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63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631" r:id="rId15"/>
    <p:sldId id="632" r:id="rId16"/>
    <p:sldId id="633" r:id="rId17"/>
    <p:sldId id="634" r:id="rId18"/>
    <p:sldId id="635" r:id="rId19"/>
    <p:sldId id="636" r:id="rId20"/>
    <p:sldId id="637" r:id="rId21"/>
    <p:sldId id="638" r:id="rId22"/>
    <p:sldId id="639" r:id="rId23"/>
    <p:sldId id="640" r:id="rId24"/>
    <p:sldId id="643" r:id="rId25"/>
    <p:sldId id="642" r:id="rId26"/>
    <p:sldId id="644" r:id="rId27"/>
    <p:sldId id="645" r:id="rId28"/>
    <p:sldId id="648" r:id="rId29"/>
    <p:sldId id="646" r:id="rId30"/>
    <p:sldId id="647" r:id="rId31"/>
    <p:sldId id="649" r:id="rId32"/>
    <p:sldId id="650" r:id="rId33"/>
    <p:sldId id="651" r:id="rId34"/>
    <p:sldId id="652" r:id="rId35"/>
    <p:sldId id="653" r:id="rId36"/>
    <p:sldId id="654" r:id="rId37"/>
    <p:sldId id="655" r:id="rId38"/>
    <p:sldId id="656" r:id="rId39"/>
    <p:sldId id="659" r:id="rId40"/>
    <p:sldId id="657" r:id="rId41"/>
    <p:sldId id="658" r:id="rId42"/>
    <p:sldId id="660" r:id="rId43"/>
    <p:sldId id="661" r:id="rId44"/>
    <p:sldId id="662" r:id="rId45"/>
    <p:sldId id="663" r:id="rId46"/>
    <p:sldId id="664" r:id="rId47"/>
    <p:sldId id="665" r:id="rId48"/>
    <p:sldId id="666" r:id="rId49"/>
    <p:sldId id="667" r:id="rId50"/>
    <p:sldId id="668" r:id="rId51"/>
  </p:sldIdLst>
  <p:sldSz cx="12192000" cy="6858000"/>
  <p:notesSz cx="6797675" cy="9926638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Gill Sans" panose="020B0604020202020204" charset="0"/>
      <p:regular r:id="rId57"/>
      <p:bold r:id="rId58"/>
    </p:embeddedFont>
    <p:embeddedFont>
      <p:font typeface="Roboto" panose="020B0604020202020204" charset="0"/>
      <p:regular r:id="rId59"/>
      <p:bold r:id="rId60"/>
      <p:italic r:id="rId61"/>
      <p:boldItalic r:id="rId62"/>
    </p:embeddedFont>
    <p:embeddedFont>
      <p:font typeface="Trebuchet MS" panose="020B0603020202020204" pitchFamily="34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7" roundtripDataSignature="AMtx7mhh1tADeafGUJ1dmPOSWMM13juf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03B80B-5226-4E71-991C-1CD0DB915A30}">
  <a:tblStyle styleId="{BB03B80B-5226-4E71-991C-1CD0DB915A3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44617924825048E-2"/>
          <c:y val="9.25388777269779E-2"/>
          <c:w val="0.38196328443198629"/>
          <c:h val="0.82965504421698755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Situação, em dezembro,  das 117 ações estratégicas constantes da Portaria PGT n.1423 publicada em outubro de 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AB-4098-9FF8-C7F21DAC6F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AB-4098-9FF8-C7F21DAC6F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AB-4098-9FF8-C7F21DAC6F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AAB-4098-9FF8-C7F21DAC6F20}"/>
              </c:ext>
            </c:extLst>
          </c:dPt>
          <c:dLbls>
            <c:dLbl>
              <c:idx val="0"/>
              <c:layout>
                <c:manualLayout>
                  <c:x val="5.0145890126413243E-4"/>
                  <c:y val="1.055255414405720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AB-4098-9FF8-C7F21DAC6F2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AB-4098-9FF8-C7F21DAC6F20}"/>
                </c:ext>
              </c:extLst>
            </c:dLbl>
            <c:dLbl>
              <c:idx val="2"/>
              <c:layout>
                <c:manualLayout>
                  <c:x val="-1.0233111928485479E-4"/>
                  <c:y val="6.200463526917783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AB-4098-9FF8-C7F21DAC6F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AB-4098-9FF8-C7F21DAC6F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Planilha1!$A$2:$A$5</c:f>
              <c:strCache>
                <c:ptCount val="4"/>
                <c:pt idx="0">
                  <c:v>Resultados alcançados totalmente</c:v>
                </c:pt>
                <c:pt idx="1">
                  <c:v>Resultados alcançados parcialmente</c:v>
                </c:pt>
                <c:pt idx="2">
                  <c:v>Sem resultados até o momento</c:v>
                </c:pt>
                <c:pt idx="3">
                  <c:v>Sem informação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9</c:v>
                </c:pt>
                <c:pt idx="1">
                  <c:v>12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AB-4098-9FF8-C7F21DAC6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45521461266533325"/>
          <c:y val="0.17474371549255668"/>
          <c:w val="0.51819204218955461"/>
          <c:h val="0.6429672050750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C8D52-1498-4DF8-BB96-FB39A013AD2A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793F959B-94AF-4742-8F7B-ADBFFCEB2759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-US" sz="2400" dirty="0"/>
            <a:t>6</a:t>
          </a:r>
        </a:p>
        <a:p>
          <a:r>
            <a:rPr lang="pt-BR" sz="2400" dirty="0"/>
            <a:t>Objetivos Estratégicos abrangidos</a:t>
          </a:r>
        </a:p>
      </dgm:t>
    </dgm:pt>
    <dgm:pt modelId="{60558E4E-74F9-4810-A127-180084E8C527}" type="parTrans" cxnId="{0767C30E-3DC2-425E-B9EB-A19C496AA9BC}">
      <dgm:prSet/>
      <dgm:spPr/>
      <dgm:t>
        <a:bodyPr/>
        <a:lstStyle/>
        <a:p>
          <a:endParaRPr lang="pt-BR" sz="1600"/>
        </a:p>
      </dgm:t>
    </dgm:pt>
    <dgm:pt modelId="{DD86C69B-F509-4A5F-8FCA-01A490679D45}" type="sibTrans" cxnId="{0767C30E-3DC2-425E-B9EB-A19C496AA9BC}">
      <dgm:prSet/>
      <dgm:spPr/>
      <dgm:t>
        <a:bodyPr/>
        <a:lstStyle/>
        <a:p>
          <a:endParaRPr lang="pt-BR" sz="1600"/>
        </a:p>
      </dgm:t>
    </dgm:pt>
    <dgm:pt modelId="{4E9DA5FE-E6C1-4328-8501-BE4E1A0D6AB1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>
            <a:buNone/>
          </a:pPr>
          <a:r>
            <a:rPr lang="en-US" sz="2400" dirty="0"/>
            <a:t>104</a:t>
          </a:r>
        </a:p>
        <a:p>
          <a:pPr algn="ctr">
            <a:buNone/>
          </a:pPr>
          <a:r>
            <a:rPr lang="en-US" sz="2400" dirty="0" err="1"/>
            <a:t>Indicadores</a:t>
          </a:r>
          <a:r>
            <a:rPr lang="en-US" sz="2400" dirty="0"/>
            <a:t> para </a:t>
          </a:r>
          <a:r>
            <a:rPr lang="en-US" sz="2400" dirty="0" err="1"/>
            <a:t>acompanhamento</a:t>
          </a:r>
          <a:endParaRPr lang="pt-BR" sz="2400" dirty="0"/>
        </a:p>
      </dgm:t>
    </dgm:pt>
    <dgm:pt modelId="{AD025010-0A2A-41C2-8DA1-318FE353CE94}" type="parTrans" cxnId="{E7850DAA-0166-4D58-86C5-5B4C23002713}">
      <dgm:prSet/>
      <dgm:spPr/>
      <dgm:t>
        <a:bodyPr/>
        <a:lstStyle/>
        <a:p>
          <a:endParaRPr lang="pt-BR" sz="1600"/>
        </a:p>
      </dgm:t>
    </dgm:pt>
    <dgm:pt modelId="{9434705C-FBA2-4B2F-A8BD-F055FB717C8F}" type="sibTrans" cxnId="{E7850DAA-0166-4D58-86C5-5B4C23002713}">
      <dgm:prSet/>
      <dgm:spPr/>
      <dgm:t>
        <a:bodyPr/>
        <a:lstStyle/>
        <a:p>
          <a:endParaRPr lang="pt-BR" sz="1600"/>
        </a:p>
      </dgm:t>
    </dgm:pt>
    <dgm:pt modelId="{5B2C7FFB-4103-47E3-A8D9-03A612D0C966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dirty="0"/>
            <a:t>27</a:t>
          </a:r>
          <a:br>
            <a:rPr lang="en-US" sz="2400" dirty="0"/>
          </a:br>
          <a:r>
            <a:rPr lang="en-US" sz="2400" dirty="0" err="1"/>
            <a:t>Iniciativas</a:t>
          </a:r>
          <a:r>
            <a:rPr lang="en-US" sz="2400" dirty="0"/>
            <a:t> </a:t>
          </a:r>
          <a:r>
            <a:rPr lang="en-US" sz="2400" dirty="0" err="1"/>
            <a:t>priorizadas</a:t>
          </a:r>
          <a:endParaRPr lang="pt-BR" sz="2400" dirty="0"/>
        </a:p>
      </dgm:t>
    </dgm:pt>
    <dgm:pt modelId="{C725BB8B-7D60-4F73-8DBF-D2DDE4D92159}" type="parTrans" cxnId="{3A33A146-FB49-449D-8AC4-0B32AA458447}">
      <dgm:prSet/>
      <dgm:spPr/>
      <dgm:t>
        <a:bodyPr/>
        <a:lstStyle/>
        <a:p>
          <a:endParaRPr lang="pt-BR" sz="1600"/>
        </a:p>
      </dgm:t>
    </dgm:pt>
    <dgm:pt modelId="{A5AF461C-CC7E-4AD0-B59F-CEB2822B6338}" type="sibTrans" cxnId="{3A33A146-FB49-449D-8AC4-0B32AA458447}">
      <dgm:prSet/>
      <dgm:spPr/>
      <dgm:t>
        <a:bodyPr/>
        <a:lstStyle/>
        <a:p>
          <a:endParaRPr lang="pt-BR" sz="1600"/>
        </a:p>
      </dgm:t>
    </dgm:pt>
    <dgm:pt modelId="{D61F18F4-E9F0-42F4-885F-09A7A876AE15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16</a:t>
          </a:r>
        </a:p>
        <a:p>
          <a:pPr>
            <a:lnSpc>
              <a:spcPct val="90000"/>
            </a:lnSpc>
          </a:pPr>
          <a:r>
            <a:rPr lang="en-US" sz="2400" dirty="0" err="1"/>
            <a:t>Segmentos</a:t>
          </a:r>
          <a:r>
            <a:rPr lang="en-US" sz="2400" dirty="0"/>
            <a:t> </a:t>
          </a:r>
          <a:r>
            <a:rPr lang="en-US" sz="2400" dirty="0" err="1"/>
            <a:t>envolvidos</a:t>
          </a:r>
          <a:endParaRPr lang="pt-BR" sz="2400" dirty="0"/>
        </a:p>
      </dgm:t>
    </dgm:pt>
    <dgm:pt modelId="{813EDFB9-27B2-4C27-A9ED-B25318CBABE4}" type="parTrans" cxnId="{FEFE685C-5C4D-4E68-AA7A-D2CD2F633952}">
      <dgm:prSet/>
      <dgm:spPr/>
      <dgm:t>
        <a:bodyPr/>
        <a:lstStyle/>
        <a:p>
          <a:endParaRPr lang="pt-BR" sz="1600"/>
        </a:p>
      </dgm:t>
    </dgm:pt>
    <dgm:pt modelId="{BB253D8B-87C0-46C5-97C3-A26AB6786B31}" type="sibTrans" cxnId="{FEFE685C-5C4D-4E68-AA7A-D2CD2F633952}">
      <dgm:prSet/>
      <dgm:spPr/>
      <dgm:t>
        <a:bodyPr/>
        <a:lstStyle/>
        <a:p>
          <a:endParaRPr lang="pt-BR" sz="1600"/>
        </a:p>
      </dgm:t>
    </dgm:pt>
    <dgm:pt modelId="{5391DCAE-33FE-43F3-8DF4-F870E7E0245F}" type="pres">
      <dgm:prSet presAssocID="{D11C8D52-1498-4DF8-BB96-FB39A013AD2A}" presName="diagram" presStyleCnt="0">
        <dgm:presLayoutVars>
          <dgm:dir/>
          <dgm:resizeHandles val="exact"/>
        </dgm:presLayoutVars>
      </dgm:prSet>
      <dgm:spPr/>
    </dgm:pt>
    <dgm:pt modelId="{4977F512-861D-4997-ABEE-9D2DF0883818}" type="pres">
      <dgm:prSet presAssocID="{793F959B-94AF-4742-8F7B-ADBFFCEB2759}" presName="node" presStyleLbl="node1" presStyleIdx="0" presStyleCnt="4" custScaleX="110180">
        <dgm:presLayoutVars>
          <dgm:bulletEnabled val="1"/>
        </dgm:presLayoutVars>
      </dgm:prSet>
      <dgm:spPr/>
    </dgm:pt>
    <dgm:pt modelId="{ADC442D2-8204-49A2-916B-7C31435E7163}" type="pres">
      <dgm:prSet presAssocID="{DD86C69B-F509-4A5F-8FCA-01A490679D45}" presName="sibTrans" presStyleCnt="0"/>
      <dgm:spPr/>
    </dgm:pt>
    <dgm:pt modelId="{BC2F074D-6FC8-4711-B88F-7B7512198DB0}" type="pres">
      <dgm:prSet presAssocID="{4E9DA5FE-E6C1-4328-8501-BE4E1A0D6AB1}" presName="node" presStyleLbl="node1" presStyleIdx="1" presStyleCnt="4" custScaleX="110180">
        <dgm:presLayoutVars>
          <dgm:bulletEnabled val="1"/>
        </dgm:presLayoutVars>
      </dgm:prSet>
      <dgm:spPr/>
    </dgm:pt>
    <dgm:pt modelId="{BD391C76-579C-49BC-AEDF-1F8209DE511F}" type="pres">
      <dgm:prSet presAssocID="{9434705C-FBA2-4B2F-A8BD-F055FB717C8F}" presName="sibTrans" presStyleCnt="0"/>
      <dgm:spPr/>
    </dgm:pt>
    <dgm:pt modelId="{C57AB60F-4637-4DD9-9E73-EDBDC1799287}" type="pres">
      <dgm:prSet presAssocID="{5B2C7FFB-4103-47E3-A8D9-03A612D0C966}" presName="node" presStyleLbl="node1" presStyleIdx="2" presStyleCnt="4" custScaleX="110180" custLinFactNeighborY="-572">
        <dgm:presLayoutVars>
          <dgm:bulletEnabled val="1"/>
        </dgm:presLayoutVars>
      </dgm:prSet>
      <dgm:spPr/>
    </dgm:pt>
    <dgm:pt modelId="{DE805C6E-9DCA-4E3F-90A7-772A519D430E}" type="pres">
      <dgm:prSet presAssocID="{A5AF461C-CC7E-4AD0-B59F-CEB2822B6338}" presName="sibTrans" presStyleCnt="0"/>
      <dgm:spPr/>
    </dgm:pt>
    <dgm:pt modelId="{35D71AD4-F20C-41BC-91F4-7285C0185861}" type="pres">
      <dgm:prSet presAssocID="{D61F18F4-E9F0-42F4-885F-09A7A876AE15}" presName="node" presStyleLbl="node1" presStyleIdx="3" presStyleCnt="4" custScaleX="110180" custLinFactNeighborY="-685">
        <dgm:presLayoutVars>
          <dgm:bulletEnabled val="1"/>
        </dgm:presLayoutVars>
      </dgm:prSet>
      <dgm:spPr/>
    </dgm:pt>
  </dgm:ptLst>
  <dgm:cxnLst>
    <dgm:cxn modelId="{0767C30E-3DC2-425E-B9EB-A19C496AA9BC}" srcId="{D11C8D52-1498-4DF8-BB96-FB39A013AD2A}" destId="{793F959B-94AF-4742-8F7B-ADBFFCEB2759}" srcOrd="0" destOrd="0" parTransId="{60558E4E-74F9-4810-A127-180084E8C527}" sibTransId="{DD86C69B-F509-4A5F-8FCA-01A490679D45}"/>
    <dgm:cxn modelId="{2F247C34-EB43-4D70-8833-D2A71AD0AF14}" type="presOf" srcId="{D11C8D52-1498-4DF8-BB96-FB39A013AD2A}" destId="{5391DCAE-33FE-43F3-8DF4-F870E7E0245F}" srcOrd="0" destOrd="0" presId="urn:microsoft.com/office/officeart/2005/8/layout/default"/>
    <dgm:cxn modelId="{FEFE685C-5C4D-4E68-AA7A-D2CD2F633952}" srcId="{D11C8D52-1498-4DF8-BB96-FB39A013AD2A}" destId="{D61F18F4-E9F0-42F4-885F-09A7A876AE15}" srcOrd="3" destOrd="0" parTransId="{813EDFB9-27B2-4C27-A9ED-B25318CBABE4}" sibTransId="{BB253D8B-87C0-46C5-97C3-A26AB6786B31}"/>
    <dgm:cxn modelId="{04D9B765-3DDE-41E2-93F5-1EA5FEED99CA}" type="presOf" srcId="{D61F18F4-E9F0-42F4-885F-09A7A876AE15}" destId="{35D71AD4-F20C-41BC-91F4-7285C0185861}" srcOrd="0" destOrd="0" presId="urn:microsoft.com/office/officeart/2005/8/layout/default"/>
    <dgm:cxn modelId="{3A33A146-FB49-449D-8AC4-0B32AA458447}" srcId="{D11C8D52-1498-4DF8-BB96-FB39A013AD2A}" destId="{5B2C7FFB-4103-47E3-A8D9-03A612D0C966}" srcOrd="2" destOrd="0" parTransId="{C725BB8B-7D60-4F73-8DBF-D2DDE4D92159}" sibTransId="{A5AF461C-CC7E-4AD0-B59F-CEB2822B6338}"/>
    <dgm:cxn modelId="{E7850DAA-0166-4D58-86C5-5B4C23002713}" srcId="{D11C8D52-1498-4DF8-BB96-FB39A013AD2A}" destId="{4E9DA5FE-E6C1-4328-8501-BE4E1A0D6AB1}" srcOrd="1" destOrd="0" parTransId="{AD025010-0A2A-41C2-8DA1-318FE353CE94}" sibTransId="{9434705C-FBA2-4B2F-A8BD-F055FB717C8F}"/>
    <dgm:cxn modelId="{6E035BAF-41BC-4BC2-8D79-864F85F8052C}" type="presOf" srcId="{5B2C7FFB-4103-47E3-A8D9-03A612D0C966}" destId="{C57AB60F-4637-4DD9-9E73-EDBDC1799287}" srcOrd="0" destOrd="0" presId="urn:microsoft.com/office/officeart/2005/8/layout/default"/>
    <dgm:cxn modelId="{0C5B12CE-58FE-45AB-8647-440DA57EB2B7}" type="presOf" srcId="{793F959B-94AF-4742-8F7B-ADBFFCEB2759}" destId="{4977F512-861D-4997-ABEE-9D2DF0883818}" srcOrd="0" destOrd="0" presId="urn:microsoft.com/office/officeart/2005/8/layout/default"/>
    <dgm:cxn modelId="{DFCFC1D2-881B-4A5D-A016-2D6D44C864CF}" type="presOf" srcId="{4E9DA5FE-E6C1-4328-8501-BE4E1A0D6AB1}" destId="{BC2F074D-6FC8-4711-B88F-7B7512198DB0}" srcOrd="0" destOrd="0" presId="urn:microsoft.com/office/officeart/2005/8/layout/default"/>
    <dgm:cxn modelId="{FF0AA67E-FB70-4080-AE6B-42B6A258C14C}" type="presParOf" srcId="{5391DCAE-33FE-43F3-8DF4-F870E7E0245F}" destId="{4977F512-861D-4997-ABEE-9D2DF0883818}" srcOrd="0" destOrd="0" presId="urn:microsoft.com/office/officeart/2005/8/layout/default"/>
    <dgm:cxn modelId="{178DD1BC-09E3-443A-90B6-150BFFB2B229}" type="presParOf" srcId="{5391DCAE-33FE-43F3-8DF4-F870E7E0245F}" destId="{ADC442D2-8204-49A2-916B-7C31435E7163}" srcOrd="1" destOrd="0" presId="urn:microsoft.com/office/officeart/2005/8/layout/default"/>
    <dgm:cxn modelId="{41A32ED3-7475-4BEC-902A-697C7C709D08}" type="presParOf" srcId="{5391DCAE-33FE-43F3-8DF4-F870E7E0245F}" destId="{BC2F074D-6FC8-4711-B88F-7B7512198DB0}" srcOrd="2" destOrd="0" presId="urn:microsoft.com/office/officeart/2005/8/layout/default"/>
    <dgm:cxn modelId="{F1A919AA-A51B-434F-ACEA-DCC6D40E2F27}" type="presParOf" srcId="{5391DCAE-33FE-43F3-8DF4-F870E7E0245F}" destId="{BD391C76-579C-49BC-AEDF-1F8209DE511F}" srcOrd="3" destOrd="0" presId="urn:microsoft.com/office/officeart/2005/8/layout/default"/>
    <dgm:cxn modelId="{45DCAFC0-F060-4043-8554-53BB59B4E7C4}" type="presParOf" srcId="{5391DCAE-33FE-43F3-8DF4-F870E7E0245F}" destId="{C57AB60F-4637-4DD9-9E73-EDBDC1799287}" srcOrd="4" destOrd="0" presId="urn:microsoft.com/office/officeart/2005/8/layout/default"/>
    <dgm:cxn modelId="{F36F1972-55F7-4269-A462-F3D0E051DEC9}" type="presParOf" srcId="{5391DCAE-33FE-43F3-8DF4-F870E7E0245F}" destId="{DE805C6E-9DCA-4E3F-90A7-772A519D430E}" srcOrd="5" destOrd="0" presId="urn:microsoft.com/office/officeart/2005/8/layout/default"/>
    <dgm:cxn modelId="{C71FE46D-9468-4CD9-B15E-7D5C695DD980}" type="presParOf" srcId="{5391DCAE-33FE-43F3-8DF4-F870E7E0245F}" destId="{35D71AD4-F20C-41BC-91F4-7285C018586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7F512-861D-4997-ABEE-9D2DF0883818}">
      <dsp:nvSpPr>
        <dsp:cNvPr id="0" name=""/>
        <dsp:cNvSpPr/>
      </dsp:nvSpPr>
      <dsp:spPr>
        <a:xfrm>
          <a:off x="1258317" y="1356"/>
          <a:ext cx="3594190" cy="1957264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6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Objetivos Estratégicos abrangidos</a:t>
          </a:r>
        </a:p>
      </dsp:txBody>
      <dsp:txXfrm>
        <a:off x="1258317" y="1356"/>
        <a:ext cx="3594190" cy="1957264"/>
      </dsp:txXfrm>
    </dsp:sp>
    <dsp:sp modelId="{BC2F074D-6FC8-4711-B88F-7B7512198DB0}">
      <dsp:nvSpPr>
        <dsp:cNvPr id="0" name=""/>
        <dsp:cNvSpPr/>
      </dsp:nvSpPr>
      <dsp:spPr>
        <a:xfrm>
          <a:off x="5178719" y="1356"/>
          <a:ext cx="3594190" cy="195726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104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Indicadores</a:t>
          </a:r>
          <a:r>
            <a:rPr lang="en-US" sz="2400" kern="1200" dirty="0"/>
            <a:t> para </a:t>
          </a:r>
          <a:r>
            <a:rPr lang="en-US" sz="2400" kern="1200" dirty="0" err="1"/>
            <a:t>acompanhamento</a:t>
          </a:r>
          <a:endParaRPr lang="pt-BR" sz="2400" kern="1200" dirty="0"/>
        </a:p>
      </dsp:txBody>
      <dsp:txXfrm>
        <a:off x="5178719" y="1356"/>
        <a:ext cx="3594190" cy="1957264"/>
      </dsp:txXfrm>
    </dsp:sp>
    <dsp:sp modelId="{C57AB60F-4637-4DD9-9E73-EDBDC1799287}">
      <dsp:nvSpPr>
        <dsp:cNvPr id="0" name=""/>
        <dsp:cNvSpPr/>
      </dsp:nvSpPr>
      <dsp:spPr>
        <a:xfrm>
          <a:off x="1258317" y="2273636"/>
          <a:ext cx="3594190" cy="1957264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27</a:t>
          </a:r>
          <a:br>
            <a:rPr lang="en-US" sz="2400" kern="1200" dirty="0"/>
          </a:br>
          <a:r>
            <a:rPr lang="en-US" sz="2400" kern="1200" dirty="0" err="1"/>
            <a:t>Iniciativas</a:t>
          </a:r>
          <a:r>
            <a:rPr lang="en-US" sz="2400" kern="1200" dirty="0"/>
            <a:t> </a:t>
          </a:r>
          <a:r>
            <a:rPr lang="en-US" sz="2400" kern="1200" dirty="0" err="1"/>
            <a:t>priorizadas</a:t>
          </a:r>
          <a:endParaRPr lang="pt-BR" sz="2400" kern="1200" dirty="0"/>
        </a:p>
      </dsp:txBody>
      <dsp:txXfrm>
        <a:off x="1258317" y="2273636"/>
        <a:ext cx="3594190" cy="1957264"/>
      </dsp:txXfrm>
    </dsp:sp>
    <dsp:sp modelId="{35D71AD4-F20C-41BC-91F4-7285C0185861}">
      <dsp:nvSpPr>
        <dsp:cNvPr id="0" name=""/>
        <dsp:cNvSpPr/>
      </dsp:nvSpPr>
      <dsp:spPr>
        <a:xfrm>
          <a:off x="5178719" y="2271424"/>
          <a:ext cx="3594190" cy="1957264"/>
        </a:xfrm>
        <a:prstGeom prst="rect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16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Segmentos</a:t>
          </a:r>
          <a:r>
            <a:rPr lang="en-US" sz="2400" kern="1200" dirty="0"/>
            <a:t> </a:t>
          </a:r>
          <a:r>
            <a:rPr lang="en-US" sz="2400" kern="1200" dirty="0" err="1"/>
            <a:t>envolvidos</a:t>
          </a:r>
          <a:endParaRPr lang="pt-BR" sz="2400" kern="1200" dirty="0"/>
        </a:p>
      </dsp:txBody>
      <dsp:txXfrm>
        <a:off x="5178719" y="2271424"/>
        <a:ext cx="3594190" cy="1957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2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2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b7aebb2d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5b7aebb2dc_0_18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5b7aebb2dc_0_18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b7aebb2d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5b7aebb2dc_0_24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5b7aebb2dc_0_24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219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2050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6814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8123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440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2915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204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9468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7411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4104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4736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8823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6270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6958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4162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92760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6135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57557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21748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76822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03090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20364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54540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4699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4068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43526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482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48325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3996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48290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18874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680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015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0542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94243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36493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aebb2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5b7aebb2dc_0_3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5b7aebb2dc_0_3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210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7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8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b7aebb2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15b7aebb2dc_0_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15b7aebb2dc_0_0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b7aebb2d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15b7aebb2dc_0_12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15b7aebb2dc_0_12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>
  <p:cSld name="Cap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4" descr="Uma imagem contendo relógio&#10;&#10;Descrição gerada automaticamente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 rot="-5400000" flipH="1">
            <a:off x="5048558" y="-1438278"/>
            <a:ext cx="6882021" cy="973455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4"/>
          <p:cNvSpPr/>
          <p:nvPr/>
        </p:nvSpPr>
        <p:spPr>
          <a:xfrm>
            <a:off x="1688574" y="4114800"/>
            <a:ext cx="5474226" cy="2767221"/>
          </a:xfrm>
          <a:prstGeom prst="rect">
            <a:avLst/>
          </a:prstGeom>
          <a:gradFill>
            <a:gsLst>
              <a:gs pos="0">
                <a:srgbClr val="F4F8FB">
                  <a:alpha val="1960"/>
                </a:srgbClr>
              </a:gs>
              <a:gs pos="8000">
                <a:srgbClr val="FBFCFE">
                  <a:alpha val="7843"/>
                </a:srgbClr>
              </a:gs>
              <a:gs pos="24000">
                <a:srgbClr val="FFFFFF">
                  <a:alpha val="84705"/>
                </a:srgbClr>
              </a:gs>
              <a:gs pos="3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14" descr="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306" y="718456"/>
            <a:ext cx="1972401" cy="5873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 txBox="1"/>
          <p:nvPr/>
        </p:nvSpPr>
        <p:spPr>
          <a:xfrm>
            <a:off x="455829" y="6037883"/>
            <a:ext cx="42903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2B0000"/>
                </a:solidFill>
                <a:latin typeface="Arial"/>
                <a:ea typeface="Arial"/>
                <a:cs typeface="Arial"/>
                <a:sym typeface="Arial"/>
              </a:rPr>
              <a:t>Ministério Público do Trabalho</a:t>
            </a:r>
            <a:endParaRPr/>
          </a:p>
        </p:txBody>
      </p:sp>
      <p:pic>
        <p:nvPicPr>
          <p:cNvPr id="22" name="Google Shape;22;p14" descr="Uma imagem contendo relógio&#10;&#10;Descrição gerada automaticamente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 rot="-5400000" flipH="1">
            <a:off x="5048558" y="-1438278"/>
            <a:ext cx="6882021" cy="973455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4"/>
          <p:cNvSpPr/>
          <p:nvPr/>
        </p:nvSpPr>
        <p:spPr>
          <a:xfrm>
            <a:off x="1688574" y="4114800"/>
            <a:ext cx="5474226" cy="2767221"/>
          </a:xfrm>
          <a:prstGeom prst="rect">
            <a:avLst/>
          </a:prstGeom>
          <a:gradFill>
            <a:gsLst>
              <a:gs pos="0">
                <a:srgbClr val="F4F8FB">
                  <a:alpha val="1960"/>
                </a:srgbClr>
              </a:gs>
              <a:gs pos="8000">
                <a:srgbClr val="FBFCFE">
                  <a:alpha val="7843"/>
                </a:srgbClr>
              </a:gs>
              <a:gs pos="24000">
                <a:srgbClr val="FFFFFF">
                  <a:alpha val="84705"/>
                </a:srgbClr>
              </a:gs>
              <a:gs pos="3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4" descr="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306" y="718456"/>
            <a:ext cx="1972401" cy="58731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4"/>
          <p:cNvSpPr txBox="1"/>
          <p:nvPr/>
        </p:nvSpPr>
        <p:spPr>
          <a:xfrm>
            <a:off x="455829" y="6037883"/>
            <a:ext cx="42903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2B0000"/>
                </a:solidFill>
                <a:latin typeface="Arial"/>
                <a:ea typeface="Arial"/>
                <a:cs typeface="Arial"/>
                <a:sym typeface="Arial"/>
              </a:rPr>
              <a:t>Ministério Público do Trabalho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ção 2">
  <p:cSld name="Transição 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5"/>
          <p:cNvSpPr txBox="1"/>
          <p:nvPr/>
        </p:nvSpPr>
        <p:spPr>
          <a:xfrm>
            <a:off x="0" y="6313654"/>
            <a:ext cx="1219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Secretaria de Planejamento e Gestão Estratégica (SGE)</a:t>
            </a:r>
            <a:endParaRPr/>
          </a:p>
        </p:txBody>
      </p:sp>
      <p:cxnSp>
        <p:nvCxnSpPr>
          <p:cNvPr id="29" name="Google Shape;29;p15"/>
          <p:cNvCxnSpPr/>
          <p:nvPr/>
        </p:nvCxnSpPr>
        <p:spPr>
          <a:xfrm>
            <a:off x="4600072" y="6255654"/>
            <a:ext cx="2975428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" name="Google Shape;30;p15" descr="Uma imagem contendo desenh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90754" y="209972"/>
            <a:ext cx="913245" cy="69812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5"/>
          <p:cNvSpPr txBox="1"/>
          <p:nvPr/>
        </p:nvSpPr>
        <p:spPr>
          <a:xfrm>
            <a:off x="0" y="6313654"/>
            <a:ext cx="1219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Assessoria de Planejamento e Gestão Estratégica (APGE)</a:t>
            </a:r>
            <a:endParaRPr/>
          </a:p>
        </p:txBody>
      </p:sp>
      <p:cxnSp>
        <p:nvCxnSpPr>
          <p:cNvPr id="33" name="Google Shape;33;p15"/>
          <p:cNvCxnSpPr/>
          <p:nvPr/>
        </p:nvCxnSpPr>
        <p:spPr>
          <a:xfrm>
            <a:off x="4600072" y="6255654"/>
            <a:ext cx="2975428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" name="Google Shape;34;p15" descr="Uma imagem contendo desenh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90754" y="209972"/>
            <a:ext cx="913245" cy="69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údo">
  <p:cSld name="1_Conteúd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6" descr="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3107" y="341084"/>
            <a:ext cx="1103807" cy="32867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6"/>
          <p:cNvSpPr txBox="1"/>
          <p:nvPr/>
        </p:nvSpPr>
        <p:spPr>
          <a:xfrm>
            <a:off x="6545943" y="6429767"/>
            <a:ext cx="553682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>
                <a:solidFill>
                  <a:srgbClr val="782821"/>
                </a:solidFill>
                <a:latin typeface="Arial"/>
                <a:ea typeface="Arial"/>
                <a:cs typeface="Arial"/>
                <a:sym typeface="Arial"/>
              </a:rPr>
              <a:t>Assessoria de Planejamento e Gestão Estratégica (APGE)</a:t>
            </a:r>
            <a:endParaRPr/>
          </a:p>
        </p:txBody>
      </p:sp>
      <p:pic>
        <p:nvPicPr>
          <p:cNvPr id="38" name="Google Shape;38;p16" descr="Imagem em preto e branc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6945" y="0"/>
            <a:ext cx="3615055" cy="311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6" descr="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3107" y="341084"/>
            <a:ext cx="1103807" cy="328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6" descr="Imagem em preto e branc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6945" y="0"/>
            <a:ext cx="3615055" cy="31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údo">
  <p:cSld name="3_Conteúd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7" descr="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3107" y="341084"/>
            <a:ext cx="1103807" cy="32867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7"/>
          <p:cNvSpPr txBox="1"/>
          <p:nvPr/>
        </p:nvSpPr>
        <p:spPr>
          <a:xfrm>
            <a:off x="7110101" y="6429767"/>
            <a:ext cx="497266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>
                <a:solidFill>
                  <a:srgbClr val="782821"/>
                </a:solidFill>
                <a:latin typeface="Arial"/>
                <a:ea typeface="Arial"/>
                <a:cs typeface="Arial"/>
                <a:sym typeface="Arial"/>
              </a:rPr>
              <a:t>Assessoria de Planejamento e Gestão Estratégica (APGE)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údo">
  <p:cSld name="2_Conteúd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" name="Google Shape;15;p13"/>
          <p:cNvSpPr/>
          <p:nvPr/>
        </p:nvSpPr>
        <p:spPr>
          <a:xfrm>
            <a:off x="0" y="5676873"/>
            <a:ext cx="12192000" cy="116168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3"/>
          <p:cNvSpPr/>
          <p:nvPr/>
        </p:nvSpPr>
        <p:spPr>
          <a:xfrm>
            <a:off x="0" y="5676873"/>
            <a:ext cx="12192000" cy="116168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/>
          <p:nvPr/>
        </p:nvSpPr>
        <p:spPr>
          <a:xfrm>
            <a:off x="520216" y="2251754"/>
            <a:ext cx="10965540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Reunião de Acompanhamento Tático - RAT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49442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494429"/>
                </a:solidFill>
                <a:latin typeface="Gill Sans"/>
                <a:ea typeface="Gill Sans"/>
                <a:cs typeface="Gill Sans"/>
                <a:sym typeface="Gill Sans"/>
              </a:rPr>
              <a:t>Assessoria de Planejamento e Gestão Estratégica (APGE)</a:t>
            </a:r>
            <a:endParaRPr sz="2000">
              <a:solidFill>
                <a:srgbClr val="49442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B0000"/>
                </a:solidFill>
                <a:latin typeface="Gill Sans"/>
                <a:ea typeface="Gill Sans"/>
                <a:cs typeface="Gill Sans"/>
                <a:sym typeface="Gill Sans"/>
              </a:rPr>
              <a:t>(30/09/2022)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94429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494429"/>
                </a:solidFill>
                <a:latin typeface="Gill Sans"/>
                <a:ea typeface="Gill Sans"/>
                <a:cs typeface="Gill Sans"/>
                <a:sym typeface="Gill Sans"/>
              </a:rPr>
              <a:t>Procuradoria Regional do Trabalho da 7ª Região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9442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7aebb2dc_0_12"/>
          <p:cNvSpPr txBox="1"/>
          <p:nvPr/>
        </p:nvSpPr>
        <p:spPr>
          <a:xfrm>
            <a:off x="0" y="0"/>
            <a:ext cx="12192000" cy="461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</a:rPr>
              <a:t>PROJETO LIBERDADE NO AR</a:t>
            </a:r>
            <a:r>
              <a:rPr lang="pt-BR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PROJETO GAET (</a:t>
            </a:r>
            <a:r>
              <a:rPr lang="pt-BR" sz="2400" b="1" dirty="0">
                <a:solidFill>
                  <a:schemeClr val="dk1"/>
                </a:solidFill>
              </a:rPr>
              <a:t>CONAETE</a:t>
            </a:r>
            <a:r>
              <a:rPr lang="pt-BR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6" name="Google Shape;116;g15b7aebb2dc_0_12"/>
          <p:cNvGraphicFramePr/>
          <p:nvPr>
            <p:extLst>
              <p:ext uri="{D42A27DB-BD31-4B8C-83A1-F6EECF244321}">
                <p14:modId xmlns:p14="http://schemas.microsoft.com/office/powerpoint/2010/main" val="433997499"/>
              </p:ext>
            </p:extLst>
          </p:nvPr>
        </p:nvGraphicFramePr>
        <p:xfrm>
          <a:off x="0" y="432404"/>
          <a:ext cx="12192001" cy="6314625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3666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1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556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Indicador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 dirty="0"/>
                        <a:t>Atividades Realizadas</a:t>
                      </a:r>
                      <a:endParaRPr sz="24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Análises e Comentários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4069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 Quantidade de reuniões e audiências públicas realizadas</a:t>
                      </a: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 Quantidade de capacitações realizadas e/ou quantidade de pessoas capacitadas</a:t>
                      </a: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3. Quantidade de pessoas atingidas pelas ações de divulgação da campanha nos destinatários (mensurar número de passageiros em circulação e quantidade de horas de transmissão).</a:t>
                      </a: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4450" marR="44450" marT="45725" marB="45725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 Reunião junto com a Coordenadoria Nacional do Projeto com o secretário Municipal de Turismo de Fortaleza visando a expansão do projeto para outros parceiros do trade turístico, bem como a sua efetivação em equipamentos da secretaria, envolvendo divulgação em grande escala da campanha institucional, capacitação de servidores, terceirizados e outros atores sociais ligados diretamente ou indiretamente ao turismo local.</a:t>
                      </a: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Indicador 1</a:t>
                      </a:r>
                      <a:r>
                        <a:rPr lang="pt-BR" sz="2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- Há expectativa de ampliação do projeto junto à Secretaria Municipal de Turismo de Fortaleza/CE e a outros protagonistas do trade turístico, bem assim para os polos de turismo de todo o Estado do Ceará.</a:t>
                      </a: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Resultado esperado</a:t>
                      </a:r>
                      <a:r>
                        <a:rPr lang="pt-BR" sz="2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: 02</a:t>
                      </a: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Resultado obtido</a:t>
                      </a:r>
                      <a:r>
                        <a:rPr lang="pt-BR" sz="2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foi satisfatório.</a:t>
                      </a: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Indicador 2</a:t>
                      </a:r>
                      <a:r>
                        <a:rPr lang="pt-BR" sz="2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- Não foi possível desenvolver, no primeiro semestre, as capacitações pretendidas.</a:t>
                      </a: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Indicador 3</a:t>
                      </a:r>
                      <a:r>
                        <a:rPr lang="pt-BR" sz="2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- Não foi possível realizar a métrica do indicador no primeiro semestre de 2022.</a:t>
                      </a:r>
                      <a:endParaRPr sz="2200" b="1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5b7aebb2dc_0_18"/>
          <p:cNvSpPr txBox="1"/>
          <p:nvPr/>
        </p:nvSpPr>
        <p:spPr>
          <a:xfrm>
            <a:off x="0" y="0"/>
            <a:ext cx="12192000" cy="8310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CAPACITAÇÃO DA REDE DE ATENDIMENTO ÀS VÍTIMAS DE ESCRAVIDÃO CONTEMPORÂNEA</a:t>
            </a:r>
            <a:r>
              <a:rPr lang="pt-BR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PROJETO GAET (</a:t>
            </a:r>
            <a:r>
              <a:rPr lang="pt-BR" sz="2400" b="1" dirty="0">
                <a:solidFill>
                  <a:schemeClr val="dk1"/>
                </a:solidFill>
              </a:rPr>
              <a:t>CONAETE</a:t>
            </a:r>
            <a:r>
              <a:rPr lang="pt-BR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3" name="Google Shape;123;g15b7aebb2dc_0_18"/>
          <p:cNvGraphicFramePr/>
          <p:nvPr>
            <p:extLst>
              <p:ext uri="{D42A27DB-BD31-4B8C-83A1-F6EECF244321}">
                <p14:modId xmlns:p14="http://schemas.microsoft.com/office/powerpoint/2010/main" val="829824169"/>
              </p:ext>
            </p:extLst>
          </p:nvPr>
        </p:nvGraphicFramePr>
        <p:xfrm>
          <a:off x="0" y="701336"/>
          <a:ext cx="12192000" cy="6162802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3585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6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464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 dirty="0"/>
                        <a:t>Indicador</a:t>
                      </a:r>
                      <a:endParaRPr sz="24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 dirty="0"/>
                        <a:t>Atividades Realizadas</a:t>
                      </a:r>
                      <a:endParaRPr sz="24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Análises e Comentários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7407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5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 Quantidade de reuniões e capacitações realizadas</a:t>
                      </a:r>
                      <a:endParaRPr sz="25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25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5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 Quantidade de Pessoas Capacitadas</a:t>
                      </a:r>
                      <a:endParaRPr sz="3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4450" marR="44450" marT="45725" marB="45725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4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 Reuniões de planejamento com COETRAE - Comissão Estadual para Erradicação do Trabalho Escravo e com os Municípios abrangidos;</a:t>
                      </a:r>
                      <a:endParaRPr sz="24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24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4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 Módulos de Capacitação </a:t>
                      </a:r>
                      <a:r>
                        <a:rPr lang="pt-BR" sz="2400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OnLine</a:t>
                      </a:r>
                      <a:endParaRPr sz="24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24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4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3. Módulos presenciais com exposição de fotos, debates e exibição de filme</a:t>
                      </a:r>
                      <a:endParaRPr sz="33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19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Indicador 1</a:t>
                      </a:r>
                      <a:r>
                        <a:rPr lang="pt-BR" sz="19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- Meta alcançada. Realizadas 4 reuniões de planejamento com municípios das áreas mais vulneráveis, no total de 14. A capacitação ocorre em conjunto com a COETRAE, com 2 módulos on-line e, no momento, com módulos presenciais.</a:t>
                      </a:r>
                      <a:endParaRPr sz="19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19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Resultado esperado</a:t>
                      </a:r>
                      <a:r>
                        <a:rPr lang="pt-BR" sz="19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: 4 reuniões e 1 capacitação.</a:t>
                      </a:r>
                      <a:endParaRPr sz="19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19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Resultado obtido</a:t>
                      </a:r>
                      <a:r>
                        <a:rPr lang="pt-BR" sz="19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: 4 reuniões e 1 capacitação.</a:t>
                      </a:r>
                      <a:endParaRPr sz="19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19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19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Indicador 2</a:t>
                      </a:r>
                      <a:r>
                        <a:rPr lang="pt-BR" sz="19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- Meta alcançada. Um número significativo de profissionais da rede de assistência social participou dos módulos online (315). Nos módulos presenciais, ora em curso, também há relevante participação.</a:t>
                      </a:r>
                      <a:endParaRPr sz="19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19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Resultado esperado</a:t>
                      </a:r>
                      <a:r>
                        <a:rPr lang="pt-BR" sz="19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: 300 pessoas.</a:t>
                      </a:r>
                      <a:endParaRPr sz="19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19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Resultado obtido</a:t>
                      </a:r>
                      <a:r>
                        <a:rPr lang="pt-BR" sz="19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: 315 pessoas.</a:t>
                      </a:r>
                      <a:endParaRPr sz="1900" b="1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b7aebb2dc_0_24"/>
          <p:cNvSpPr txBox="1"/>
          <p:nvPr/>
        </p:nvSpPr>
        <p:spPr>
          <a:xfrm>
            <a:off x="0" y="21757"/>
            <a:ext cx="12191999" cy="8310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CADEIAS PRODUTIVAS - ÊNFASE NA EXTRAÇÃO DA CARNAÚBA - PROJETO GAET REGIONAL  (CONAETE)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0" name="Google Shape;130;g15b7aebb2dc_0_24"/>
          <p:cNvGraphicFramePr/>
          <p:nvPr>
            <p:extLst>
              <p:ext uri="{D42A27DB-BD31-4B8C-83A1-F6EECF244321}">
                <p14:modId xmlns:p14="http://schemas.microsoft.com/office/powerpoint/2010/main" val="1978355068"/>
              </p:ext>
            </p:extLst>
          </p:nvPr>
        </p:nvGraphicFramePr>
        <p:xfrm>
          <a:off x="0" y="852757"/>
          <a:ext cx="12180163" cy="5983486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356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8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687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Indicador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 dirty="0"/>
                        <a:t>Atividades Realizadas</a:t>
                      </a:r>
                      <a:endParaRPr sz="24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Análises e Comentários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2799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19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 Número de fiscalizações realizadas no ano</a:t>
                      </a:r>
                      <a:endParaRPr sz="19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19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19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 Número de trabalhadores resgatados a cada ano (diminuição em 10% ao ano)</a:t>
                      </a:r>
                      <a:endParaRPr sz="19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19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19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3. Municípios de origem dos trabalhadores, municípios no estado do Ceará e em outros Estados onde cearenses tenham sido resgatados em condições análogas às de escravo ou tráfico de pessoas</a:t>
                      </a:r>
                      <a:endParaRPr sz="19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19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19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4. Número de trabalhadores formalizados após a atuação do MPT</a:t>
                      </a:r>
                      <a:endParaRPr sz="19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4450" marR="44450" marT="45725" marB="45725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0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 Aproximação com diversos segmentos a fim de criar mecanismos mais eficazes para rastreamento da cadeia produtiva, dentre eles, SEFAZ/CE e EMATERCE..</a:t>
                      </a:r>
                      <a:endParaRPr sz="20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20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0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 Fortalecimento das relações interinstitucionais (PRF, PF e MP/CE) a fim de garantir as inspeções no setor da carnaúba, a serem realizadas no segundo semestre.</a:t>
                      </a:r>
                      <a:endParaRPr sz="20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20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0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3. Incremento na interlocução com setores do Estado do Ceará para fortalecimento das redes de apoio e</a:t>
                      </a:r>
                      <a:endParaRPr sz="20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0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reinserção dos trabalhadores resgatados.</a:t>
                      </a:r>
                      <a:endParaRPr sz="20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Ainda não foi possível a aferição dessas métricas, visto que os objetivos poderão ser mensurados apenas no segundo semestre, quando ocorre a atividade produtiva em análise.</a:t>
                      </a:r>
                      <a:endParaRPr sz="2800" b="1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92000" cy="8310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ATUAÇÃO NA REPRESSÃO DO TRABALHO ESCRAVO E TRÁFICO DE PESSOAS  (CONAETE)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2527425331"/>
              </p:ext>
            </p:extLst>
          </p:nvPr>
        </p:nvGraphicFramePr>
        <p:xfrm>
          <a:off x="0" y="831000"/>
          <a:ext cx="12192000" cy="5951540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3585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2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4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604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Indicador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 dirty="0"/>
                        <a:t>Atividades Realizadas</a:t>
                      </a:r>
                      <a:endParaRPr sz="24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Análises e Comentários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1936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6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 Número de beneficiados pela atuação do MPT no combate ao trabalho escravo e ao tráfico de pessoas.</a:t>
                      </a:r>
                      <a:endParaRPr sz="33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4450" marR="44450" marT="45725" marB="45725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3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 Inspeções realizadas para erradicar o trabalho escravo no Estado do Ceará.</a:t>
                      </a:r>
                      <a:endParaRPr sz="23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23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3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 Ações repressivas e preventivas na cadeia produtiva da carnaúba, visando promover o trabalho decente e erradicar o trabalho escravo.</a:t>
                      </a:r>
                      <a:endParaRPr sz="23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23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3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3. Atuação junto com parceiros da COETRAE/CE para fortalecimento das medidas realizadas após os resgates.</a:t>
                      </a:r>
                      <a:endParaRPr sz="28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3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Indicador 1 - </a:t>
                      </a:r>
                      <a:r>
                        <a:rPr lang="pt-BR" sz="23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Resultados do projeto são satisfatórios.</a:t>
                      </a:r>
                      <a:endParaRPr sz="23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23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3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Resultado esperado</a:t>
                      </a:r>
                      <a:r>
                        <a:rPr lang="pt-BR" sz="23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: cerca de 1000 trabalhadores.</a:t>
                      </a:r>
                      <a:endParaRPr sz="23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3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Resultado obtido</a:t>
                      </a:r>
                      <a:r>
                        <a:rPr lang="pt-BR" sz="23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: cerca de 200 trabalhadores.</a:t>
                      </a:r>
                      <a:endParaRPr sz="23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endParaRPr sz="23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pt-BR" sz="23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Obs. No plano nacional, esse projeto foi desmembrado em três (liberdade no ar, capacitação rede, cadeias produtivas), sendo monitorado autonomamente porque ainda consta do PGU.</a:t>
                      </a:r>
                      <a:endParaRPr sz="33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92000" cy="4616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PROJETO MPT NA ESCOLA – PROJETO GAET (COORDINFÂNCIA)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2559393322"/>
              </p:ext>
            </p:extLst>
          </p:nvPr>
        </p:nvGraphicFramePr>
        <p:xfrm>
          <a:off x="0" y="461624"/>
          <a:ext cx="12192000" cy="6329793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3574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7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9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292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Indicador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 dirty="0"/>
                        <a:t>Atividades Realizadas</a:t>
                      </a:r>
                      <a:endParaRPr sz="24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Análises e Comentários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0501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1. Quantidade de Municípios selecionados com o maior quantitativo de crianças e adolescentes indicados em situação de trabalho no Estado, conforme dados da Prova Brasil 2017</a:t>
                      </a:r>
                      <a:endParaRPr lang="pt-BR" sz="2400" dirty="0">
                        <a:effectLst/>
                      </a:endParaRPr>
                    </a:p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pt-BR" sz="2400" dirty="0">
                          <a:effectLst/>
                        </a:rPr>
                      </a:b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2. Percentual de alunos matriculados nos 4º e 5º anos de cada município selecionado</a:t>
                      </a:r>
                      <a:endParaRPr lang="pt-BR" sz="240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Capacitação dos profissionais da educação para abordagem do tema trabalho infantil em sala de aula;</a:t>
                      </a:r>
                      <a:endParaRPr lang="pt-BR" sz="24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400" b="0" dirty="0">
                          <a:effectLst/>
                        </a:rPr>
                      </a:br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2. Seminário sobre Prevenção e Combate à Exploração Sexual de Crianças e Adolescentes;</a:t>
                      </a:r>
                      <a:endParaRPr lang="pt-BR" sz="24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400" b="0" dirty="0">
                          <a:effectLst/>
                        </a:rPr>
                      </a:br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3. Campanha 12 de junho - Proteção Social para acabar com o Trabalho Infantil, realizada nos 110 municípios que participam do projeto.</a:t>
                      </a:r>
                      <a:endParaRPr sz="28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1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- Meta alcançada. Educadores participaram de atividades de formação, replicando para os alunos. As escolas realizaram campanhas de conscientização e mobilização.</a:t>
                      </a:r>
                      <a:endParaRPr lang="pt-BR" sz="1800" b="0" dirty="0">
                        <a:effectLst/>
                      </a:endParaRPr>
                    </a:p>
                    <a:p>
                      <a:pPr algn="just" rtl="0"/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10 municípios selecionados.</a:t>
                      </a:r>
                      <a:endParaRPr lang="pt-BR" sz="1800" b="0" dirty="0">
                        <a:effectLst/>
                      </a:endParaRPr>
                    </a:p>
                    <a:p>
                      <a:pPr algn="just" rtl="0"/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Além dos 10 municípios selecionados, outros 90 municípios realizaram atividades do projeto.</a:t>
                      </a:r>
                      <a:endParaRPr lang="pt-BR" sz="1800" b="0" dirty="0">
                        <a:effectLst/>
                      </a:endParaRPr>
                    </a:p>
                    <a:p>
                      <a:pPr rtl="0"/>
                      <a:br>
                        <a:rPr lang="pt-BR" sz="1800" b="0" dirty="0">
                          <a:effectLst/>
                        </a:rPr>
                      </a:br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2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pt-BR" sz="1800" b="0" dirty="0">
                        <a:effectLst/>
                      </a:endParaRPr>
                    </a:p>
                    <a:p>
                      <a:pPr algn="just" rtl="0"/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5% dos alunos matriculados nos 4º e 5º anos no Município de Fortaleza e 10% dos alunos matriculados nos 4º e 5º anos dos demais municípios.</a:t>
                      </a:r>
                      <a:endParaRPr lang="pt-BR" sz="1800" b="0" dirty="0">
                        <a:effectLst/>
                      </a:endParaRPr>
                    </a:p>
                    <a:p>
                      <a:pPr algn="just" rtl="0"/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dados em apuração.</a:t>
                      </a:r>
                      <a:endParaRPr sz="18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134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92000" cy="4616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PROJETO POLÍTICAS PÚBLICAS – PROJETO GAET (COORDINFÂNCIA)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3568254836"/>
              </p:ext>
            </p:extLst>
          </p:nvPr>
        </p:nvGraphicFramePr>
        <p:xfrm>
          <a:off x="0" y="461624"/>
          <a:ext cx="12192000" cy="6303160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3574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0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07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Indicador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 dirty="0"/>
                        <a:t>Atividades Realizadas</a:t>
                      </a:r>
                      <a:endParaRPr sz="24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 dirty="0"/>
                        <a:t>Análises e Comentários</a:t>
                      </a:r>
                      <a:endParaRPr sz="24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5089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1. Quantidade de municípios selecionados com os piores índices de incidência de trabalho infantil, IDHM e que sejam cofinanciados para execução do AEPETI</a:t>
                      </a:r>
                      <a:endParaRPr lang="pt-BR" sz="240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Seleção dos Municípios nos quais serão implantados os projetos de políticas públicas.</a:t>
                      </a:r>
                      <a:endParaRPr lang="pt-BR" sz="28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800" b="0" dirty="0">
                          <a:effectLst/>
                        </a:rPr>
                      </a:br>
                      <a:r>
                        <a:rPr lang="pt-BR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2. Autuação dos procedimentos promocionais em face dos municípios selecionados</a:t>
                      </a:r>
                      <a:endParaRPr lang="pt-BR" sz="2800" b="0" dirty="0">
                        <a:effectLst/>
                      </a:endParaRPr>
                    </a:p>
                    <a:p>
                      <a:br>
                        <a:rPr lang="pt-BR" sz="2000" dirty="0"/>
                      </a:br>
                      <a:br>
                        <a:rPr lang="pt-BR" sz="2400" dirty="0"/>
                      </a:br>
                      <a:endParaRPr sz="28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1</a:t>
                      </a:r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- Meta alcançada.</a:t>
                      </a:r>
                      <a:endParaRPr lang="pt-BR" sz="2400" b="0" dirty="0">
                        <a:effectLst/>
                      </a:endParaRPr>
                    </a:p>
                    <a:p>
                      <a:pPr algn="just" rtl="0"/>
                      <a:r>
                        <a:rPr lang="pt-BR" sz="2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Seleção de 2 municípios.</a:t>
                      </a:r>
                      <a:endParaRPr lang="pt-BR" sz="2400" b="0" dirty="0">
                        <a:effectLst/>
                      </a:endParaRPr>
                    </a:p>
                    <a:p>
                      <a:pPr algn="just" rtl="0"/>
                      <a:r>
                        <a:rPr lang="pt-BR" sz="2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foram selecionados os municípios de Salitre e Granja.</a:t>
                      </a:r>
                      <a:endParaRPr lang="pt-BR" sz="2400" b="0" dirty="0">
                        <a:effectLst/>
                      </a:endParaRPr>
                    </a:p>
                    <a:p>
                      <a:pPr algn="just" rtl="0"/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análise qualitativa será feita no segundo semestre, quando da implementação do projeto nos municípios selecionados.</a:t>
                      </a:r>
                      <a:endParaRPr lang="pt-BR" sz="2400" b="0" dirty="0">
                        <a:effectLst/>
                      </a:endParaRPr>
                    </a:p>
                    <a:p>
                      <a:br>
                        <a:rPr lang="pt-BR" sz="1800" dirty="0"/>
                      </a:br>
                      <a:endParaRPr sz="18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425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92000" cy="830956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APRENDIZAGEM PROFISSIONAL PÚBLICAS – PROJETO GAET REGIONAL (COORDINFÂNCIA)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3567748496"/>
              </p:ext>
            </p:extLst>
          </p:nvPr>
        </p:nvGraphicFramePr>
        <p:xfrm>
          <a:off x="0" y="754602"/>
          <a:ext cx="12192000" cy="6103398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3574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0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634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Indicador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 dirty="0"/>
                        <a:t>Atividades Realizadas</a:t>
                      </a:r>
                      <a:endParaRPr sz="24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Análises e Comentários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7764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Número de beneficiados pela atuação do MPT.</a:t>
                      </a:r>
                      <a:endParaRPr lang="pt-BR" sz="280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Palestra em seminário sobre Aprendizagem Profissional.</a:t>
                      </a:r>
                      <a:endParaRPr lang="pt-BR" sz="24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400" b="0" dirty="0">
                          <a:effectLst/>
                        </a:rPr>
                      </a:br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2. Palestra para adolescentes sobre a Lei da Aprendizagem Profissional.</a:t>
                      </a:r>
                      <a:endParaRPr lang="pt-BR" sz="24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400" b="0" dirty="0">
                          <a:effectLst/>
                        </a:rPr>
                      </a:br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3. Reuniões com entidades do Fórum Estadual de Aprendizagem Profissional.</a:t>
                      </a:r>
                      <a:br>
                        <a:rPr lang="pt-BR" sz="2000" dirty="0"/>
                      </a:br>
                      <a:br>
                        <a:rPr lang="pt-BR" sz="2400" dirty="0"/>
                      </a:br>
                      <a:endParaRPr sz="28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Os indicadores somente serão apurados no segundo semestre de 2022.</a:t>
                      </a:r>
                      <a:endParaRPr lang="pt-BR" sz="280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346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/>
          <p:nvPr/>
        </p:nvSpPr>
        <p:spPr>
          <a:xfrm>
            <a:off x="771849" y="1783100"/>
            <a:ext cx="9831600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OBJETIVO ESTRATÉGICO 2 (OE2)</a:t>
            </a:r>
            <a:endParaRPr sz="19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b="1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(Garantir a saúde e a segurança no ambiente do trabalho)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710375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8878" y="0"/>
            <a:ext cx="12174244" cy="4616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PROJETO SAÚDE NA SAÚDE – PROJETO GAET (CONAP)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140838653"/>
              </p:ext>
            </p:extLst>
          </p:nvPr>
        </p:nvGraphicFramePr>
        <p:xfrm>
          <a:off x="8878" y="461624"/>
          <a:ext cx="12183122" cy="6320916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366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8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47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Indicador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 dirty="0"/>
                        <a:t>Atividades Realizadas</a:t>
                      </a:r>
                      <a:endParaRPr sz="24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Análises e Comentários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9445">
                <a:tc>
                  <a:txBody>
                    <a:bodyPr/>
                    <a:lstStyle/>
                    <a:p>
                      <a:pPr algn="just" rtl="0"/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Quantidade de reuniões e visitas aos órgãos parceiros.</a:t>
                      </a:r>
                      <a:endParaRPr lang="pt-BR" sz="24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400" b="0" dirty="0">
                          <a:effectLst/>
                        </a:rPr>
                      </a:br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2. Quantidade de reuniões sobre notificação de casos ao SINAN</a:t>
                      </a:r>
                      <a:endParaRPr lang="pt-BR" sz="24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400" b="0" dirty="0">
                          <a:effectLst/>
                        </a:rPr>
                      </a:br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3. Quantidade de requisições/solicitações de documentos junto às entidades identificadas.</a:t>
                      </a:r>
                      <a:endParaRPr lang="pt-BR" sz="2400" b="0" dirty="0">
                        <a:effectLst/>
                      </a:endParaRPr>
                    </a:p>
                    <a:p>
                      <a:br>
                        <a:rPr lang="pt-BR" sz="3200" dirty="0"/>
                      </a:br>
                      <a:endParaRPr lang="pt-BR" sz="320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Palestras nos municípios de Iguatu, Redenção, Tabuleiro do Norte, Aracati, Crato, Nova Russas, Massapê, </a:t>
                      </a:r>
                      <a:r>
                        <a:rPr lang="pt-BR" sz="19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Acarau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e Eusébio em eventos do Tribunal de Contas do Estado do Ceará sobre os temas: "Impacto da Nova Lei de Licitações nas Relações de Trabalho e a Responsabilidade da Administração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Pública" e "Fiscalização da Administração Pública e o Papel do Vereador." (</a:t>
                      </a:r>
                      <a:r>
                        <a:rPr lang="pt-BR" sz="19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TCEduc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).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900" b="0" dirty="0">
                          <a:effectLst/>
                        </a:rPr>
                      </a:b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2. Audiência Publica em conjunto com a CODEMAT, dia 14/06/2022.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900" b="0" dirty="0">
                          <a:effectLst/>
                        </a:rPr>
                      </a:b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3. Expedição de 185 Recomendações em conjunto com a CODEMAT para municípios e Estado do Ceará sobre Notificações de Acidentes de Trabalho ao SINAN.</a:t>
                      </a:r>
                      <a:endParaRPr sz="19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  1</a:t>
                      </a:r>
                      <a:r>
                        <a:rPr lang="pt-BR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- Meta alcançada. </a:t>
                      </a:r>
                      <a:endParaRPr lang="pt-BR" sz="2100" b="0" dirty="0">
                        <a:effectLst/>
                      </a:endParaRPr>
                    </a:p>
                    <a:p>
                      <a:pPr algn="just" rtl="0"/>
                      <a:r>
                        <a:rPr lang="pt-BR" sz="2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realizar uma audiência pública, expedir recomendações e participar de todos os eventos do Tribunal de Contas do Estado no Projeto </a:t>
                      </a:r>
                      <a:r>
                        <a:rPr lang="pt-BR" sz="21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TCEduc</a:t>
                      </a:r>
                      <a:r>
                        <a:rPr lang="pt-BR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lang="pt-BR" sz="2100" b="0" dirty="0">
                        <a:effectLst/>
                      </a:endParaRPr>
                    </a:p>
                    <a:p>
                      <a:pPr algn="just" rtl="0"/>
                      <a:r>
                        <a:rPr lang="pt-BR" sz="2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Executado 100%.</a:t>
                      </a:r>
                    </a:p>
                    <a:p>
                      <a:pPr algn="just" rtl="0"/>
                      <a:br>
                        <a:rPr lang="pt-BR" sz="2100" b="0" dirty="0">
                          <a:effectLst/>
                        </a:rPr>
                      </a:br>
                      <a:r>
                        <a:rPr lang="pt-BR" sz="2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2</a:t>
                      </a:r>
                      <a:r>
                        <a:rPr lang="pt-BR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- Meta alcançada. </a:t>
                      </a:r>
                      <a:r>
                        <a:rPr lang="pt-BR" sz="2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01 audiência pública</a:t>
                      </a:r>
                      <a:endParaRPr lang="pt-BR" sz="2100" b="0" dirty="0">
                        <a:effectLst/>
                      </a:endParaRPr>
                    </a:p>
                    <a:p>
                      <a:pPr algn="just" rtl="0"/>
                      <a:r>
                        <a:rPr lang="pt-BR" sz="2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executado.</a:t>
                      </a:r>
                      <a:endParaRPr lang="pt-BR" sz="21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100" b="0" dirty="0">
                          <a:effectLst/>
                        </a:rPr>
                      </a:br>
                      <a:r>
                        <a:rPr lang="pt-BR" sz="2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3</a:t>
                      </a:r>
                      <a:r>
                        <a:rPr lang="pt-BR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- Meta alcançada. </a:t>
                      </a:r>
                      <a:r>
                        <a:rPr lang="pt-BR" sz="2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03</a:t>
                      </a:r>
                      <a:endParaRPr lang="pt-BR" sz="2100" b="0" dirty="0">
                        <a:effectLst/>
                      </a:endParaRPr>
                    </a:p>
                    <a:p>
                      <a:pPr algn="just"/>
                      <a:r>
                        <a:rPr lang="pt-BR" sz="2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executado.</a:t>
                      </a:r>
                      <a:endParaRPr lang="pt-BR" sz="210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844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8878" y="0"/>
            <a:ext cx="12174244" cy="4616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PROJETO PORTO SEGUROS – PROJETO GAET (CONATPA)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6530135"/>
              </p:ext>
            </p:extLst>
          </p:nvPr>
        </p:nvGraphicFramePr>
        <p:xfrm>
          <a:off x="8878" y="461624"/>
          <a:ext cx="12183122" cy="6396376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366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8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90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Indicador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 dirty="0"/>
                        <a:t>Atividades Realizadas</a:t>
                      </a:r>
                      <a:endParaRPr sz="24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Análises e Comentários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4468">
                <a:tc>
                  <a:txBody>
                    <a:bodyPr/>
                    <a:lstStyle/>
                    <a:p>
                      <a:pPr algn="just" rtl="0"/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Número de entidades sindicais de representação dos trabalhadores portuários com atuação no âmbito da PRT.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000" b="0" dirty="0">
                          <a:effectLst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2. Número de procedimentos existentes na Regional envolvendo a área temática 5.2 TRABALHO PORTUÁRIO do MPT Digital.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000" b="0" dirty="0">
                          <a:effectLst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3. Número de inspeções realizadas nos terminais de uso privado e no portos públicos com intuito de verificar as condições do meio ambiente do trabalho.</a:t>
                      </a:r>
                      <a:endParaRPr lang="pt-BR" sz="320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1) Visita técnica no Porto do </a:t>
                      </a:r>
                      <a:r>
                        <a:rPr lang="pt-BR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Pecém</a:t>
                      </a:r>
                      <a:r>
                        <a:rPr lang="pt-BR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lang="pt-BR" sz="28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800" b="0" dirty="0">
                          <a:effectLst/>
                        </a:rPr>
                      </a:br>
                      <a:r>
                        <a:rPr lang="pt-BR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2) Reunião com o OGMO/Fortaleza sobre decisão do STF sobre adicional de risco dos portuários.</a:t>
                      </a:r>
                      <a:endParaRPr lang="pt-BR" sz="28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800" b="0" dirty="0">
                          <a:effectLst/>
                        </a:rPr>
                      </a:br>
                      <a:r>
                        <a:rPr lang="pt-BR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3) Vistoria nos terminais portuários de Itarema e Acaraú.</a:t>
                      </a:r>
                      <a:endParaRPr lang="pt-BR" sz="2800" b="0" dirty="0">
                        <a:effectLst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1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- Foram catalogados o SETTAPORT e o Sindicato dos Estivadores, para reuniões futuras.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levantamento das entidades sindicais de portuários.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levantamento está em andamento (02 entidades catalogadas até o momento).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br>
                        <a:rPr lang="pt-BR" sz="800" b="0" dirty="0">
                          <a:effectLst/>
                        </a:rPr>
                      </a:br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2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-  Os procedimentos envolvendo o tema encontram-se em tramitação em todos os ofícios da PRT 07.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13 procedimentos.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13 procedimentos.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/>
                      <a:br>
                        <a:rPr lang="pt-BR" sz="800" b="0" dirty="0">
                          <a:effectLst/>
                        </a:rPr>
                      </a:br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3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-  As inspeções estão programadas para o 2º semestre de 2022.</a:t>
                      </a:r>
                      <a:endParaRPr lang="pt-BR" sz="190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72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/>
          <p:nvPr/>
        </p:nvSpPr>
        <p:spPr>
          <a:xfrm>
            <a:off x="0" y="3013501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 (1º Semestre de 2022) DO PGU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83122" cy="4616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PROJETO PORTO SEGUROS – PROJETO GAET (CONATPA)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4101992092"/>
              </p:ext>
            </p:extLst>
          </p:nvPr>
        </p:nvGraphicFramePr>
        <p:xfrm>
          <a:off x="0" y="461624"/>
          <a:ext cx="12183122" cy="6227685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366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8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836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Indicador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 dirty="0"/>
                        <a:t>Atividades Realizadas</a:t>
                      </a:r>
                      <a:endParaRPr sz="24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Análises e Comentários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5849">
                <a:tc>
                  <a:txBody>
                    <a:bodyPr/>
                    <a:lstStyle/>
                    <a:p>
                      <a:pPr algn="just" rtl="0"/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4. Número de reuniões semestrais com o OGMO com intuito de verificar e desenvolver ações voltadas à qualificação do trabalhador portuário, à segurança do trabalho e ao estrito cumprimento do intervalo </a:t>
                      </a:r>
                      <a:r>
                        <a:rPr lang="pt-BR" sz="19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interjornada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por parte dos </a:t>
                      </a:r>
                      <a:r>
                        <a:rPr lang="pt-BR" sz="19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TPA’s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br>
                        <a:rPr lang="pt-BR" sz="800" b="0" dirty="0">
                          <a:effectLst/>
                        </a:rPr>
                      </a:b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5. Número de diligências junto aos sindicatos e OGMO a fim de verificar se os </a:t>
                      </a:r>
                      <a:r>
                        <a:rPr lang="pt-BR" sz="19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TUPs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estão utilizando mão de obra avulsa sem a intermediação do OGMO.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br>
                        <a:rPr lang="pt-BR" sz="800" b="0" dirty="0">
                          <a:effectLst/>
                        </a:rPr>
                      </a:b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6. Número de audiências com os sindicatos da categoria de trabalhadores portuários, a fim de buscar as principais demandas dos trabalhadores nos portos de cada localidade.</a:t>
                      </a:r>
                      <a:endParaRPr lang="pt-BR" sz="190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endParaRPr lang="pt-BR" sz="2800" b="0" dirty="0">
                        <a:effectLst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4</a:t>
                      </a:r>
                      <a:r>
                        <a:rPr lang="pt-BR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-  No segundo semestre, pretende-se a realização de reuniões com os demais atores envolvidos na segurança portuária.</a:t>
                      </a:r>
                      <a:endParaRPr lang="pt-BR" sz="2100" b="0" dirty="0">
                        <a:effectLst/>
                      </a:endParaRPr>
                    </a:p>
                    <a:p>
                      <a:pPr algn="just" rtl="0"/>
                      <a:r>
                        <a:rPr lang="pt-BR" sz="2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01 reunião.</a:t>
                      </a:r>
                      <a:endParaRPr lang="pt-BR" sz="2100" b="0" dirty="0">
                        <a:effectLst/>
                      </a:endParaRPr>
                    </a:p>
                    <a:p>
                      <a:pPr algn="just" rtl="0"/>
                      <a:r>
                        <a:rPr lang="pt-BR" sz="2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01 reunião.</a:t>
                      </a:r>
                      <a:endParaRPr lang="pt-BR" sz="21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100" b="0" dirty="0">
                          <a:effectLst/>
                        </a:rPr>
                      </a:br>
                      <a:r>
                        <a:rPr lang="pt-BR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lang="pt-BR" sz="2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ndicador 5 </a:t>
                      </a:r>
                      <a:r>
                        <a:rPr lang="pt-BR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  Diligência realizada no Porto do </a:t>
                      </a:r>
                      <a:r>
                        <a:rPr lang="pt-BR" sz="21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Pecém</a:t>
                      </a:r>
                      <a:r>
                        <a:rPr lang="pt-BR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lang="pt-BR" sz="2100" b="0" dirty="0">
                        <a:effectLst/>
                      </a:endParaRPr>
                    </a:p>
                    <a:p>
                      <a:pPr algn="just" rtl="0"/>
                      <a:r>
                        <a:rPr lang="pt-BR" sz="2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01 diligência.</a:t>
                      </a:r>
                      <a:endParaRPr lang="pt-BR" sz="2100" b="0" dirty="0">
                        <a:effectLst/>
                      </a:endParaRPr>
                    </a:p>
                    <a:p>
                      <a:pPr algn="just" rtl="0"/>
                      <a:r>
                        <a:rPr lang="pt-BR" sz="2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01 diligência.</a:t>
                      </a:r>
                      <a:endParaRPr lang="pt-BR" sz="2100" b="0" dirty="0">
                        <a:effectLst/>
                      </a:endParaRPr>
                    </a:p>
                    <a:p>
                      <a:pPr algn="just"/>
                      <a:br>
                        <a:rPr lang="pt-BR" sz="2100" b="0" dirty="0">
                          <a:effectLst/>
                        </a:rPr>
                      </a:br>
                      <a:r>
                        <a:rPr lang="pt-BR" sz="2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6</a:t>
                      </a:r>
                      <a:r>
                        <a:rPr lang="pt-BR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-  As reuniões estão programadas para o segundo semestre de 2022.</a:t>
                      </a:r>
                      <a:endParaRPr lang="pt-BR" sz="210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935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83122" cy="4616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PROJETO MAR A MAR – PROJETO GAET (CONATPA)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3587130136"/>
              </p:ext>
            </p:extLst>
          </p:nvPr>
        </p:nvGraphicFramePr>
        <p:xfrm>
          <a:off x="0" y="461624"/>
          <a:ext cx="12183122" cy="6396376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366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8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272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Indicador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 dirty="0"/>
                        <a:t>Atividades Realizadas</a:t>
                      </a:r>
                      <a:endParaRPr sz="24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Análises e Comentários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6104">
                <a:tc>
                  <a:txBody>
                    <a:bodyPr/>
                    <a:lstStyle/>
                    <a:p>
                      <a:pPr algn="just" rtl="0"/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Número de entidades sindicais de representação dos aquaviários com atuação no âmbito da PRT (marítimos, pescadores, </a:t>
                      </a:r>
                      <a:r>
                        <a:rPr lang="pt-BR" sz="19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fluviários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mergulhadores)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900" b="0" dirty="0">
                          <a:effectLst/>
                        </a:rPr>
                      </a:b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2. Número de segmentos da atividade aquaviária observados na área de atribuição da PRT preponderantes, levando-se em conta as seguintes atividades: navios de cruzeiro, navegação de longo curso, navegação de cabotagem, navegação de apoio marítimo, navegação de apoio portuário, navegação ao interior.</a:t>
                      </a:r>
                      <a:endParaRPr lang="pt-BR" sz="190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1) Seminário Impactos da NR30 no Setor Pesqueiro, em Acaraú;</a:t>
                      </a:r>
                      <a:endParaRPr lang="pt-BR" sz="22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200" b="0" dirty="0">
                          <a:effectLst/>
                        </a:rPr>
                      </a:br>
                      <a:r>
                        <a:rPr lang="pt-BR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2) Reunião no Comando de Operações Marítimas e Proteção da Amazônia Azul (</a:t>
                      </a:r>
                      <a:r>
                        <a:rPr lang="pt-BR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COMPAAz</a:t>
                      </a:r>
                      <a:r>
                        <a:rPr lang="pt-BR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);</a:t>
                      </a:r>
                      <a:endParaRPr lang="pt-BR" sz="22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200" b="0" dirty="0">
                          <a:effectLst/>
                        </a:rPr>
                      </a:br>
                      <a:r>
                        <a:rPr lang="pt-BR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3) Inspeção no Navio LUCKY TRADER - IMO 9427574 pelo MPT com autuação de Notícia de Fato</a:t>
                      </a:r>
                      <a:endParaRPr lang="pt-BR" sz="2200" b="0" dirty="0">
                        <a:effectLst/>
                      </a:endParaRPr>
                    </a:p>
                    <a:p>
                      <a:br>
                        <a:rPr lang="pt-BR" sz="2200" dirty="0"/>
                      </a:br>
                      <a:endParaRPr lang="pt-BR" sz="2200" b="0" dirty="0">
                        <a:effectLst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1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- O Estado do Ceará tem atividade aquaviária centrada na pesca artesanal e oceânica, com representação de marítimos a partir de delegacias dos sindicatos nacionais que possuem sede, na grande maioria, no Estado do Rio de Janeiro.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levantamento das entidades sindicais de aquaviários no 1º semestre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levantamento em andamento (06 entidades catalogadas até o momento).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900" b="0" dirty="0">
                          <a:effectLst/>
                        </a:rPr>
                      </a:br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2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- Atuação da PRT nos segmentos do indicador.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04 segmentos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04 segmentos.</a:t>
                      </a:r>
                      <a:endParaRPr lang="pt-BR" sz="190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812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8878" y="0"/>
            <a:ext cx="12174244" cy="4616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PROJETO MAR A MAR – PROJETO GAET (CONATPA)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70931777"/>
              </p:ext>
            </p:extLst>
          </p:nvPr>
        </p:nvGraphicFramePr>
        <p:xfrm>
          <a:off x="0" y="461624"/>
          <a:ext cx="12183122" cy="6227685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366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8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836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Indicador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 dirty="0"/>
                        <a:t>Atividades Realizadas</a:t>
                      </a:r>
                      <a:endParaRPr sz="24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Análises e Comentários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5849">
                <a:tc>
                  <a:txBody>
                    <a:bodyPr/>
                    <a:lstStyle/>
                    <a:p>
                      <a:pPr algn="just" rtl="0"/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3. Número de reuniões anuais com as entidades sindicais de representação dos aquaviários sobre os objetivos da MLC 2006 da OIT;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000" b="0" dirty="0">
                          <a:effectLst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4. Número de inspeções realizadas em conjunto com as Organizações Militares de Marinha (OM) sobre navios que estejam inscritos em listas de “não conformidades” (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blacklist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ou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greylist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), de acordo com os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Memorandos de organizações que realizam inspeção em navios de forma integrada (PARIS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MoU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Tokyo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MoU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etc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).</a:t>
                      </a:r>
                      <a:endParaRPr lang="pt-BR" sz="190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br>
                        <a:rPr lang="pt-BR" sz="2800" dirty="0"/>
                      </a:br>
                      <a:endParaRPr lang="pt-BR" sz="2800" b="0" dirty="0">
                        <a:effectLst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3</a:t>
                      </a:r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- As reuniões estão previstas para o segundo semestre de 2022.</a:t>
                      </a:r>
                      <a:endParaRPr lang="pt-BR" sz="24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400" b="0" dirty="0">
                          <a:effectLst/>
                        </a:rPr>
                      </a:br>
                      <a:r>
                        <a:rPr lang="pt-BR" sz="2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4</a:t>
                      </a:r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- As inspeções são realizadas a partir de encaminhamento de ofício por parte da Coordenação Nacional da </a:t>
                      </a:r>
                      <a:r>
                        <a:rPr lang="pt-BR" sz="2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Conatpa</a:t>
                      </a:r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lang="pt-BR" sz="2400" b="0" dirty="0">
                        <a:effectLst/>
                      </a:endParaRPr>
                    </a:p>
                    <a:p>
                      <a:pPr algn="just" rtl="0"/>
                      <a:r>
                        <a:rPr lang="pt-BR" sz="2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não foi estabelecido número aprioristicamente.</a:t>
                      </a:r>
                      <a:endParaRPr lang="pt-BR" sz="2400" b="0" dirty="0">
                        <a:effectLst/>
                      </a:endParaRPr>
                    </a:p>
                    <a:p>
                      <a:pPr algn="just" rtl="0"/>
                      <a:r>
                        <a:rPr lang="pt-BR" sz="2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obtido:</a:t>
                      </a:r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01 inspeção.</a:t>
                      </a:r>
                      <a:endParaRPr lang="pt-BR" sz="2400" b="0" dirty="0">
                        <a:effectLst/>
                      </a:endParaRPr>
                    </a:p>
                    <a:p>
                      <a:br>
                        <a:rPr lang="pt-BR" sz="2000" dirty="0"/>
                      </a:br>
                      <a:endParaRPr lang="pt-BR" sz="190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822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74244" cy="830956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FORTALECIMENTO DA SAÚDE DO TRABALHADOR NO SUS – PROJETO GAET (CODEMAT)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907887009"/>
              </p:ext>
            </p:extLst>
          </p:nvPr>
        </p:nvGraphicFramePr>
        <p:xfrm>
          <a:off x="8880" y="754603"/>
          <a:ext cx="12174242" cy="6113014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2917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5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1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0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Atividades Realizadas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3324">
                <a:tc>
                  <a:txBody>
                    <a:bodyPr/>
                    <a:lstStyle/>
                    <a:p>
                      <a:pPr algn="just" rtl="0"/>
                      <a:r>
                        <a:rPr lang="pt-BR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Número de Municípios silenciosos no que tange às notificações no sistema SINAN (o indicador será avaliado juntamente com o CEREST. Relação dos municípios silenciosos será obtida junto ao Ministério da Saúde)</a:t>
                      </a:r>
                      <a:endParaRPr lang="pt-BR" sz="210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165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1) Expedição de Recomendações pela CODEMAT e CONAP, à SESA/CE e às Secretarias de Saúde dos 184 Municípios.</a:t>
                      </a:r>
                      <a:endParaRPr lang="pt-BR" sz="1650" b="0" dirty="0">
                        <a:effectLst/>
                      </a:endParaRPr>
                    </a:p>
                    <a:p>
                      <a:pPr algn="just" rtl="0"/>
                      <a:br>
                        <a:rPr lang="pt-BR" sz="1650" b="0" dirty="0">
                          <a:effectLst/>
                        </a:rPr>
                      </a:br>
                      <a:r>
                        <a:rPr lang="pt-BR" sz="165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2) 19/05/2022 - Participação no VIII Encontro Macrorregional Nordeste em Saúde do Trabalhador e da Trabalhadora.</a:t>
                      </a:r>
                    </a:p>
                    <a:p>
                      <a:pPr algn="just" rtl="0"/>
                      <a:br>
                        <a:rPr lang="pt-BR" sz="1650" b="0" dirty="0">
                          <a:effectLst/>
                        </a:rPr>
                      </a:br>
                      <a:r>
                        <a:rPr lang="pt-BR" sz="165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3) 27/04/2022 -  audiência pública, com o CEREST Estadual, do </a:t>
                      </a:r>
                      <a:r>
                        <a:rPr lang="pt-BR" sz="165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Cerest</a:t>
                      </a:r>
                      <a:r>
                        <a:rPr lang="pt-BR" sz="165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Fortaleza, SESA/Ceará, Secretarias de Saúde dos Municípios abrangidos pelo CEREST Estadual, dentre outros, sobre a importância das notificações no SINAN, capacitação etc.</a:t>
                      </a:r>
                    </a:p>
                    <a:p>
                      <a:pPr algn="just" rtl="0"/>
                      <a:endParaRPr lang="pt-BR" sz="165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165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4) 14/06/2022 – audiência pública (CODEMAT e CONAP), com o CEREST Estadual, Secretarias de Saúde dos Municípios abrangidos pelo CEREST Sobral, CEREST Cariri e CEREST Regional Tianguá, sobre temas do projeto.</a:t>
                      </a:r>
                      <a:endParaRPr lang="pt-BR" sz="1650" b="0" dirty="0">
                        <a:effectLst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1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– Meta alcançada. Os resultados alcançados foram satisfatórios.</a:t>
                      </a:r>
                      <a:endParaRPr lang="pt-BR" sz="18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800" b="0" dirty="0">
                          <a:effectLst/>
                        </a:rPr>
                      </a:br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Há 23 Municípios cearenses na lista de municípios silenciosos do Ministério da Saúde. Deliberou-se com o CEREST Estadual a realização de audiências públicas e a expedição de Recomendações a todos municípios.</a:t>
                      </a:r>
                      <a:endParaRPr lang="pt-BR" sz="18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800" b="0" dirty="0">
                          <a:effectLst/>
                        </a:rPr>
                      </a:br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expedidas Recomendações às Secretarias de Saúde de todos os Municípios cearenses, incluindo os 23 Municípios silenciosos. 02 audiências públicas realizadas, com a convocação de todos os entes municipais, com indicativo de oferta de capacitação para os profissionais as unidades de saúde.</a:t>
                      </a:r>
                      <a:endParaRPr lang="pt-BR" sz="190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217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74244" cy="830956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PROMOÇÃO DA REGULARIDADE DAS NOTIFICAÇÕES DE ACIDENTES DE TRABALHO - PROJETO GAET (CODEMAT)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1877537425"/>
              </p:ext>
            </p:extLst>
          </p:nvPr>
        </p:nvGraphicFramePr>
        <p:xfrm>
          <a:off x="8880" y="754603"/>
          <a:ext cx="12174242" cy="6113014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2787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1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0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Atividades Realizadas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3324">
                <a:tc>
                  <a:txBody>
                    <a:bodyPr/>
                    <a:lstStyle/>
                    <a:p>
                      <a:pPr algn="just" rtl="0"/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Número de audiências coletivas realizadas no seguinte tema: notificações compulsórias nos sistemas de saúde e emissão de Comunicação de Acidente do Trabalho - CAT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2. Número de Recomendações expedidas</a:t>
                      </a:r>
                      <a:endParaRPr lang="pt-BR" sz="2000" b="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18/02/2022 -  audiência com o CEREST FORTALEZA, SRTE/CE, INSS, Reabilitação Profissional da GEX Fortaleza/INSS e a ACEMT.</a:t>
                      </a:r>
                    </a:p>
                    <a:p>
                      <a:pPr algn="just" rtl="0"/>
                      <a:endParaRPr lang="pt-BR" sz="1600" b="0" dirty="0">
                        <a:effectLst/>
                      </a:endParaRPr>
                    </a:p>
                    <a:p>
                      <a:pPr algn="just" rtl="0"/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2. 27/04/2022 -  audiência pública, com o CEREST Estadual, do </a:t>
                      </a:r>
                      <a:r>
                        <a:rPr lang="pt-BR" sz="16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Cerest</a:t>
                      </a: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Fortaleza, SESA/Ceará, Secretarias de Saúde dos Municípios abrangidos pelo CEREST Estadual, dentre outros.</a:t>
                      </a:r>
                    </a:p>
                    <a:p>
                      <a:pPr algn="just" rtl="0"/>
                      <a:endParaRPr lang="pt-BR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3. 14/06/2022 – audiência pública (CODEMAT e CONAP), com o CEREST Estadual, Secretarias de Saúde dos Municípios abrangidos pelo CEREST Sobral, CEREST Cariri e CEREST Regional Tianguá.</a:t>
                      </a:r>
                    </a:p>
                    <a:p>
                      <a:pPr algn="just" rtl="0"/>
                      <a:endParaRPr lang="pt-BR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4) Realizadas diligências nos  procedimentos instaurados em face das 5 empresas com maiores índices de subnotificação de acidentes de trabalho.</a:t>
                      </a:r>
                      <a:endParaRPr lang="pt-BR" sz="1600" b="0" dirty="0">
                        <a:effectLst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Indicador 1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 – Meta atingida.</a:t>
                      </a:r>
                      <a:endParaRPr lang="pt-BR" sz="1800" dirty="0">
                        <a:effectLst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Resultado esperado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: Foi deliberado em Reunião Nacional da CODEMAT a realização de audiências coletivas em alusão ao Abril Verde, com o tema “notificações compulsórias nos sistemas de saúde e emissão de CAT.”</a:t>
                      </a:r>
                      <a:endParaRPr lang="pt-BR" sz="1800" dirty="0">
                        <a:effectLst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Resultado obtido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: realizadas 2 audiências públicas, tendo como foco as notificações de CAT e SINAN, além de reuniões com os 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CERESTs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 e outros órgãos.</a:t>
                      </a:r>
                      <a:endParaRPr lang="pt-BR" sz="1800" dirty="0">
                        <a:effectLst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pt-BR" sz="1800" dirty="0">
                          <a:effectLst/>
                        </a:rPr>
                      </a:b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Indicador 2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 – Meta alcançada.</a:t>
                      </a: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Resultado esperado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: expedição de 25 Recomendações, no ano, para as empresas realizarem as notificações de CAT e SINAN.</a:t>
                      </a:r>
                      <a:endParaRPr lang="pt-BR" sz="1800" dirty="0">
                        <a:effectLst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Resultado obtido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: no 1º semestre, expediram-se 184 Recomendações aos municípios. A expedição de Recomendações às empresas será realizada no 2º semestre, para melhor condução dos trabalhos.</a:t>
                      </a:r>
                      <a:endParaRPr lang="pt-BR" sz="190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769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/>
          <p:nvPr/>
        </p:nvSpPr>
        <p:spPr>
          <a:xfrm>
            <a:off x="771849" y="1783100"/>
            <a:ext cx="9831600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OBJETIVO ESTRATÉGICO 3 (OE3)</a:t>
            </a:r>
            <a:endParaRPr sz="19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b="1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(Promover o diálogo e a proteção social no trabalho, bem como a valorização dos direitos trabalhistas)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797813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74244" cy="4616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PROJETO PLATAFORMAS DIGITAIS - PROJETO GAET (CONAFRET)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4069726718"/>
              </p:ext>
            </p:extLst>
          </p:nvPr>
        </p:nvGraphicFramePr>
        <p:xfrm>
          <a:off x="17758" y="461624"/>
          <a:ext cx="12174242" cy="6396376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2787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1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8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Atividades Realizadas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481">
                <a:tc>
                  <a:txBody>
                    <a:bodyPr/>
                    <a:lstStyle/>
                    <a:p>
                      <a:pPr algn="just" rtl="0"/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Número de acordos judiciais firmados pelas plataformas digitais selecionadas (Uber, 99,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iFood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Rappi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Loggi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Lalamove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Shippfy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James Delivery, Bee, Ame Flash,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Cornershop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Uboi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Shopper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Box Delivery,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Clickentregas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Euentrego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Mercado Livre (envios),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Wappa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InDriver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Anthor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Appcargo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Fretes e Cargas,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Fretebras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Truckpad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Getninjas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lang="pt-BR" sz="2000" b="0" dirty="0">
                        <a:effectLst/>
                      </a:endParaRPr>
                    </a:p>
                    <a:p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Conclusão de estudo de reclamações trabalhistas ajuizadas em face da Uber, 99, </a:t>
                      </a:r>
                      <a:r>
                        <a:rPr lang="pt-BR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Rappi</a:t>
                      </a:r>
                      <a:r>
                        <a:rPr lang="pt-BR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lang="pt-BR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Ifood</a:t>
                      </a:r>
                      <a:r>
                        <a:rPr lang="pt-BR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referentes ao período de 2020 e 2021, para verificação do comportamento das empresas quanto à realização de acordos judiciais.</a:t>
                      </a:r>
                      <a:endParaRPr lang="pt-BR" sz="2200" b="0" dirty="0">
                        <a:effectLst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1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- Percebeu-se a conduta da empresa Uber de pedir para retirar de pauta e encaminhar ao CEJUSC os processos que são distribuídos para a 3a Turma do TRT 7, possivelmente objetivando evitar a formação de jurisprudência desfavorável. O relatório com as informações colhidas no estudo foi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repassado a todos os membros e membras da PRT7 e a desembargador que compõe a 3ª Turma do TRT7 para ciência, sendo a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jurimetria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praticada pela empresa objeto de discussão em reunião de membros e membras dos GAETS na Regional.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verificação de todos os acordos realizados por essas empresas nos anos 2020 e 2021 no âmbito do TRT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resultado esperado foi obtido.</a:t>
                      </a:r>
                      <a:endParaRPr lang="pt-BR" sz="2000" b="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761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74244" cy="4616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PROJETO INDIVIDUALIZAÇÃO DO FGTS - PROJETO GAET (CONAFRET)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194054154"/>
              </p:ext>
            </p:extLst>
          </p:nvPr>
        </p:nvGraphicFramePr>
        <p:xfrm>
          <a:off x="17758" y="461624"/>
          <a:ext cx="12174242" cy="6396376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2867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4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1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8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Atividades Realizadas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481">
                <a:tc>
                  <a:txBody>
                    <a:bodyPr/>
                    <a:lstStyle/>
                    <a:p>
                      <a:pPr algn="just" rtl="0"/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Número de Notícias de Fato instauradas em relação a empresas indicadas pela Caixa Econômica Federal na área de abrangência da respectiva Procuradoria Regional do Trabalho, sendo uma NF por empresa</a:t>
                      </a:r>
                      <a:endParaRPr lang="pt-BR" sz="2000" b="0" dirty="0">
                        <a:effectLst/>
                      </a:endParaRPr>
                    </a:p>
                    <a:p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Celebrado TAC no IC 000163.2021.07.002/7 - 60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000" b="0" dirty="0">
                          <a:effectLst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2. Realizadas audiências nos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ICs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000160.2021.07.002/8 - 60, IC 000161.2021.07.002/4 - 60,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 IC 000162.2021.07.002/0 - 60</a:t>
                      </a:r>
                      <a:endParaRPr lang="pt-BR" sz="2000" b="0" dirty="0">
                        <a:effectLst/>
                      </a:endParaRPr>
                    </a:p>
                    <a:p>
                      <a:br>
                        <a:rPr lang="pt-BR" sz="2400" dirty="0"/>
                      </a:br>
                      <a:endParaRPr lang="pt-BR" sz="2200" b="0" dirty="0">
                        <a:effectLst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Indicador 1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 - Registrou-se uma certa dificuldade na realização das audiências, devido às ausências dos inquiridos. A CEF tem colaborado como parceira, ora participando das audiências, ora prestando informações atualizadas sobre a individualização do FGTS.</a:t>
                      </a:r>
                      <a:endParaRPr lang="pt-BR" sz="2000" dirty="0">
                        <a:effectLst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Resultado esperado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: Celebração de </a:t>
                      </a:r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TACs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 nos procedimentos</a:t>
                      </a:r>
                      <a:endParaRPr lang="pt-BR" sz="2000" dirty="0">
                        <a:effectLst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Resultado Obtido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: Celebração de TAC em 01 procedimento.</a:t>
                      </a:r>
                      <a:endParaRPr lang="pt-BR" sz="200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006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74244" cy="4616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PROJETO MPT MEDIADOR (CONALIS)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1099220934"/>
              </p:ext>
            </p:extLst>
          </p:nvPr>
        </p:nvGraphicFramePr>
        <p:xfrm>
          <a:off x="17758" y="461624"/>
          <a:ext cx="12174242" cy="6396376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2867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4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1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8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Atividades Realizadas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481">
                <a:tc>
                  <a:txBody>
                    <a:bodyPr/>
                    <a:lstStyle/>
                    <a:p>
                      <a:pPr algn="just" rtl="0"/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Número de trabalhadores beneficiados pela atuação do MPT como mediador dos conflitos coletivos de trabalho.</a:t>
                      </a:r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br>
                        <a:rPr lang="pt-BR" sz="2400" dirty="0"/>
                      </a:br>
                      <a:endParaRPr lang="pt-BR" sz="2200" b="0" dirty="0">
                        <a:effectLst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O Projeto MPT mediador não está sendo executado na Regional, só nacionalmente.</a:t>
                      </a:r>
                      <a:endParaRPr lang="pt-BR" sz="240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044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74244" cy="4616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 MPT NO COMBATE AOS ATOS ANTISSINDICAIS - PROJETO GAET (CONALIS)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1891066256"/>
              </p:ext>
            </p:extLst>
          </p:nvPr>
        </p:nvGraphicFramePr>
        <p:xfrm>
          <a:off x="17758" y="461624"/>
          <a:ext cx="12174242" cy="6396376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2867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4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1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8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Atividades Realizadas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481">
                <a:tc>
                  <a:txBody>
                    <a:bodyPr/>
                    <a:lstStyle/>
                    <a:p>
                      <a:pPr algn="just" rtl="0"/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ATIVIDADES DE PREPARAÇÃO ESTRATÉGICA</a:t>
                      </a:r>
                      <a:endParaRPr lang="pt-BR" sz="18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800" b="0" dirty="0">
                          <a:effectLst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Número de reuniões ou audiências realizadas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000" b="0" dirty="0">
                          <a:effectLst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2. Levantamentos de atuação realizados de per si.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800" b="0" dirty="0">
                          <a:effectLst/>
                        </a:rPr>
                      </a:br>
                      <a:br>
                        <a:rPr lang="pt-BR" sz="2000" dirty="0"/>
                      </a:br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1) Designação de reunião com as Centrais Sindicais para apresentação do Compêndio de Orientações da CONALIS, a fim de promover o amplo conhecimento do direcionamento das matérias sindicais e a atuação do Ministério Público do Trabalho em torno do tema.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(PROMO 001910.2021.07.000/3).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/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1</a:t>
                      </a:r>
                      <a:endParaRPr lang="pt-BR" sz="1900" b="1" dirty="0">
                        <a:effectLst/>
                      </a:endParaRPr>
                    </a:p>
                    <a:p>
                      <a:pPr algn="just" rtl="0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direcionamento das matérias sindicais e da atuação do MPT sobre o tema.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Levantamento de procedimentos sobre conduta </a:t>
                      </a:r>
                      <a:r>
                        <a:rPr lang="pt-BR" sz="19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antissindical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; atuação em procedimentos sobre o tema; determinação de audiências.</a:t>
                      </a:r>
                    </a:p>
                    <a:p>
                      <a:pPr algn="just" rtl="0"/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2</a:t>
                      </a:r>
                      <a:endParaRPr lang="pt-BR" sz="1900" b="1" dirty="0">
                        <a:effectLst/>
                      </a:endParaRPr>
                    </a:p>
                    <a:p>
                      <a:pPr algn="just" rtl="0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análise de recursos e instrumentos para suporte ao projeto.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atuação em processos judiciais e administrativos (</a:t>
                      </a:r>
                      <a:r>
                        <a:rPr lang="pt-BR" sz="19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Promo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001910.2021.07.000/3).</a:t>
                      </a:r>
                      <a:endParaRPr lang="pt-BR" sz="1900" b="0" dirty="0">
                        <a:effectLst/>
                      </a:endParaRPr>
                    </a:p>
                    <a:p>
                      <a:br>
                        <a:rPr lang="pt-BR" sz="2000" dirty="0"/>
                      </a:br>
                      <a:endParaRPr lang="pt-BR" sz="200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14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86281CF-75D6-4DEF-A3F9-6E5390B89833}"/>
              </a:ext>
            </a:extLst>
          </p:cNvPr>
          <p:cNvSpPr txBox="1"/>
          <p:nvPr/>
        </p:nvSpPr>
        <p:spPr>
          <a:xfrm>
            <a:off x="0" y="109668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PLANO DE GESTÃO DA UNIDADE</a:t>
            </a: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9321E55-9DC3-425F-86F6-E9A3E921A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1300806"/>
              </p:ext>
            </p:extLst>
          </p:nvPr>
        </p:nvGraphicFramePr>
        <p:xfrm>
          <a:off x="1069234" y="1861726"/>
          <a:ext cx="10031228" cy="4243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177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74244" cy="4616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 MPT NO COMBATE AOS ATOS ANTISSINDICAIS - PROJETO GAET (CONALIS)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3017798088"/>
              </p:ext>
            </p:extLst>
          </p:nvPr>
        </p:nvGraphicFramePr>
        <p:xfrm>
          <a:off x="17758" y="461624"/>
          <a:ext cx="12174242" cy="6396376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2867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4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1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8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481">
                <a:tc>
                  <a:txBody>
                    <a:bodyPr/>
                    <a:lstStyle/>
                    <a:p>
                      <a:pPr algn="just" rtl="0"/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ATIVIDADES DE PREPARAÇÃO ESTRATÉGICA</a:t>
                      </a:r>
                      <a:endParaRPr lang="pt-BR" sz="16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800" b="0" dirty="0">
                          <a:effectLst/>
                        </a:rPr>
                      </a:b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 Ilícitos detectados</a:t>
                      </a:r>
                      <a:endParaRPr lang="pt-BR" sz="18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800" b="0" dirty="0">
                          <a:effectLst/>
                        </a:rPr>
                      </a:b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 Percentual de ilícitos detectados e convertidos em atuação.</a:t>
                      </a:r>
                    </a:p>
                    <a:p>
                      <a:pPr algn="just" rtl="0"/>
                      <a:endParaRPr lang="pt-BR" sz="8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5. Atividades de preparação estratégica - Número de segmentos econômicos alcançados</a:t>
                      </a:r>
                      <a:endParaRPr lang="pt-BR" sz="18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800" b="0" dirty="0">
                          <a:effectLst/>
                        </a:rPr>
                      </a:b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6. Número de áreas geográficas abrangidas.</a:t>
                      </a:r>
                      <a:endParaRPr lang="pt-BR" sz="18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800" b="0" dirty="0">
                          <a:effectLst/>
                        </a:rPr>
                      </a:b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7. Número de Notícias de Fato instauradas</a:t>
                      </a:r>
                      <a:endParaRPr lang="pt-BR" sz="2000" b="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3</a:t>
                      </a:r>
                      <a:br>
                        <a:rPr lang="pt-BR" sz="1900" b="0" dirty="0">
                          <a:effectLst/>
                        </a:rPr>
                      </a:br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coleta de informações sobre irregularidades trabalhistas relacionadas ao tema.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detectadas irregularidades referentes à fraude na eleição para escolha de dirigentes sindicais.</a:t>
                      </a:r>
                    </a:p>
                    <a:p>
                      <a:pPr algn="just" rtl="0"/>
                      <a:endParaRPr lang="pt-BR" sz="19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4.</a:t>
                      </a:r>
                      <a:endParaRPr lang="pt-BR" sz="1900" b="1" dirty="0">
                        <a:effectLst/>
                      </a:endParaRPr>
                    </a:p>
                    <a:p>
                      <a:pPr algn="just" rtl="0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expectativa de que os conflitos sejam tratados de forma célere e eficaz.</a:t>
                      </a:r>
                    </a:p>
                    <a:p>
                      <a:pPr algn="just" rtl="0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no 1º semestre de 2022 houve atuação em processos judiciais e administrativos (</a:t>
                      </a:r>
                      <a:r>
                        <a:rPr lang="pt-BR" sz="19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Promo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001910.2021.07.000/3).</a:t>
                      </a:r>
                      <a:endParaRPr lang="pt-BR" sz="1900" b="0" dirty="0">
                        <a:effectLst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5 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  os resultados são considerados razoáveis, visto que os processos estão em andamento.</a:t>
                      </a:r>
                      <a:endParaRPr lang="pt-BR" sz="1800" b="0" dirty="0">
                        <a:effectLst/>
                      </a:endParaRPr>
                    </a:p>
                    <a:p>
                      <a:pPr algn="just" rtl="0"/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que a ocorrência dos ilícitos possa se dar em qualquer segmento econômico.</a:t>
                      </a:r>
                      <a:endParaRPr lang="pt-BR" sz="1800" b="0" dirty="0">
                        <a:effectLst/>
                      </a:endParaRPr>
                    </a:p>
                    <a:p>
                      <a:pPr algn="just" rtl="0"/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Os procedimentos informados têm como noticiados: SINDMATERIAL; SEITAC – SINDICATO DAS EMPRESAS DE INFORMÁTICA E AUTOMAÇÃO; SIND. DE TRABALHADORES RURAIS DE PACAJUS e FECOMERCIO/CE</a:t>
                      </a:r>
                    </a:p>
                    <a:p>
                      <a:pPr algn="just" rtl="0"/>
                      <a:endParaRPr lang="pt-BR" sz="18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6 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 De acordo com a área de abrangência, os resultados são considerados satisfatórios.</a:t>
                      </a:r>
                      <a:endParaRPr lang="pt-BR" sz="1800" b="0" dirty="0">
                        <a:effectLst/>
                      </a:endParaRPr>
                    </a:p>
                    <a:p>
                      <a:pPr algn="just" rtl="0"/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o resultado esperado equivale à área geográfica de atuação dos membros desta Regional.</a:t>
                      </a:r>
                      <a:endParaRPr lang="pt-BR" sz="1800" b="0" dirty="0">
                        <a:effectLst/>
                      </a:endParaRPr>
                    </a:p>
                    <a:p>
                      <a:pPr algn="just" rtl="0"/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o campo de atuação deu-se na área geográfica do Estado do Ceará.</a:t>
                      </a:r>
                    </a:p>
                    <a:p>
                      <a:pPr algn="just" rtl="0"/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7 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 os resultados são considerados razoáveis.</a:t>
                      </a:r>
                      <a:endParaRPr lang="pt-BR" sz="200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348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74244" cy="4616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 MPT NO COMBATE AOS ATOS ANTISSINDICAIS - PROJETO GAET (CONALIS)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2344991666"/>
              </p:ext>
            </p:extLst>
          </p:nvPr>
        </p:nvGraphicFramePr>
        <p:xfrm>
          <a:off x="17758" y="461624"/>
          <a:ext cx="12174242" cy="6396376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2867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4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2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8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481">
                <a:tc>
                  <a:txBody>
                    <a:bodyPr/>
                    <a:lstStyle/>
                    <a:p>
                      <a:pPr algn="just" rtl="0"/>
                      <a:r>
                        <a:rPr lang="pt-BR" sz="1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ATIVIDADES INVESTIGATÓRIAS/JUDICIAIS</a:t>
                      </a:r>
                      <a:endParaRPr lang="pt-BR" sz="1700" b="0" dirty="0">
                        <a:effectLst/>
                      </a:endParaRPr>
                    </a:p>
                    <a:p>
                      <a:pPr algn="just" rtl="0"/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Número de audiências administrativas realizadas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900" b="0" dirty="0">
                          <a:effectLst/>
                        </a:rPr>
                      </a:b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2. Número de audiências judiciais realizadas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900" b="0" dirty="0">
                          <a:effectLst/>
                        </a:rPr>
                      </a:b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3. - Número de </a:t>
                      </a:r>
                      <a:r>
                        <a:rPr lang="pt-BR" sz="19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TACs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propostos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900" b="0" dirty="0">
                          <a:effectLst/>
                        </a:rPr>
                      </a:b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4. Número de ações ajuizadas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900" b="0" dirty="0">
                          <a:effectLst/>
                        </a:rPr>
                      </a:b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5. Número de atuações intervenientes</a:t>
                      </a:r>
                      <a:endParaRPr lang="pt-BR" sz="2000" b="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1 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–  considerando o tempo e a necessidade de diligências, ainda não foram realizadas audiências.</a:t>
                      </a:r>
                    </a:p>
                    <a:p>
                      <a:pPr algn="just" rtl="0"/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2. – 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não foram realizadas audiências judiciais referentes ao tema.</a:t>
                      </a:r>
                    </a:p>
                    <a:p>
                      <a:pPr algn="just" rtl="0"/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3 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  em razão da inexistência de audiências e do número de procedimentos instaurados não houve celebração de TAC no 1º semestre.</a:t>
                      </a:r>
                      <a:endParaRPr lang="pt-BR" sz="2000" b="1" dirty="0">
                        <a:effectLst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4 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 Considerando que os procedimentos referentes ao tema se encontram em andamento, efetivando-se diligências, não foram ajuizadas ações no primeiro semestre de 2022.</a:t>
                      </a:r>
                    </a:p>
                    <a:p>
                      <a:pPr algn="just" rtl="0"/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5 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 O MPT atuou em 3 processos judiciais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judiciais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TutAntAnt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0000157-57.2022.5.07.0009;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ATOrd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0000195-71.2020.5.07.0031;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TutAntAnt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0000336-91.2022.5.07.0008.</a:t>
                      </a:r>
                      <a:endParaRPr lang="pt-BR" sz="200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999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74244" cy="4616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 MPT NO COMBATE AOS ATOS ANTISSINDICAIS - PROJETO GAET (CONALIS)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2699982418"/>
              </p:ext>
            </p:extLst>
          </p:nvPr>
        </p:nvGraphicFramePr>
        <p:xfrm>
          <a:off x="17758" y="461624"/>
          <a:ext cx="12174242" cy="6396376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2867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4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2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8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481">
                <a:tc>
                  <a:txBody>
                    <a:bodyPr/>
                    <a:lstStyle/>
                    <a:p>
                      <a:pPr algn="just" rtl="0"/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ATIVIDADES PROMOCIONAIS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Número de reuniões realizadas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900" b="0" dirty="0">
                          <a:effectLst/>
                        </a:rPr>
                      </a:b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2. Número de eventos (palestras, conferências </a:t>
                      </a:r>
                      <a:r>
                        <a:rPr lang="pt-BR" sz="19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etc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) realizados no tema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900" b="0" dirty="0">
                          <a:effectLst/>
                        </a:rPr>
                      </a:b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3. Número de campanhas promocionais em que o MPT atuou enquanto projeto.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900" b="0" dirty="0">
                          <a:effectLst/>
                        </a:rPr>
                      </a:b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4. Número de inserções na mídia no tema pelo MPT enquanto projeto.</a:t>
                      </a:r>
                      <a:endParaRPr lang="pt-BR" sz="2000" b="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1  </a:t>
                      </a:r>
                    </a:p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realização de reunião com setores de atuação relacionados ao tema.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determinação de expedição de ofícios e designação de reunião.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Aguarda-se a realização da reunião.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/>
                      <a:b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2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– Aguarda-se a realização de reunião para tratar sobre atividades.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realização de reunião com setores de atuação relacionados ao tema.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determinação de expedição de ofícios e designação de reunião.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3 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 Aguarda-se a realização de reunião para tratar sobre atividades.</a:t>
                      </a:r>
                      <a:b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realização de reunião com setores de atuação relacionada ao tema.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determinação de expedição de ofícios e designação de reunião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b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4 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 Não foram realizadas atividades no primeiro semestre de 2022. Aguardando-se a realização de atividades e inserções na mídia.</a:t>
                      </a:r>
                      <a:endParaRPr lang="pt-BR" sz="200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819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74244" cy="4616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 MPT NO COMBATE AOS ATOS ANTISSINDICAIS - PROJETO GAET (CONALIS)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1775406546"/>
              </p:ext>
            </p:extLst>
          </p:nvPr>
        </p:nvGraphicFramePr>
        <p:xfrm>
          <a:off x="17758" y="461624"/>
          <a:ext cx="12174242" cy="7246485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2863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7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2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8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481"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INDICADORES DE EFICÁCIA SOCIAL EXTERNA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b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Número de empregadores alcançados.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b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2. Número de empregados alcançados por empregadores.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b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3. Número de entidades sindicais alcançadas.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b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4. Número de categorias alcançadas.</a:t>
                      </a:r>
                      <a:endParaRPr lang="pt-BR" sz="2000" b="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185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1  </a:t>
                      </a:r>
                    </a:p>
                    <a:p>
                      <a:pPr algn="just" rtl="0"/>
                      <a:r>
                        <a:rPr lang="pt-BR" sz="185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85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alcançar os empregadores das áreas laborativas envolvidas.</a:t>
                      </a:r>
                      <a:endParaRPr lang="pt-BR" sz="185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185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85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alcançados diversos empregadores no 1º semestre, considerando as áreas abrangidas pelos processos em curso sobre o tema, com resultado satisfatório.</a:t>
                      </a:r>
                      <a:endParaRPr lang="pt-BR" sz="185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/>
                      <a:br>
                        <a:rPr lang="pt-BR" sz="185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pt-BR" sz="185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2</a:t>
                      </a:r>
                      <a:endParaRPr lang="pt-BR" sz="185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185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85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alcançar os empregados atingidos pelas condutas </a:t>
                      </a:r>
                      <a:r>
                        <a:rPr lang="pt-BR" sz="185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antissindicais</a:t>
                      </a:r>
                      <a:r>
                        <a:rPr lang="pt-BR" sz="185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lang="pt-BR" sz="185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185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85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alcançados diversos empregados, considerando as áreas abrangidas pelos processos administrativo e judiciais em curso sobre o tema, com resultado satisfatório.</a:t>
                      </a:r>
                      <a:endParaRPr lang="pt-BR" sz="185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br>
                        <a:rPr lang="pt-BR" sz="2000" dirty="0"/>
                      </a:br>
                      <a:br>
                        <a:rPr lang="pt-BR" sz="2000" dirty="0"/>
                      </a:b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3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alcançar as entidades sindicais abrangidas pelas condutas </a:t>
                      </a:r>
                      <a:r>
                        <a:rPr lang="pt-BR" sz="19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antissindicais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alcançadas as seguintes entidades sindicais: 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SINDMATERIAL; SEITAC; SIND. DE TRABALHADORES RURAIS DE PACAJUS e FECOMERCIO/CE</a:t>
                      </a:r>
                    </a:p>
                    <a:p>
                      <a:pPr algn="just" rtl="0"/>
                      <a:b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4</a:t>
                      </a:r>
                    </a:p>
                    <a:p>
                      <a:pPr algn="just" rtl="0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alcançar categorias atingidas pelas condutas </a:t>
                      </a:r>
                      <a:r>
                        <a:rPr lang="pt-BR" sz="19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antissindicais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lang="pt-BR" sz="19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19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alcançadas as seguintes categorias: 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TRABALHADORES DO COMÉRCIO ATACADISTA DE MATERIAIS DE CONSTRUÇÕES DE FORTALEZA;  TRABALHADORES DAS EMPRESAS DE INFORMÁTICA E AUTOMAÇÃO; TRABALHADORES RURAIS DE PACAJUS; TRABALHADORES DO COMÉRCIO DO ESTADO DO CEARÁ.</a:t>
                      </a:r>
                      <a:endParaRPr lang="pt-BR" sz="200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881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74244" cy="4616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 MPT NO COMBATE AOS ATOS ANTISSINDICAIS - PROJETO GAET (CONALIS)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1401909754"/>
              </p:ext>
            </p:extLst>
          </p:nvPr>
        </p:nvGraphicFramePr>
        <p:xfrm>
          <a:off x="8879" y="350665"/>
          <a:ext cx="12174242" cy="6507335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2873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8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2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8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481"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INDICADORES DE EFICÁCIA SOCIAL EXTERNA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b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5. Número de participantes dos eventos (palestras, conferências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etc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) realizados.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b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6. Número de pessoas alcançadas pelas campanhas realizadas.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b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7. Número de pessoas alcançadas pelas inserções realizadas nas mídias.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5</a:t>
                      </a:r>
                    </a:p>
                    <a:p>
                      <a:pPr algn="just" rtl="0"/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realização de reunião com o maior número possível de envolvidos na atuação relacionada ao tema.</a:t>
                      </a:r>
                      <a:endParaRPr lang="pt-BR" sz="1800" b="0" dirty="0">
                        <a:effectLst/>
                      </a:endParaRPr>
                    </a:p>
                    <a:p>
                      <a:pPr algn="just" rtl="0"/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determinação de expedição de ofícios e designação de reunião. Aguardando-se realização de reunião para tratar sobre atividades.</a:t>
                      </a:r>
                      <a:endParaRPr lang="pt-BR" sz="18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800" b="0" dirty="0">
                          <a:effectLst/>
                        </a:rPr>
                      </a:br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6</a:t>
                      </a:r>
                    </a:p>
                    <a:p>
                      <a:pPr algn="just" rtl="0"/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realização de campanhas para alcançar número considerável de pessoas relacionadas com o tema proposto.</a:t>
                      </a:r>
                      <a:endParaRPr lang="pt-BR" sz="1800" b="0" dirty="0">
                        <a:effectLst/>
                      </a:endParaRPr>
                    </a:p>
                    <a:p>
                      <a:pPr algn="just" rtl="0"/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determinação de expedição de ofícios e designação de reunião.</a:t>
                      </a:r>
                      <a:endParaRPr lang="pt-BR" sz="1800" b="0" dirty="0">
                        <a:effectLst/>
                      </a:endParaRPr>
                    </a:p>
                    <a:p>
                      <a:pPr algn="just" rtl="0"/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Aguardando-se realização de reunião para tratar sobre atividades.</a:t>
                      </a:r>
                      <a:endParaRPr lang="pt-BR" sz="1800" b="0" dirty="0">
                        <a:effectLst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7</a:t>
                      </a:r>
                      <a:endParaRPr lang="pt-BR" sz="3200" b="1" dirty="0">
                        <a:effectLst/>
                      </a:endParaRPr>
                    </a:p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Inserir informações na mídia (televisiva, rádios, jornais, impressos e eletrônicos) a fim de alcançar número considerável de pessoas relacionadas com o tema proposto.</a:t>
                      </a:r>
                      <a:endParaRPr lang="pt-BR" sz="3200" b="0" dirty="0">
                        <a:effectLst/>
                      </a:endParaRPr>
                    </a:p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determinação de expedição de ofícios e designação de reunião. Aguardando-se realização de reunião para tratar sobre atividades.</a:t>
                      </a:r>
                      <a:endParaRPr lang="pt-BR" sz="32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754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74244" cy="4616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 MPT NO COMBATE AOS ATOS ANTISSINDICAIS - PROJETO GAET (CONALIS)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1804840762"/>
              </p:ext>
            </p:extLst>
          </p:nvPr>
        </p:nvGraphicFramePr>
        <p:xfrm>
          <a:off x="8879" y="350665"/>
          <a:ext cx="12174242" cy="6507335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2873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8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2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8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481"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INDICADORES DE EFETIVIDADE DIRETA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000" b="0" dirty="0">
                          <a:effectLst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Número de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TACs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firmados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000" b="0" dirty="0">
                          <a:effectLst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2. Número de correções de condutas realizadas no curso do procedimento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000" b="0" dirty="0">
                          <a:effectLst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3. Número de ações exitosas por acordo.</a:t>
                      </a:r>
                    </a:p>
                    <a:p>
                      <a:pPr algn="just" rtl="0"/>
                      <a:br>
                        <a:rPr lang="pt-BR" sz="2000" b="0" dirty="0">
                          <a:effectLst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4. Número de ações exitosas com trânsito em julgado.</a:t>
                      </a:r>
                      <a:endParaRPr lang="pt-BR" sz="2000" b="0" dirty="0">
                        <a:effectLst/>
                      </a:endParaRPr>
                    </a:p>
                    <a:p>
                      <a:br>
                        <a:rPr lang="pt-BR" sz="2000" dirty="0"/>
                      </a:br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1 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 Conforme informações do procedimento em curso, não foram firmados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TACs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no primeiro semestre de 2022.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b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2 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 Há procedimentos em curso, com diligências tomadas pelo Órgão Ministerial.</a:t>
                      </a:r>
                      <a:endParaRPr lang="pt-BR" sz="1800" b="0" dirty="0">
                        <a:effectLst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3 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 Há procedimentos em curso, com diligências tomadas pelo Órgão Ministerial.</a:t>
                      </a:r>
                    </a:p>
                    <a:p>
                      <a:pPr rtl="0"/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4 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 Há procedimentos em curso, com diligências tomadas pelo Órgão Ministerial.</a:t>
                      </a:r>
                      <a:endParaRPr lang="pt-BR" sz="32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736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74244" cy="4616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SINDICALISMO E DIVERSIDADE - PROJETO GAET (CONALIS)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1594216299"/>
              </p:ext>
            </p:extLst>
          </p:nvPr>
        </p:nvGraphicFramePr>
        <p:xfrm>
          <a:off x="17758" y="461624"/>
          <a:ext cx="12174242" cy="7086465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2867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4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1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8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Atividades Realizadas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481">
                <a:tc>
                  <a:txBody>
                    <a:bodyPr/>
                    <a:lstStyle/>
                    <a:p>
                      <a:pPr algn="just" rtl="0"/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ATIVIDADES DE PREPARAÇÃO ESTRATÉGICA</a:t>
                      </a:r>
                      <a:endParaRPr lang="pt-BR" sz="18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800" b="0" dirty="0">
                          <a:effectLst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Número de reuniões ou audiências realizadas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000" b="0" dirty="0">
                          <a:effectLst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2. Levantamentos de atuação realizados de per si.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800" b="0" dirty="0">
                          <a:effectLst/>
                        </a:rPr>
                      </a:br>
                      <a:br>
                        <a:rPr lang="pt-BR" sz="2000" dirty="0"/>
                      </a:br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Levantamento sobre ações judiciais, relativas à temática Sindicalismo e Diversidade - Flexibilização de cotas por intermédio de normas coletivas;</a:t>
                      </a:r>
                      <a:endParaRPr lang="pt-BR" sz="18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800" b="0" dirty="0">
                          <a:effectLst/>
                        </a:rPr>
                      </a:b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2.Levantamento dos procedimentos preexistentes nesta Regional (investigações e ações), específicas quanto à temática Sindicalismo e Liberdade - Flexibilização de cotas por intermédio de normas coletivas.</a:t>
                      </a:r>
                      <a:endParaRPr lang="pt-BR" sz="18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800" b="0" dirty="0">
                          <a:effectLst/>
                        </a:rPr>
                      </a:b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3.Determinou-se a designação de reunião com as Centrais Sindicais e com a Coordenadoria Regional da COORDIGUALDADE, a fim de promover o amplo conhecimento e divulgação no meio sindical sobre o objetivo traçado no projeto e sobre a atuação do MPT em torno do assunto.</a:t>
                      </a:r>
                      <a:endParaRPr lang="pt-BR" sz="1800" b="0" dirty="0">
                        <a:effectLst/>
                      </a:endParaRPr>
                    </a:p>
                    <a:p>
                      <a:br>
                        <a:rPr lang="pt-BR" sz="2000" dirty="0"/>
                      </a:br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1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1</a:t>
                      </a:r>
                    </a:p>
                    <a:p>
                      <a:pPr algn="just" rtl="0"/>
                      <a:r>
                        <a:rPr lang="pt-BR" sz="1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articular ações com os grupos congêneres e promover o conhecimento dos propósitos do projeto.</a:t>
                      </a:r>
                      <a:endParaRPr lang="pt-BR" sz="1700" b="0" dirty="0">
                        <a:effectLst/>
                      </a:endParaRPr>
                    </a:p>
                    <a:p>
                      <a:pPr algn="just" rtl="0"/>
                      <a:r>
                        <a:rPr lang="pt-BR" sz="1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relatório sobre processos relativos à Cota Legal - Pessoa com deficiência ou reabilitada  e sobre processos nos temas: “Igualdade de Oportunidades e Discriminação nas Relações de Trabalho” - Orientação Política, Religiosa ou Filosófica ou Orientação Sexual  ou Origem, Raça, Cor ou Etnia.</a:t>
                      </a:r>
                    </a:p>
                    <a:p>
                      <a:pPr algn="just" rtl="0"/>
                      <a:br>
                        <a:rPr lang="pt-BR" sz="1700" dirty="0"/>
                      </a:br>
                      <a:r>
                        <a:rPr lang="pt-BR" sz="1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2</a:t>
                      </a:r>
                    </a:p>
                    <a:p>
                      <a:pPr algn="just" rtl="0"/>
                      <a:r>
                        <a:rPr lang="pt-BR" sz="1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pesquisa de recursos e instrumentos para suporte ao projeto.</a:t>
                      </a:r>
                      <a:endParaRPr lang="pt-BR" sz="1700" b="0" dirty="0">
                        <a:effectLst/>
                      </a:endParaRPr>
                    </a:p>
                    <a:p>
                      <a:pPr algn="just" rtl="0"/>
                      <a:r>
                        <a:rPr lang="pt-BR" sz="1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Diante da inexistência  de procedimentos no tema “Sindicalismo e Diversidade", realizaram-se consultas envolvendo os temas: Pessoas com Deficiência ou Reabilitada - Cota Legal e Igualdade de Oportunidades e discriminação nas relações de trabalho, relacionadas ao Gênero, Idade, Orientação Política, Religiosa ou Filosófica, Orientação Sexual, Origem, Raça, Cor ou Etnia.</a:t>
                      </a:r>
                      <a:br>
                        <a:rPr lang="pt-BR" sz="1700" dirty="0"/>
                      </a:br>
                      <a:br>
                        <a:rPr lang="pt-BR" sz="1700" dirty="0"/>
                      </a:br>
                      <a:endParaRPr lang="pt-BR" sz="170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344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74244" cy="4616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SINDICALISMO E DIVERSIDADE - PROJETO GAET (CONALIS)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348495134"/>
              </p:ext>
            </p:extLst>
          </p:nvPr>
        </p:nvGraphicFramePr>
        <p:xfrm>
          <a:off x="17758" y="461624"/>
          <a:ext cx="12174242" cy="7298291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2867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4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1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8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481">
                <a:tc>
                  <a:txBody>
                    <a:bodyPr/>
                    <a:lstStyle/>
                    <a:p>
                      <a:pPr algn="ctr" rtl="0"/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ATIVIDADES DE PREPARAÇÃO ESTRATÉGICA</a:t>
                      </a:r>
                      <a:endParaRPr lang="pt-BR" sz="16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800" b="0" dirty="0">
                          <a:effectLst/>
                        </a:rPr>
                      </a:b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 Ilícitos detectados</a:t>
                      </a:r>
                      <a:endParaRPr lang="pt-BR" sz="18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800" b="0" dirty="0">
                          <a:effectLst/>
                        </a:rPr>
                      </a:b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 Percentual de ilícitos detectados e convertidos em atuação.</a:t>
                      </a:r>
                    </a:p>
                    <a:p>
                      <a:pPr algn="just" rtl="0"/>
                      <a:endParaRPr lang="pt-BR" sz="8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5. Número de segmentos econômicos alcançados</a:t>
                      </a:r>
                      <a:endParaRPr lang="pt-BR" sz="18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800" b="0" dirty="0">
                          <a:effectLst/>
                        </a:rPr>
                      </a:b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6. Número de áreas geográficas abrangidas.</a:t>
                      </a:r>
                      <a:endParaRPr lang="pt-BR" sz="18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800" b="0" dirty="0">
                          <a:effectLst/>
                        </a:rPr>
                      </a:b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7. Número de Notícias de Fato instauradas</a:t>
                      </a:r>
                      <a:endParaRPr lang="pt-BR" sz="1800" b="0" dirty="0">
                        <a:effectLst/>
                      </a:endParaRPr>
                    </a:p>
                    <a:p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800" b="0" dirty="0">
                          <a:effectLst/>
                        </a:rPr>
                      </a:br>
                      <a:br>
                        <a:rPr lang="pt-BR" sz="2000" dirty="0"/>
                      </a:br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184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3</a:t>
                      </a:r>
                    </a:p>
                    <a:p>
                      <a:pPr algn="just" rtl="0"/>
                      <a:r>
                        <a:rPr lang="pt-BR" sz="184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84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irregularidades envolvendo Igualdade de Oportunidades e Discriminação nas Relações de Trabalho.</a:t>
                      </a:r>
                      <a:endParaRPr lang="pt-BR" sz="1840" b="0" dirty="0">
                        <a:effectLst/>
                      </a:endParaRPr>
                    </a:p>
                    <a:p>
                      <a:pPr algn="just" rtl="0"/>
                      <a:r>
                        <a:rPr lang="pt-BR" sz="184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84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detectadas irregularidades relativas à Cota legal PCD/reabilitado e discriminação nas relações de trabalho.</a:t>
                      </a:r>
                      <a:endParaRPr lang="pt-BR" sz="1840" b="0" dirty="0">
                        <a:effectLst/>
                      </a:endParaRPr>
                    </a:p>
                    <a:p>
                      <a:pPr algn="l" rtl="0"/>
                      <a:br>
                        <a:rPr lang="pt-BR" sz="1840" dirty="0"/>
                      </a:br>
                      <a:r>
                        <a:rPr lang="pt-BR" sz="184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4</a:t>
                      </a:r>
                    </a:p>
                    <a:p>
                      <a:pPr algn="l" rtl="0"/>
                      <a:r>
                        <a:rPr lang="pt-BR" sz="184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84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expectativa de tratamento dos conflitos de forma célere e eficaz.</a:t>
                      </a:r>
                      <a:endParaRPr lang="pt-BR" sz="1840" b="0" dirty="0">
                        <a:effectLst/>
                      </a:endParaRPr>
                    </a:p>
                    <a:p>
                      <a:pPr algn="just" rtl="0"/>
                      <a:r>
                        <a:rPr lang="pt-BR" sz="184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84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autuados os procedimentos: IC 000041.2022, IC 000336.2022, IC 000543.2022,  NF 000772.2022, PP 000800.2022, NF 000967.2022,   NF 001004.2022.</a:t>
                      </a:r>
                      <a:endParaRPr lang="pt-BR" sz="1840" b="0" dirty="0">
                        <a:effectLst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179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5</a:t>
                      </a:r>
                      <a:endParaRPr lang="pt-BR" sz="1790" b="0" dirty="0">
                        <a:effectLst/>
                      </a:endParaRPr>
                    </a:p>
                    <a:p>
                      <a:pPr algn="just" rtl="0"/>
                      <a:r>
                        <a:rPr lang="pt-BR" sz="179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79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que a ocorrência dos ilícitos possa se dar em qualquer segmento econômico.</a:t>
                      </a:r>
                      <a:endParaRPr lang="pt-BR" sz="1790" b="0" dirty="0">
                        <a:effectLst/>
                      </a:endParaRPr>
                    </a:p>
                    <a:p>
                      <a:pPr algn="just" rtl="0"/>
                      <a:r>
                        <a:rPr lang="pt-BR" sz="179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79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Os procedimentos autuados no 1º semestre têm como noticiados empresas do setor comercial, serviços, sociedade de economia mista (BNB) e empresa pública (CAGECE). </a:t>
                      </a:r>
                      <a:endParaRPr lang="pt-BR" sz="179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endParaRPr lang="pt-BR" sz="179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179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6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79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79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o resultado esperado equivale à área geográfica de atuação dos membros desta Regional.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79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79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o campo de atuação deu-se na área geográfica da capital do Estado do Ceará.</a:t>
                      </a:r>
                    </a:p>
                    <a:p>
                      <a:pPr algn="just" rtl="0"/>
                      <a:endParaRPr lang="pt-BR" sz="179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179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7</a:t>
                      </a:r>
                    </a:p>
                    <a:p>
                      <a:pPr algn="just" rtl="0"/>
                      <a:r>
                        <a:rPr lang="pt-BR" sz="179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</a:t>
                      </a:r>
                      <a:r>
                        <a:rPr lang="pt-BR" sz="179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em razão da fragilidade do tema, a quantidade de denúncias deve ser abaixo da esperada.</a:t>
                      </a:r>
                    </a:p>
                    <a:p>
                      <a:pPr algn="just" rtl="0"/>
                      <a:r>
                        <a:rPr lang="pt-BR" sz="179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</a:t>
                      </a:r>
                      <a:r>
                        <a:rPr lang="pt-BR" sz="179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 foram autuados os 7 procedimentos já enumerados alhures.</a:t>
                      </a:r>
                      <a:endParaRPr lang="pt-BR" sz="1790" b="0" dirty="0">
                        <a:effectLst/>
                      </a:endParaRPr>
                    </a:p>
                    <a:p>
                      <a:pPr algn="just" rtl="0"/>
                      <a:endParaRPr lang="pt-BR" sz="1800" b="0" dirty="0">
                        <a:effectLst/>
                      </a:endParaRPr>
                    </a:p>
                    <a:p>
                      <a:br>
                        <a:rPr lang="pt-BR" sz="1800" dirty="0"/>
                      </a:br>
                      <a:br>
                        <a:rPr lang="pt-BR" sz="2000" dirty="0"/>
                      </a:br>
                      <a:endParaRPr lang="pt-BR" sz="200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680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74244" cy="4616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SINDICALISMO E DIVERSIDADE - PROJETO GAET (CONALIS)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184319903"/>
              </p:ext>
            </p:extLst>
          </p:nvPr>
        </p:nvGraphicFramePr>
        <p:xfrm>
          <a:off x="17758" y="461624"/>
          <a:ext cx="12174242" cy="7955135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2867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4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2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8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481">
                <a:tc>
                  <a:txBody>
                    <a:bodyPr/>
                    <a:lstStyle/>
                    <a:p>
                      <a:pPr algn="just" rtl="0"/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ATIVIDADES INVESTIGATÓRIAS/JUDICIAIS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Número de audiências administrativas realizadas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900" b="0" dirty="0">
                          <a:effectLst/>
                        </a:rPr>
                      </a:b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2. Número de audiências judiciais realizadas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900" b="0" dirty="0">
                          <a:effectLst/>
                        </a:rPr>
                      </a:b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3. - Número de </a:t>
                      </a:r>
                      <a:r>
                        <a:rPr lang="pt-BR" sz="19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TACs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propostos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900" b="0" dirty="0">
                          <a:effectLst/>
                        </a:rPr>
                      </a:b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4. Número de ações ajuizadas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900" b="0" dirty="0">
                          <a:effectLst/>
                        </a:rPr>
                      </a:b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5. Número de atuações intervenientes</a:t>
                      </a:r>
                      <a:endParaRPr lang="pt-BR" sz="1900" b="0" dirty="0">
                        <a:effectLst/>
                      </a:endParaRPr>
                    </a:p>
                    <a:p>
                      <a:br>
                        <a:rPr lang="pt-BR" sz="1600" dirty="0"/>
                      </a:br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800" b="0" dirty="0">
                          <a:effectLst/>
                        </a:rPr>
                      </a:br>
                      <a:br>
                        <a:rPr lang="pt-BR" sz="2000" dirty="0"/>
                      </a:br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1</a:t>
                      </a:r>
                    </a:p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esperado: 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 número de audiências é esperado dentro das possibilidades e trâmites habituais.</a:t>
                      </a:r>
                    </a:p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obtido: 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uma audiência realizada no processo IC 000041.2022.07.000/2.</a:t>
                      </a:r>
                    </a:p>
                    <a:p>
                      <a:pPr algn="just" rtl="0"/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2. – 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não houve tempo hábil para conclusão de procedimentos ou colheita de dados para ajuizamento de ações.</a:t>
                      </a:r>
                    </a:p>
                    <a:p>
                      <a:pPr algn="just" rtl="0"/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3 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 não houve celebração de TAC no 1º semestre.</a:t>
                      </a:r>
                      <a:endParaRPr lang="pt-BR" sz="2000" b="1" dirty="0">
                        <a:effectLst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4 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– os procedimentos referentes ao tema se encontram em andamento, efetivando-se diligências, de sorte que não foram ajuizadas ações no primeiro semestre de 2022.</a:t>
                      </a:r>
                    </a:p>
                    <a:p>
                      <a:pPr algn="just" rtl="0"/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 5 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– não houve atuação como órgão interveniente no 1º semestre.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br>
                        <a:rPr lang="pt-BR" sz="1800" dirty="0"/>
                      </a:br>
                      <a:endParaRPr lang="pt-BR" sz="1800" b="0" dirty="0">
                        <a:effectLst/>
                      </a:endParaRPr>
                    </a:p>
                    <a:p>
                      <a:br>
                        <a:rPr lang="pt-BR" sz="1800" dirty="0"/>
                      </a:br>
                      <a:br>
                        <a:rPr lang="pt-BR" sz="2000" dirty="0"/>
                      </a:br>
                      <a:endParaRPr lang="pt-BR" sz="200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959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74244" cy="4616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SINDICALISMO E DIVERSIDADE - PROJETO GAET (CONALIS)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2733039702"/>
              </p:ext>
            </p:extLst>
          </p:nvPr>
        </p:nvGraphicFramePr>
        <p:xfrm>
          <a:off x="17758" y="461624"/>
          <a:ext cx="12174242" cy="7970375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2867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4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2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8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481">
                <a:tc>
                  <a:txBody>
                    <a:bodyPr/>
                    <a:lstStyle/>
                    <a:p>
                      <a:pPr algn="just" rtl="0"/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ATIVIDADES PROMOCIONAIS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Número de reuniões realizadas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900" b="0" dirty="0">
                          <a:effectLst/>
                        </a:rPr>
                      </a:b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2. Número de eventos (palestras, conferências </a:t>
                      </a:r>
                      <a:r>
                        <a:rPr lang="pt-BR" sz="19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etc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) realizados no tema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900" b="0" dirty="0">
                          <a:effectLst/>
                        </a:rPr>
                      </a:b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3. Número de campanhas promocionais em que o MPT atuou enquanto projeto.</a:t>
                      </a:r>
                      <a:endParaRPr lang="pt-BR" sz="19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900" b="0" dirty="0">
                          <a:effectLst/>
                        </a:rPr>
                      </a:b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4. Número de inserções na mídia no tema pelo MPT enquanto projeto.</a:t>
                      </a:r>
                      <a:endParaRPr lang="pt-BR" sz="1900" b="0" dirty="0">
                        <a:effectLst/>
                      </a:endParaRPr>
                    </a:p>
                    <a:p>
                      <a:br>
                        <a:rPr lang="pt-BR" sz="2000" dirty="0"/>
                      </a:br>
                      <a:br>
                        <a:rPr lang="pt-BR" sz="1600" dirty="0"/>
                      </a:br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br>
                        <a:rPr lang="pt-BR" sz="1800" b="0" dirty="0">
                          <a:effectLst/>
                        </a:rPr>
                      </a:br>
                      <a:br>
                        <a:rPr lang="pt-BR" sz="2000" dirty="0"/>
                      </a:br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br>
                        <a:rPr lang="pt-BR" sz="2000" dirty="0"/>
                      </a:b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Indicadores 1, 2, 3 e 4 – não foram realizadas atividades no 1º semestre</a:t>
                      </a:r>
                      <a:endParaRPr lang="pt-BR" sz="32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38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Google Shape;75;p4"/>
          <p:cNvGraphicFramePr/>
          <p:nvPr>
            <p:extLst>
              <p:ext uri="{D42A27DB-BD31-4B8C-83A1-F6EECF244321}">
                <p14:modId xmlns:p14="http://schemas.microsoft.com/office/powerpoint/2010/main" val="3915371642"/>
              </p:ext>
            </p:extLst>
          </p:nvPr>
        </p:nvGraphicFramePr>
        <p:xfrm>
          <a:off x="758283" y="1368307"/>
          <a:ext cx="10983951" cy="505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6" name="Google Shape;76;p4"/>
          <p:cNvSpPr txBox="1"/>
          <p:nvPr/>
        </p:nvSpPr>
        <p:spPr>
          <a:xfrm>
            <a:off x="846255" y="856219"/>
            <a:ext cx="100388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SITUAÇÃO DO CUMPRIMENTO DOS RESULTADOS PREVISTOS NAS INICIATIVAS</a:t>
            </a:r>
            <a:endParaRPr sz="20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74244" cy="4616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SINDICALISMO E DIVERSIDADE - PROJETO GAET (CONALIS)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2050281085"/>
              </p:ext>
            </p:extLst>
          </p:nvPr>
        </p:nvGraphicFramePr>
        <p:xfrm>
          <a:off x="17758" y="461624"/>
          <a:ext cx="12174242" cy="6396376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2863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7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2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8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481"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INDICADORES DE EFICÁCIA SOCIAL EXTERNA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b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Número de empregadores alcançados.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b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2. Número de empregados alcançados por empregadores.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b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3. Número de entidades sindicais alcançadas.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b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4. Número de categorias alcançadas.</a:t>
                      </a:r>
                      <a:endParaRPr lang="pt-BR" sz="2000" b="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5. Número de participantes dos eventos (palestras, conferências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etc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) realizados.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b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6. Número de pessoas alcançadas pelas campanhas realizadas.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 rtl="0"/>
                      <a:b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7. Número de pessoas alcançadas pelas inserções realizadas nas mídias.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pPr algn="just"/>
                      <a:endParaRPr lang="pt-BR" sz="185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  <a:p>
                      <a:br>
                        <a:rPr lang="pt-BR" sz="2000" dirty="0"/>
                      </a:br>
                      <a:br>
                        <a:rPr lang="pt-BR" sz="2000" dirty="0"/>
                      </a:br>
                      <a:endParaRPr lang="pt-BR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Indicadores 1, 2, 3, 4 5, 6 e 7 – não foram realizadas atividades no 1º semestre</a:t>
                      </a:r>
                      <a:endParaRPr lang="pt-BR" sz="32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1360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74244" cy="4616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SINDICALISMO E DIVERSIDADE- PROJETO GAET (CONALIS)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216546610"/>
              </p:ext>
            </p:extLst>
          </p:nvPr>
        </p:nvGraphicFramePr>
        <p:xfrm>
          <a:off x="8879" y="350665"/>
          <a:ext cx="12174242" cy="6507335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2873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8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2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8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481"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INDICADORES DE EFETIVIDADE DIRETA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000" b="0" dirty="0">
                          <a:effectLst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Número de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TACs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firmados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000" b="0" dirty="0">
                          <a:effectLst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2. Número de correções de condutas realizadas no curso do procedimento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000" b="0" dirty="0">
                          <a:effectLst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3. Número de ações exitosas por acordo.</a:t>
                      </a:r>
                    </a:p>
                    <a:p>
                      <a:pPr algn="just" rtl="0"/>
                      <a:br>
                        <a:rPr lang="pt-BR" sz="2000" b="0" dirty="0">
                          <a:effectLst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4. Número de ações exitosas com trânsito em julgado.</a:t>
                      </a:r>
                      <a:endParaRPr lang="pt-BR" sz="2000" b="0" dirty="0">
                        <a:effectLst/>
                      </a:endParaRPr>
                    </a:p>
                    <a:p>
                      <a:br>
                        <a:rPr lang="pt-BR" sz="2000" dirty="0"/>
                      </a:br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endParaRPr lang="pt-BR" sz="1800" b="0" dirty="0">
                        <a:effectLst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BR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Indicadores 1, 2, 3 e 4 – não foram realizadas atividades no 1º semestre</a:t>
                      </a:r>
                      <a:endParaRPr lang="pt-BR" sz="32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999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/>
          <p:nvPr/>
        </p:nvSpPr>
        <p:spPr>
          <a:xfrm>
            <a:off x="771849" y="1783100"/>
            <a:ext cx="9831600" cy="42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RAT ÁREA</a:t>
            </a:r>
            <a:r>
              <a:rPr lang="pt-BR" sz="3700" b="1" dirty="0">
                <a:solidFill>
                  <a:srgbClr val="262626"/>
                </a:solidFill>
              </a:rPr>
              <a:t>-MEIO-ESTRUTURANTE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3700" b="1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OBJETIVO ESTRATÉGICO 7 (OE7)</a:t>
            </a:r>
            <a:endParaRPr sz="19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b="1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(Fortalecer a comunicação, a transparência institucional e o diálogo com a sociedade)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8679183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74244" cy="830956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REALIZAÇÃO EM REDES SOCIAIS DE CAMPANHAS PARA A COBERTURA DE DATAS RELEVANTES À ATUAÇÃO DO MPT (ASCOM)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2721478925"/>
              </p:ext>
            </p:extLst>
          </p:nvPr>
        </p:nvGraphicFramePr>
        <p:xfrm>
          <a:off x="17758" y="756119"/>
          <a:ext cx="12174242" cy="6386171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2787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1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Atividades Realizadas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481">
                <a:tc>
                  <a:txBody>
                    <a:bodyPr/>
                    <a:lstStyle/>
                    <a:p>
                      <a:pPr algn="just" rtl="0"/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Índice de curtidas nas publicações</a:t>
                      </a:r>
                      <a:endParaRPr lang="pt-BR" sz="2400" b="0" dirty="0">
                        <a:effectLst/>
                      </a:endParaRPr>
                    </a:p>
                    <a:p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Foram realizadas 38 postagens, com total de 313 curtidas.</a:t>
                      </a:r>
                      <a:endParaRPr lang="pt-BR" sz="2400" b="0" dirty="0">
                        <a:effectLst/>
                      </a:endParaRPr>
                    </a:p>
                    <a:p>
                      <a:br>
                        <a:rPr lang="pt-BR" sz="2400" dirty="0"/>
                      </a:br>
                      <a:endParaRPr lang="pt-BR" sz="2200" b="0" dirty="0">
                        <a:effectLst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Situação da iniciativa: concluída para o 1º semestre.</a:t>
                      </a:r>
                      <a:endParaRPr lang="pt-BR" sz="2400" b="0" dirty="0">
                        <a:effectLst/>
                      </a:endParaRPr>
                    </a:p>
                    <a:p>
                      <a:pPr algn="just" rtl="0"/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 resultado para o indicador revelou média de 8,24 curtidas por postagem.</a:t>
                      </a:r>
                      <a:endParaRPr lang="pt-BR" sz="2400" b="0" dirty="0">
                        <a:effectLst/>
                      </a:endParaRPr>
                    </a:p>
                    <a:p>
                      <a:pPr algn="just" rtl="0"/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Análise do setor responsável: há necessidade de analisar o indicador junto com outras variáveis, como contas alcançadas e número de seguidores.</a:t>
                      </a:r>
                      <a:endParaRPr lang="pt-BR" sz="2400" b="0" dirty="0">
                        <a:effectLst/>
                      </a:endParaRPr>
                    </a:p>
                    <a:p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41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/>
          <p:nvPr/>
        </p:nvSpPr>
        <p:spPr>
          <a:xfrm>
            <a:off x="771849" y="1783100"/>
            <a:ext cx="9831600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OBJETIVO ESTRATÉGICO 9 (OE9)</a:t>
            </a:r>
            <a:endParaRPr sz="19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b="1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(Otimizar a gestão orçamentária e financeira, assegurando a execução da estratégia)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2615417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74244" cy="830956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MONITORAMENTO DOS VALORES ORÇAMENTÁRIOS SOLICITADOS PELAS UNIDADES E VALORES EFETIVAMENTE EXECUTADOS (DIRETORIA REGIONAL)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290277568"/>
              </p:ext>
            </p:extLst>
          </p:nvPr>
        </p:nvGraphicFramePr>
        <p:xfrm>
          <a:off x="17758" y="756119"/>
          <a:ext cx="12174242" cy="6386171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2787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1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Atividades Realizadas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481">
                <a:tc>
                  <a:txBody>
                    <a:bodyPr/>
                    <a:lstStyle/>
                    <a:p>
                      <a:pPr algn="just" rtl="0"/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Percentual de orçamento executado até setembro.</a:t>
                      </a:r>
                      <a:endParaRPr lang="pt-BR" sz="2400" b="0" dirty="0">
                        <a:effectLst/>
                      </a:endParaRPr>
                    </a:p>
                    <a:p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Está sendo feito mensalmente o acompanhamento da execução orçamentária com o auxílio do painel orçamentário disponibilizado na ferramenta "painéis gerenciais" da intranet PGT em conjunto com a DOF e Diretoria Regional.</a:t>
                      </a:r>
                      <a:endParaRPr lang="pt-BR" sz="2000" b="0" dirty="0">
                        <a:effectLst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 indicador mede a razão percentual entre as despesas empenhadas e os créditos concedidos especificamente em relação ao orçamento de manutenção básica.</a:t>
                      </a:r>
                      <a:endParaRPr lang="pt-BR" sz="24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400" b="0" dirty="0">
                          <a:effectLst/>
                        </a:rPr>
                      </a:br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para o indicador na PRT 7: 61,70%.</a:t>
                      </a:r>
                      <a:endParaRPr lang="pt-BR" sz="24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400" b="0" dirty="0">
                          <a:effectLst/>
                        </a:rPr>
                      </a:br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Avaliação do cumprimento segundo a ficha do indicador: regular (de 50% a 80%).</a:t>
                      </a:r>
                      <a:endParaRPr lang="pt-BR" sz="2400" b="0" dirty="0">
                        <a:effectLst/>
                      </a:endParaRPr>
                    </a:p>
                    <a:p>
                      <a:br>
                        <a:rPr lang="pt-BR" sz="2400" dirty="0"/>
                      </a:br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6621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74244" cy="1200288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EXECUÇÃO DA PROGRAMAÇÃO ORÇAMENTÁRIA DESTINADA ÀS RESPECTIVAS UNIDADES GESTORAS, ATENDENDO ÀS NECESSIDADES E DEMANDAS INSTITUCIONAIS (DIRETORIA REGIONAL/DIVISÃO DE ADMINISTRAÇÃO)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2086953644"/>
              </p:ext>
            </p:extLst>
          </p:nvPr>
        </p:nvGraphicFramePr>
        <p:xfrm>
          <a:off x="17758" y="1324699"/>
          <a:ext cx="12174242" cy="6386171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2787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1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Atividades Realizadas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481">
                <a:tc>
                  <a:txBody>
                    <a:bodyPr/>
                    <a:lstStyle/>
                    <a:p>
                      <a:pPr algn="just" rtl="0"/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Percentual de orçamento executado até setembro.</a:t>
                      </a:r>
                      <a:endParaRPr lang="pt-BR" sz="2400" b="0" dirty="0">
                        <a:effectLst/>
                      </a:endParaRPr>
                    </a:p>
                    <a:p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Está sendo feito mensalmente o acompanhamento da execução orçamentária com o auxílio do painel orçamentário disponibilizado na ferramenta "painéis gerenciais" da intranet PGT em conjunto com a DOF e Diretoria Regional.</a:t>
                      </a:r>
                      <a:endParaRPr lang="pt-BR" sz="2000" b="0" dirty="0">
                        <a:effectLst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 indicador mede a razão percentual entre as despesas empenhadas e os créditos concedidos especificamente em relação ao orçamento de manutenção básica.</a:t>
                      </a:r>
                      <a:endParaRPr lang="pt-BR" sz="24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400" b="0" dirty="0">
                          <a:effectLst/>
                        </a:rPr>
                      </a:br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para o indicador na PRT 7: 61,70%.</a:t>
                      </a:r>
                      <a:endParaRPr lang="pt-BR" sz="24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400" b="0" dirty="0">
                          <a:effectLst/>
                        </a:rPr>
                      </a:br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Avaliação do cumprimento segundo a ficha do indicador: regular (de 50% a 80%).</a:t>
                      </a:r>
                      <a:endParaRPr lang="pt-BR" sz="2400" b="0" dirty="0">
                        <a:effectLst/>
                      </a:endParaRPr>
                    </a:p>
                    <a:p>
                      <a:br>
                        <a:rPr lang="pt-BR" sz="2400" dirty="0"/>
                      </a:br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0537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74244" cy="830956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IMPLANTAÇÃO DE PAINÉIS SOLARES NAS UNIDADES DO MPT (DIVISÃO DE ADMINISTRAÇÃO)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2327353096"/>
              </p:ext>
            </p:extLst>
          </p:nvPr>
        </p:nvGraphicFramePr>
        <p:xfrm>
          <a:off x="17758" y="1324699"/>
          <a:ext cx="12174242" cy="6386171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2787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1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Atividades Realizadas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481">
                <a:tc>
                  <a:txBody>
                    <a:bodyPr/>
                    <a:lstStyle/>
                    <a:p>
                      <a:pPr algn="just" rtl="0"/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Percentual de orçamento destinado ao pagamento de energia elétrica.</a:t>
                      </a:r>
                      <a:endParaRPr lang="pt-BR" sz="2400" b="0" dirty="0">
                        <a:effectLst/>
                      </a:endParaRPr>
                    </a:p>
                    <a:p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iniciativa é dependente da  PGT, pois a contratação será feita por licitação centralizada, mediante registro de preços com as Regionais como órgão participante,  cuja implantação na PRT 7ª Região ainda não foi possibilitada pelo Órgão Central.</a:t>
                      </a:r>
                      <a:endParaRPr lang="pt-BR" sz="1800" b="0" dirty="0">
                        <a:effectLst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Houve uma tentativa anterior, de acordo com a ata de registro de preço 15/2020 firmada entre a PGT (</a:t>
                      </a:r>
                      <a:r>
                        <a:rPr lang="pt-BR" sz="19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Órgçao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gerenciador) e a empresa RAKIA SOLUÇÕES EM ENERGIA SOLAR LTDA., em 28/07/2020, tendo a PRT 7ª participado como órgão participante (</a:t>
                      </a:r>
                      <a:r>
                        <a:rPr lang="pt-BR" sz="19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Pgea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20.02.0001.0012914/2019-49).</a:t>
                      </a:r>
                    </a:p>
                    <a:p>
                      <a:pPr algn="just" rtl="0"/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PRT 7ª Região solicitou recursos a PGT, empenhou o valor de R$ 365.755,00 e elaborou contrato com a referida empresa, que não o assinou, e não manteve mais qualquer contato (</a:t>
                      </a:r>
                      <a:r>
                        <a:rPr lang="pt-BR" sz="19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Pgea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20.02.0700.0001904/2020-02).</a:t>
                      </a:r>
                    </a:p>
                    <a:p>
                      <a:pPr algn="just" rtl="0"/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PGT foi informada da possível falta contratual e instaurou </a:t>
                      </a:r>
                      <a:r>
                        <a:rPr lang="pt-BR" sz="19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Pgea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20.02.0001.0003406/2021-97 PAAR contra a empresa </a:t>
                      </a:r>
                      <a:r>
                        <a:rPr lang="pt-BR" sz="19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Rakia</a:t>
                      </a:r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lang="pt-BR" sz="1900" b="0" dirty="0">
                        <a:effectLst/>
                      </a:endParaRPr>
                    </a:p>
                    <a:p>
                      <a:br>
                        <a:rPr lang="pt-BR" sz="2400" dirty="0"/>
                      </a:br>
                      <a:br>
                        <a:rPr lang="pt-BR" sz="2400" dirty="0"/>
                      </a:br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2170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/>
          <p:nvPr/>
        </p:nvSpPr>
        <p:spPr>
          <a:xfrm>
            <a:off x="771849" y="1783100"/>
            <a:ext cx="9831600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OBJETIVO ESTRATÉGICO 11 (OE11)</a:t>
            </a:r>
            <a:endParaRPr sz="19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b="1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(Desenvolver a Política de Gestão de Pessoas)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1686196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74244" cy="1200288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REALIZAÇÃO DE AÇÕES DE PROMOÇÃO DE SAÚDE MENTAL E DE PREVENÇAO DE ADOECIMENTO PSÍQUICO, TAIS COMO CAMPANHAS, CURSOS, EVENTOS (SAS-PLAN-ASSISTE-ASCOM)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1246567836"/>
              </p:ext>
            </p:extLst>
          </p:nvPr>
        </p:nvGraphicFramePr>
        <p:xfrm>
          <a:off x="8879" y="1200288"/>
          <a:ext cx="12174242" cy="6386171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2787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1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Atividades Realizadas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481">
                <a:tc>
                  <a:txBody>
                    <a:bodyPr/>
                    <a:lstStyle/>
                    <a:p>
                      <a:pPr algn="just" rtl="0"/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Taxa de absenteísmo-doença.</a:t>
                      </a:r>
                      <a:endParaRPr lang="pt-BR" sz="2400" b="0" dirty="0">
                        <a:effectLst/>
                      </a:endParaRPr>
                    </a:p>
                    <a:p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endParaRPr lang="pt-BR" sz="1800" b="0" dirty="0">
                        <a:effectLst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1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ação está em planejamento. Sem resultados, até o momento.</a:t>
                      </a:r>
                      <a:endParaRPr lang="pt-BR" sz="1900" b="0" dirty="0">
                        <a:effectLst/>
                      </a:endParaRPr>
                    </a:p>
                    <a:p>
                      <a:br>
                        <a:rPr lang="pt-BR" sz="2400" dirty="0"/>
                      </a:br>
                      <a:br>
                        <a:rPr lang="pt-BR" sz="2400" dirty="0"/>
                      </a:br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28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/>
          <p:nvPr/>
        </p:nvSpPr>
        <p:spPr>
          <a:xfrm>
            <a:off x="771849" y="1783100"/>
            <a:ext cx="9831600" cy="30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OBJETIVO ESTRATÉGICO 1 (OE1)</a:t>
            </a:r>
            <a:endParaRPr sz="19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b="1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(Promover a inclusão e a igualdade no trabalho, bem como combater o trabalho escravo e o trabalho infantil)</a:t>
            </a:r>
            <a:endParaRPr sz="2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7aebb2dc_0_30"/>
          <p:cNvSpPr txBox="1"/>
          <p:nvPr/>
        </p:nvSpPr>
        <p:spPr>
          <a:xfrm>
            <a:off x="0" y="0"/>
            <a:ext cx="12174244" cy="830956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REALIZAÇÃO DE SUPORTE DE SEGURANÇA NAS AÇÕES FINALÍSTICAS (SECRETARIA REGIONAL DE SEGURANÇA INSTITUCIONAL)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g15b7aebb2dc_0_30"/>
          <p:cNvGraphicFramePr/>
          <p:nvPr>
            <p:extLst>
              <p:ext uri="{D42A27DB-BD31-4B8C-83A1-F6EECF244321}">
                <p14:modId xmlns:p14="http://schemas.microsoft.com/office/powerpoint/2010/main" val="309173470"/>
              </p:ext>
            </p:extLst>
          </p:nvPr>
        </p:nvGraphicFramePr>
        <p:xfrm>
          <a:off x="17758" y="830956"/>
          <a:ext cx="12174242" cy="6386171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2787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3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Atividades Realizadas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Análises e Comentários</a:t>
                      </a:r>
                      <a:endParaRPr sz="20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481">
                <a:tc>
                  <a:txBody>
                    <a:bodyPr/>
                    <a:lstStyle/>
                    <a:p>
                      <a:pPr algn="just" rtl="0"/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Índice de operações atendidas.</a:t>
                      </a:r>
                      <a:endParaRPr lang="pt-BR" sz="2400" b="0" dirty="0">
                        <a:effectLst/>
                      </a:endParaRPr>
                    </a:p>
                    <a:p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 Operação Trabalho escravo, dias 07,08 e 09/03/2022 - Dr. Leonardo;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000" b="0" dirty="0">
                          <a:effectLst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2. 31/05/2022 - Inspeção - denuncia Trabalho escravo - Dr. Leonardo. 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000" b="0" dirty="0">
                          <a:effectLst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3.Inspeção Mina de Uranio - Mina Itatiaia - Santa Quitéria.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000" b="0" dirty="0">
                          <a:effectLst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4.Força-Tarefa de trabalho escravo doméstico na circunscrição da PTM de Mossoró, conforme </a:t>
                      </a:r>
                      <a:r>
                        <a:rPr lang="pt-BR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Pgea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20.02.2101.0000042/2022-58.</a:t>
                      </a:r>
                      <a:endParaRPr lang="pt-BR" sz="2000" b="0" dirty="0">
                        <a:effectLst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 indicador mostra o percentual de operações finalísticas formalmente solicitadas à SRSI e que foram atendidas.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000" b="0" dirty="0">
                          <a:effectLst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 para o indicador na PRT 7: 100%.</a:t>
                      </a:r>
                      <a:endParaRPr lang="pt-BR" sz="2000" b="0" dirty="0">
                        <a:effectLst/>
                      </a:endParaRPr>
                    </a:p>
                    <a:p>
                      <a:pPr algn="just" rtl="0"/>
                      <a:br>
                        <a:rPr lang="pt-BR" sz="2000" b="0" dirty="0">
                          <a:effectLst/>
                        </a:rPr>
                      </a:b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SRSI informa que a maioria das operações são realizadas no segundo semestre.</a:t>
                      </a:r>
                      <a:endParaRPr lang="pt-BR" sz="2000" b="0" dirty="0">
                        <a:effectLst/>
                      </a:endParaRPr>
                    </a:p>
                    <a:p>
                      <a:br>
                        <a:rPr lang="pt-BR" sz="2000" dirty="0"/>
                      </a:br>
                      <a:br>
                        <a:rPr lang="pt-BR" sz="2400" dirty="0"/>
                      </a:br>
                      <a:br>
                        <a:rPr lang="pt-BR" sz="2400" dirty="0"/>
                      </a:br>
                      <a:br>
                        <a:rPr lang="pt-BR" sz="2000" dirty="0"/>
                      </a:br>
                      <a:endParaRPr lang="pt-BR" sz="2000" b="0" dirty="0">
                        <a:effectLst/>
                      </a:endParaRPr>
                    </a:p>
                  </a:txBody>
                  <a:tcPr marL="44450" marR="44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09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 txBox="1"/>
          <p:nvPr/>
        </p:nvSpPr>
        <p:spPr>
          <a:xfrm>
            <a:off x="1" y="2294"/>
            <a:ext cx="12191999" cy="800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ACESSIBILIDADE E INCLUSÃO NO TRABALHO DE PESSOAS COM DEFICIÊNCIA E BENEFICIÁRIO REABILITADOS. (COORDIGUALDADE)</a:t>
            </a:r>
            <a:endParaRPr sz="2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8" name="Google Shape;88;p7"/>
          <p:cNvGraphicFramePr/>
          <p:nvPr>
            <p:extLst>
              <p:ext uri="{D42A27DB-BD31-4B8C-83A1-F6EECF244321}">
                <p14:modId xmlns:p14="http://schemas.microsoft.com/office/powerpoint/2010/main" val="841189963"/>
              </p:ext>
            </p:extLst>
          </p:nvPr>
        </p:nvGraphicFramePr>
        <p:xfrm>
          <a:off x="0" y="802694"/>
          <a:ext cx="12191999" cy="5970968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3536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4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909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Indicador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Atividades Realizadas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Análises e Comentários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6059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dirty="0"/>
                        <a:t>1. </a:t>
                      </a:r>
                      <a:r>
                        <a:rPr lang="pt-BR" sz="2400" u="none" strike="noStrike" cap="none" dirty="0"/>
                        <a:t>Número de beneficiados pela atuação do MPT na inclusão e igualdade no trabalho.</a:t>
                      </a:r>
                      <a:endParaRPr sz="2400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u="none" strike="noStrike" cap="none"/>
                        <a:t>1. Realizada reunião com entidades para tratar formação de cadastro de pessoas com deficiência para inserção no mercado de trabalho e sobre emissão do laudo caracterizador da pessoa com deficiência.</a:t>
                      </a:r>
                      <a:endParaRPr sz="2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u="none" strike="noStrike" cap="none" dirty="0"/>
                        <a:t>O </a:t>
                      </a:r>
                      <a:r>
                        <a:rPr lang="pt-BR" sz="2400" u="none" strike="noStrike" cap="none" dirty="0" err="1"/>
                        <a:t>Promo</a:t>
                      </a:r>
                      <a:r>
                        <a:rPr lang="pt-BR" sz="2400" u="none" strike="noStrike" cap="none" dirty="0"/>
                        <a:t> se encontra na fase inicial da execução, ainda não tendo sido possível analisar os resultados.</a:t>
                      </a:r>
                      <a:endParaRPr sz="2400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/>
          <p:nvPr/>
        </p:nvSpPr>
        <p:spPr>
          <a:xfrm>
            <a:off x="1" y="0"/>
            <a:ext cx="12191999" cy="738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INCLUSÃO SOCIAL DE  JOVENS NEGRAS E NEGROS NO MERCADO DE TRABALHO. PROJETO GAET (COORDIGUALDADE)</a:t>
            </a:r>
            <a:endParaRPr sz="21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5" name="Google Shape;95;p8"/>
          <p:cNvGraphicFramePr/>
          <p:nvPr>
            <p:extLst>
              <p:ext uri="{D42A27DB-BD31-4B8C-83A1-F6EECF244321}">
                <p14:modId xmlns:p14="http://schemas.microsoft.com/office/powerpoint/2010/main" val="741400057"/>
              </p:ext>
            </p:extLst>
          </p:nvPr>
        </p:nvGraphicFramePr>
        <p:xfrm>
          <a:off x="1" y="755348"/>
          <a:ext cx="12192001" cy="6102651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3180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5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35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Indicador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7200" marR="3720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Atividades Realizadas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7200" marR="3720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/>
                        <a:t>Resultados e análise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7200" marR="372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229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dirty="0"/>
                        <a:t>1. </a:t>
                      </a:r>
                      <a:r>
                        <a:rPr lang="pt-BR" sz="2100" u="none" strike="noStrike" cap="none" dirty="0"/>
                        <a:t>Quantidade de Audiências Públicas ou Audiências Coletivas, Seminários, Oficinas, Palestras e/ou Reuniões.</a:t>
                      </a:r>
                      <a:endParaRPr sz="2100" u="none" strike="noStrike" cap="none" dirty="0"/>
                    </a:p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 dirty="0"/>
                        <a:t> </a:t>
                      </a:r>
                      <a:endParaRPr sz="2100" u="none" strike="noStrike" cap="none" dirty="0"/>
                    </a:p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dirty="0"/>
                        <a:t>2. </a:t>
                      </a:r>
                      <a:r>
                        <a:rPr lang="pt-BR" sz="2100" u="none" strike="noStrike" cap="none" dirty="0"/>
                        <a:t>Número de pessoas  capacitadas</a:t>
                      </a:r>
                      <a:endParaRPr sz="2100" u="none" strike="noStrike" cap="none" dirty="0"/>
                    </a:p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u="none" strike="noStrike" cap="none" dirty="0"/>
                        <a:t> </a:t>
                      </a:r>
                      <a:endParaRPr sz="2100" u="none" strike="noStrike" cap="none" dirty="0"/>
                    </a:p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100" dirty="0"/>
                        <a:t>3. </a:t>
                      </a:r>
                      <a:r>
                        <a:rPr lang="pt-BR" sz="2100" u="none" strike="noStrike" cap="none" dirty="0"/>
                        <a:t>Percentual de variação da contratação de universitários negros e negras</a:t>
                      </a:r>
                      <a:endParaRPr sz="2100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7200" marR="37200" marT="0" marB="0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dirty="0"/>
                        <a:t>1. 22/02/2022 - Divulgação, para empresas cadastradas no </a:t>
                      </a:r>
                      <a:r>
                        <a:rPr lang="pt-BR" sz="1900" dirty="0" err="1"/>
                        <a:t>Promo</a:t>
                      </a:r>
                      <a:r>
                        <a:rPr lang="pt-BR" sz="1900" dirty="0"/>
                        <a:t>, de reunião realizada pela PRT1, para compartilhamento de boas práticas.</a:t>
                      </a:r>
                      <a:endParaRPr sz="1900" dirty="0"/>
                    </a:p>
                    <a:p>
                      <a:pPr marL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  <a:p>
                      <a:pPr marL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dirty="0"/>
                        <a:t>2. 11/02/2022 - audiência com o IFCE. Apresentação dos projetos da </a:t>
                      </a:r>
                      <a:r>
                        <a:rPr lang="pt-BR" sz="1900" dirty="0" err="1"/>
                        <a:t>Coordigualdade</a:t>
                      </a:r>
                      <a:r>
                        <a:rPr lang="pt-BR" sz="1900" dirty="0"/>
                        <a:t>. O IFCE expôs sua atuação, debatendo-se a realização de ciclo formação.</a:t>
                      </a:r>
                      <a:endParaRPr sz="1900" dirty="0"/>
                    </a:p>
                    <a:p>
                      <a:pPr marL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pt-BR" sz="800" dirty="0"/>
                        <a:t> </a:t>
                      </a:r>
                      <a:endParaRPr sz="800" dirty="0"/>
                    </a:p>
                    <a:p>
                      <a:pPr marL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dirty="0"/>
                        <a:t>3. 11/04/2022 - reunião com universidades públicas. Apresentação do projeto. Solicitadas informações sobre acompanhamento dos egressos das cotas raciais e sua inserção no mercado de trabalho.</a:t>
                      </a:r>
                      <a:endParaRPr sz="1900" dirty="0"/>
                    </a:p>
                    <a:p>
                      <a:pPr marL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  <a:p>
                      <a:pPr marL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pt-BR" sz="1900" dirty="0"/>
                        <a:t>4. 07/06/2022 - participação em roda de conversa realizada pelo MPT.</a:t>
                      </a:r>
                      <a:endParaRPr sz="1900" dirty="0"/>
                    </a:p>
                  </a:txBody>
                  <a:tcPr marL="37200" marR="3720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 1</a:t>
                      </a:r>
                      <a:r>
                        <a:rPr lang="pt-BR" sz="2000" u="none" strike="noStrike" cap="none" dirty="0"/>
                        <a:t> - Meta atingida:</a:t>
                      </a:r>
                      <a:endParaRPr sz="2000" u="none" strike="noStrike" cap="none" dirty="0"/>
                    </a:p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Resultado esperado</a:t>
                      </a:r>
                      <a:r>
                        <a:rPr lang="pt-BR" sz="2000" u="none" strike="noStrike" cap="none" dirty="0"/>
                        <a:t>: 1 reunião</a:t>
                      </a:r>
                      <a:endParaRPr sz="2000" u="none" strike="noStrike" cap="none" dirty="0"/>
                    </a:p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Resultado Obtido</a:t>
                      </a:r>
                      <a:r>
                        <a:rPr lang="pt-BR" sz="2000" u="none" strike="noStrike" cap="none" dirty="0"/>
                        <a:t>: 4 reuniões.</a:t>
                      </a:r>
                      <a:endParaRPr sz="2000" u="none" strike="noStrike" cap="none" dirty="0"/>
                    </a:p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u="none" strike="noStrike" cap="none" dirty="0"/>
                        <a:t> </a:t>
                      </a:r>
                      <a:endParaRPr sz="800" u="none" strike="noStrike" cap="none" dirty="0"/>
                    </a:p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Indicador 2 </a:t>
                      </a:r>
                      <a:r>
                        <a:rPr lang="pt-BR" sz="2000" u="none" strike="noStrike" cap="none" dirty="0"/>
                        <a:t>-  Meta será atingida.</a:t>
                      </a:r>
                      <a:endParaRPr sz="2000" u="none" strike="noStrike" cap="none" dirty="0"/>
                    </a:p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 dirty="0"/>
                        <a:t>Resultado esperado</a:t>
                      </a:r>
                      <a:r>
                        <a:rPr lang="pt-BR" sz="2000" u="none" strike="noStrike" cap="none" dirty="0"/>
                        <a:t>: 40 pessoas a cada biênio.</a:t>
                      </a:r>
                      <a:endParaRPr sz="2000" u="none" strike="noStrike" cap="none" dirty="0"/>
                    </a:p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dirty="0"/>
                        <a:t>Resultado obtido: </a:t>
                      </a:r>
                      <a:r>
                        <a:rPr lang="pt-BR" sz="2000" dirty="0"/>
                        <a:t>40 pessoas estão sendo selecionadas para bolsas de inglês para o ano de 2022.</a:t>
                      </a:r>
                      <a:endParaRPr sz="2000" dirty="0"/>
                    </a:p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dirty="0"/>
                        <a:t>Indicador 3</a:t>
                      </a:r>
                      <a:r>
                        <a:rPr lang="pt-BR" sz="2000" dirty="0"/>
                        <a:t> - a avaliação qualitativa se encontra em análise.</a:t>
                      </a:r>
                      <a:endParaRPr sz="2000" dirty="0"/>
                    </a:p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dirty="0"/>
                        <a:t>Resultado esperado:</a:t>
                      </a:r>
                      <a:r>
                        <a:rPr lang="pt-BR" sz="2000" dirty="0"/>
                        <a:t> 30% a cada biênio.</a:t>
                      </a:r>
                      <a:endParaRPr sz="2000" dirty="0"/>
                    </a:p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dirty="0"/>
                        <a:t>Resultado obtido</a:t>
                      </a:r>
                      <a:r>
                        <a:rPr lang="pt-BR" sz="2000" dirty="0"/>
                        <a:t>: será mensurado após a capacitação.</a:t>
                      </a:r>
                      <a:endParaRPr sz="2000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7200" marR="37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/>
          <p:nvPr/>
        </p:nvSpPr>
        <p:spPr>
          <a:xfrm>
            <a:off x="0" y="0"/>
            <a:ext cx="12192000" cy="46162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PROJETO EMPREGABILIDADE LGBT+ - PROJETO GAET (COORDIGUALDADE)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2" name="Google Shape;102;p9"/>
          <p:cNvGraphicFramePr/>
          <p:nvPr>
            <p:extLst>
              <p:ext uri="{D42A27DB-BD31-4B8C-83A1-F6EECF244321}">
                <p14:modId xmlns:p14="http://schemas.microsoft.com/office/powerpoint/2010/main" val="1117085346"/>
              </p:ext>
            </p:extLst>
          </p:nvPr>
        </p:nvGraphicFramePr>
        <p:xfrm>
          <a:off x="1" y="461623"/>
          <a:ext cx="12192000" cy="6326942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362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0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9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95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Indicador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Atividades Realizadas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Análises e Comentários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987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 </a:t>
                      </a:r>
                      <a:r>
                        <a:rPr lang="pt-BR" sz="2000" b="0" i="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Número de Audiências Públicas/Reuniões</a:t>
                      </a:r>
                      <a:endParaRPr sz="2000" u="none" strike="noStrike" cap="none"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2000" u="none" strike="noStrike" cap="none" dirty="0"/>
                      </a:br>
                      <a:r>
                        <a:rPr lang="pt-BR" sz="2000" b="0" i="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 Número de turmas dos cursos profissionalizantes ministradas em cada Regional que aderir ao Projeto</a:t>
                      </a:r>
                      <a:endParaRPr sz="2000" u="none" strike="noStrike" cap="none"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2000" u="none" strike="noStrike" cap="none" dirty="0"/>
                      </a:br>
                      <a:r>
                        <a:rPr lang="pt-BR" sz="2000" b="0" i="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3. Número de Pessoas Capacitadas;</a:t>
                      </a:r>
                      <a:endParaRPr sz="2000" u="none" strike="noStrike" cap="none"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2000" u="none" strike="noStrike" cap="none" dirty="0"/>
                      </a:br>
                      <a:r>
                        <a:rPr lang="pt-BR" sz="2000" b="0" i="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4. Número de pessoas inseridas no mercado de trabalho</a:t>
                      </a:r>
                      <a:endParaRPr sz="2000" u="none" strike="noStrike" cap="none" dirty="0"/>
                    </a:p>
                  </a:txBody>
                  <a:tcPr marL="44450" marR="44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0" i="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 Reunião na data de 11/02/2022 com a </a:t>
                      </a:r>
                      <a:r>
                        <a:rPr lang="pt-BR" sz="2000" b="0" i="0" u="none" strike="noStrike" cap="none" dirty="0" err="1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Pró-Reitoria</a:t>
                      </a:r>
                      <a:r>
                        <a:rPr lang="pt-BR" sz="2000" b="0" i="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de extensão do IFCE para tratar de atividades e capacitações direcionadas à população LGBTQIA+;</a:t>
                      </a:r>
                      <a:endParaRPr sz="2000" u="none" strike="noStrike" cap="none"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2000" u="none" strike="noStrike" cap="none" dirty="0"/>
                      </a:br>
                      <a:r>
                        <a:rPr lang="pt-BR" sz="2000" b="0" i="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 Realizada reunião, na data de 27/05/2022, para tratar de bolsas de inglês para população LGBTQIA+ com recorte racial;</a:t>
                      </a:r>
                      <a:endParaRPr sz="2000" u="none" strike="noStrike" cap="none"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2000" u="none" strike="noStrike" cap="none" dirty="0"/>
                      </a:br>
                      <a:r>
                        <a:rPr lang="pt-BR" sz="2000" b="0" i="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3. Reunião 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dia</a:t>
                      </a:r>
                      <a:r>
                        <a:rPr lang="pt-BR" sz="2000" b="0" i="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17/07/2022 com o IDT, 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</a:t>
                      </a:r>
                      <a:r>
                        <a:rPr lang="pt-BR" sz="2000" b="0" i="0" u="none" strike="noStrike" cap="none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ecretaria de Proteção Social do Estado do Ceará, SESC, SESI, SENAC, SEBRAE e Pró Reitoria de extensão do IFCE, para tratar de capacitações para população LGBTQIA+</a:t>
                      </a:r>
                      <a:endParaRPr sz="2000" u="none" strike="noStrike" cap="none" dirty="0"/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u="none" strike="noStrike" cap="none" dirty="0"/>
                        <a:t>O </a:t>
                      </a:r>
                      <a:r>
                        <a:rPr lang="pt-BR" sz="2400" u="none" strike="noStrike" cap="none" dirty="0" err="1"/>
                        <a:t>Promo</a:t>
                      </a:r>
                      <a:r>
                        <a:rPr lang="pt-BR" sz="2400" u="none" strike="noStrike" cap="none" dirty="0"/>
                        <a:t> se encontra na fase inicial da execução, ainda não tendo sido possível analisar os resultados.</a:t>
                      </a:r>
                      <a:endParaRPr sz="2400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b7aebb2dc_0_0"/>
          <p:cNvSpPr txBox="1"/>
          <p:nvPr/>
        </p:nvSpPr>
        <p:spPr>
          <a:xfrm>
            <a:off x="0" y="0"/>
            <a:ext cx="12191999" cy="8310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</a:rPr>
              <a:t>ADEQUAÇÃO DAS CONDIÇÕES DE TRABALHO NO SISTEMA PRISIONAL</a:t>
            </a:r>
            <a:r>
              <a:rPr lang="pt-BR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PROJETO GAET (</a:t>
            </a:r>
            <a:r>
              <a:rPr lang="pt-BR" sz="2400" b="1" dirty="0">
                <a:solidFill>
                  <a:schemeClr val="dk1"/>
                </a:solidFill>
              </a:rPr>
              <a:t>CONAP</a:t>
            </a:r>
            <a:r>
              <a:rPr lang="pt-BR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9" name="Google Shape;109;g15b7aebb2dc_0_0"/>
          <p:cNvGraphicFramePr/>
          <p:nvPr>
            <p:extLst>
              <p:ext uri="{D42A27DB-BD31-4B8C-83A1-F6EECF244321}">
                <p14:modId xmlns:p14="http://schemas.microsoft.com/office/powerpoint/2010/main" val="1698690706"/>
              </p:ext>
            </p:extLst>
          </p:nvPr>
        </p:nvGraphicFramePr>
        <p:xfrm>
          <a:off x="0" y="831000"/>
          <a:ext cx="12191999" cy="6027000"/>
        </p:xfrm>
        <a:graphic>
          <a:graphicData uri="http://schemas.openxmlformats.org/drawingml/2006/table">
            <a:tbl>
              <a:tblPr bandRow="1">
                <a:noFill/>
                <a:tableStyleId>{BB03B80B-5226-4E71-991C-1CD0DB915A30}</a:tableStyleId>
              </a:tblPr>
              <a:tblGrid>
                <a:gridCol w="3231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3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6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78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Indicador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 dirty="0"/>
                        <a:t>Atividades Realizadas</a:t>
                      </a:r>
                      <a:endParaRPr sz="2400" b="1" u="none" strike="noStrike" cap="none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 u="none" strike="noStrike" cap="none"/>
                        <a:t>Análises e Comentários</a:t>
                      </a:r>
                      <a:endParaRPr sz="24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2219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1 - Quantidade de audiências públicas, reuniões e visitas em entidades parceiras</a:t>
                      </a: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2  – Quantidade de reuniões com pessoas egressas do sistema prisional</a:t>
                      </a: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3 - Quantidade de requisições/solicitações de documentos junto às entidades identificadas</a:t>
                      </a:r>
                      <a:endParaRPr sz="2200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4450" marR="44450" marT="45725" marB="45725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 Visita às penitenciárias de Sobral, Presídio Professor José Sobreira de Amorim e Presidio Professor Olavo Oliveira II, ambos em Itaitinga.</a:t>
                      </a: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 Realização de vinte audiências com empresas e entes públicos para efetivação das cotas para egressos do Sistema Prisional nos termos da Lei Estadual n.15.854/2015.</a:t>
                      </a:r>
                      <a:endParaRPr sz="2700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4450" marR="44450" marT="45725" marB="457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Indicador 1</a:t>
                      </a:r>
                      <a:r>
                        <a:rPr lang="pt-BR" sz="2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- Meta alcançada. </a:t>
                      </a:r>
                      <a:r>
                        <a:rPr lang="pt-BR" sz="2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Resultado esperado</a:t>
                      </a:r>
                      <a:r>
                        <a:rPr lang="pt-BR" sz="2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: 03 visitas aos presídios e 10 audiências com empresas.</a:t>
                      </a: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Resultado obtido</a:t>
                      </a:r>
                      <a:r>
                        <a:rPr lang="pt-BR" sz="2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: 03 visitas a presídios e 20 audiências com empresas e entes públicos.</a:t>
                      </a: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Indicador 2</a:t>
                      </a:r>
                      <a:r>
                        <a:rPr lang="pt-BR" sz="2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- Meta alcançada. </a:t>
                      </a: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Resultado esperado</a:t>
                      </a:r>
                      <a:r>
                        <a:rPr lang="pt-BR" sz="2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: 10</a:t>
                      </a: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Resultado obtido</a:t>
                      </a:r>
                      <a:r>
                        <a:rPr lang="pt-BR" sz="2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: 20</a:t>
                      </a: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Indicador 3</a:t>
                      </a:r>
                      <a:r>
                        <a:rPr lang="pt-BR" sz="2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- Meta alcançada.</a:t>
                      </a: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Resultado esperado</a:t>
                      </a:r>
                      <a:r>
                        <a:rPr lang="pt-BR" sz="2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: 03</a:t>
                      </a:r>
                      <a:endParaRPr sz="2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2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Resultado obtido</a:t>
                      </a:r>
                      <a:r>
                        <a:rPr lang="pt-BR" sz="2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: 03.</a:t>
                      </a:r>
                      <a:endParaRPr sz="2200"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4615</Words>
  <Application>Microsoft Office PowerPoint</Application>
  <PresentationFormat>Widescreen</PresentationFormat>
  <Paragraphs>718</Paragraphs>
  <Slides>50</Slides>
  <Notes>49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6" baseType="lpstr">
      <vt:lpstr>Arial</vt:lpstr>
      <vt:lpstr>Trebuchet MS</vt:lpstr>
      <vt:lpstr>Gill Sans</vt:lpstr>
      <vt:lpstr>Calibri</vt:lpstr>
      <vt:lpstr>Roboto</vt:lpstr>
      <vt:lpstr>Tema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Filipe de Mello Sampaio Cunha</dc:creator>
  <cp:lastModifiedBy>Marcio Antonio Pontes Ibiapina</cp:lastModifiedBy>
  <cp:revision>55</cp:revision>
  <dcterms:created xsi:type="dcterms:W3CDTF">2019-09-13T16:04:47Z</dcterms:created>
  <dcterms:modified xsi:type="dcterms:W3CDTF">2022-09-30T11:57:07Z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0x01010098297F462163CC4BA57ED258C00CAE61</vt:lpwstr>
  </property>
</Properties>
</file>