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charts/colors1.xml" ContentType="application/vnd.ms-office.chartcolorstyle+xml"/>
  <Override PartName="/ppt/theme/theme3.xml" ContentType="application/vnd.openxmlformats-officedocument.theme+xml"/>
  <Override PartName="/ppt/charts/style1.xml" ContentType="application/vnd.ms-office.chart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1"/>
  </p:notesMasterIdLst>
  <p:handoutMasterIdLst>
    <p:handoutMasterId r:id="rId12"/>
  </p:handoutMasterIdLst>
  <p:sldIdLst>
    <p:sldId id="520" r:id="rId2"/>
    <p:sldId id="641" r:id="rId3"/>
    <p:sldId id="630" r:id="rId4"/>
    <p:sldId id="669" r:id="rId5"/>
    <p:sldId id="633" r:id="rId6"/>
    <p:sldId id="686" r:id="rId7"/>
    <p:sldId id="668" r:id="rId8"/>
    <p:sldId id="687" r:id="rId9"/>
    <p:sldId id="688" r:id="rId10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lipe de Mello Sampaio Cunha" initials="FdMSC" lastIdx="1" clrIdx="0">
    <p:extLst>
      <p:ext uri="{19B8F6BF-5375-455C-9EA6-DF929625EA0E}">
        <p15:presenceInfo xmlns:p15="http://schemas.microsoft.com/office/powerpoint/2012/main" userId="S::filipe.cunha@mpt.mp.br::ba076c38-a736-4316-bf90-c1694246dd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821"/>
    <a:srgbClr val="02B49A"/>
    <a:srgbClr val="FFFFFF"/>
    <a:srgbClr val="FFC000"/>
    <a:srgbClr val="72EB56"/>
    <a:srgbClr val="FF3754"/>
    <a:srgbClr val="3289E9"/>
    <a:srgbClr val="2B0000"/>
    <a:srgbClr val="D9BDBD"/>
    <a:srgbClr val="DD8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3690" autoAdjust="0"/>
  </p:normalViewPr>
  <p:slideViewPr>
    <p:cSldViewPr snapToGrid="0">
      <p:cViewPr varScale="1">
        <p:scale>
          <a:sx n="122" d="100"/>
          <a:sy n="122" d="100"/>
        </p:scale>
        <p:origin x="516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882"/>
    </p:cViewPr>
  </p:sorterViewPr>
  <p:notesViewPr>
    <p:cSldViewPr snapToGrid="0">
      <p:cViewPr varScale="1">
        <p:scale>
          <a:sx n="48" d="100"/>
          <a:sy n="48" d="100"/>
        </p:scale>
        <p:origin x="1828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944617924825048E-2"/>
          <c:y val="9.25388777269779E-2"/>
          <c:w val="0.38196328443198629"/>
          <c:h val="0.82965504421698755"/>
        </c:manualLayout>
      </c:layout>
      <c:doughnut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Situação, em dezembro,  das 117 ações estratégicas constantes da Portaria PGT n.1423 publicada em outubro de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AB-4098-9FF8-C7F21DAC6F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AB-4098-9FF8-C7F21DAC6F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AB-4098-9FF8-C7F21DAC6F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AB-4098-9FF8-C7F21DAC6F20}"/>
              </c:ext>
            </c:extLst>
          </c:dPt>
          <c:dLbls>
            <c:dLbl>
              <c:idx val="0"/>
              <c:layout>
                <c:manualLayout>
                  <c:x val="5.0145890126413243E-4"/>
                  <c:y val="1.0552554144057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AB-4098-9FF8-C7F21DAC6F20}"/>
                </c:ext>
              </c:extLst>
            </c:dLbl>
            <c:dLbl>
              <c:idx val="2"/>
              <c:layout>
                <c:manualLayout>
                  <c:x val="-1.0233111928485479E-4"/>
                  <c:y val="6.20046352691778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AAB-4098-9FF8-C7F21DAC6F20}"/>
                </c:ext>
              </c:extLst>
            </c:dLbl>
            <c:dLbl>
              <c:idx val="3"/>
              <c:layout>
                <c:manualLayout>
                  <c:x val="-4.0622905182299455E-4"/>
                  <c:y val="-9.36743604752335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AB-4098-9FF8-C7F21DAC6F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Planilha1!$A$2:$A$5</c:f>
              <c:strCache>
                <c:ptCount val="4"/>
                <c:pt idx="0">
                  <c:v>Resultados alcançados totalmente</c:v>
                </c:pt>
                <c:pt idx="1">
                  <c:v>Resultados alcançados parcialmente</c:v>
                </c:pt>
                <c:pt idx="2">
                  <c:v>Sem resultados até o momento</c:v>
                </c:pt>
                <c:pt idx="3">
                  <c:v>Sem informação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31</c:v>
                </c:pt>
                <c:pt idx="1">
                  <c:v>55</c:v>
                </c:pt>
                <c:pt idx="2">
                  <c:v>23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AAB-4098-9FF8-C7F21DAC6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1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5521461266533325"/>
          <c:y val="0.17474371549255668"/>
          <c:w val="0.51819204218955461"/>
          <c:h val="0.6429672050750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C8D52-1498-4DF8-BB96-FB39A013AD2A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793F959B-94AF-4742-8F7B-ADBFFCEB2759}">
      <dgm:prSet phldrT="[Texto]" custT="1"/>
      <dgm:spPr/>
      <dgm:t>
        <a:bodyPr/>
        <a:lstStyle/>
        <a:p>
          <a:r>
            <a:rPr lang="en-US" sz="2400" dirty="0"/>
            <a:t>W</a:t>
          </a:r>
        </a:p>
        <a:p>
          <a:r>
            <a:rPr lang="pt-BR" sz="2400" dirty="0"/>
            <a:t>Objetivos Estratégicos abrangidos</a:t>
          </a:r>
        </a:p>
      </dgm:t>
    </dgm:pt>
    <dgm:pt modelId="{60558E4E-74F9-4810-A127-180084E8C527}" type="parTrans" cxnId="{0767C30E-3DC2-425E-B9EB-A19C496AA9BC}">
      <dgm:prSet/>
      <dgm:spPr/>
      <dgm:t>
        <a:bodyPr/>
        <a:lstStyle/>
        <a:p>
          <a:endParaRPr lang="pt-BR" sz="1600"/>
        </a:p>
      </dgm:t>
    </dgm:pt>
    <dgm:pt modelId="{DD86C69B-F509-4A5F-8FCA-01A490679D45}" type="sibTrans" cxnId="{0767C30E-3DC2-425E-B9EB-A19C496AA9BC}">
      <dgm:prSet/>
      <dgm:spPr/>
      <dgm:t>
        <a:bodyPr/>
        <a:lstStyle/>
        <a:p>
          <a:endParaRPr lang="pt-BR" sz="1600"/>
        </a:p>
      </dgm:t>
    </dgm:pt>
    <dgm:pt modelId="{4E9DA5FE-E6C1-4328-8501-BE4E1A0D6AB1}">
      <dgm:prSet phldrT="[Texto]" custT="1"/>
      <dgm:spPr/>
      <dgm:t>
        <a:bodyPr/>
        <a:lstStyle/>
        <a:p>
          <a:pPr algn="ctr">
            <a:buNone/>
          </a:pPr>
          <a:r>
            <a:rPr lang="en-US" sz="2400" dirty="0"/>
            <a:t>X</a:t>
          </a:r>
        </a:p>
        <a:p>
          <a:pPr algn="ctr">
            <a:buNone/>
          </a:pPr>
          <a:r>
            <a:rPr lang="en-US" sz="2400" dirty="0" err="1"/>
            <a:t>Indicadores</a:t>
          </a:r>
          <a:r>
            <a:rPr lang="en-US" sz="2400" dirty="0"/>
            <a:t> para </a:t>
          </a:r>
          <a:r>
            <a:rPr lang="en-US" sz="2400" dirty="0" err="1"/>
            <a:t>acompanhamento</a:t>
          </a:r>
          <a:endParaRPr lang="pt-BR" sz="2400" dirty="0"/>
        </a:p>
      </dgm:t>
    </dgm:pt>
    <dgm:pt modelId="{AD025010-0A2A-41C2-8DA1-318FE353CE94}" type="parTrans" cxnId="{E7850DAA-0166-4D58-86C5-5B4C23002713}">
      <dgm:prSet/>
      <dgm:spPr/>
      <dgm:t>
        <a:bodyPr/>
        <a:lstStyle/>
        <a:p>
          <a:endParaRPr lang="pt-BR" sz="1600"/>
        </a:p>
      </dgm:t>
    </dgm:pt>
    <dgm:pt modelId="{9434705C-FBA2-4B2F-A8BD-F055FB717C8F}" type="sibTrans" cxnId="{E7850DAA-0166-4D58-86C5-5B4C23002713}">
      <dgm:prSet/>
      <dgm:spPr/>
      <dgm:t>
        <a:bodyPr/>
        <a:lstStyle/>
        <a:p>
          <a:endParaRPr lang="pt-BR" sz="1600"/>
        </a:p>
      </dgm:t>
    </dgm:pt>
    <dgm:pt modelId="{5B2C7FFB-4103-47E3-A8D9-03A612D0C966}">
      <dgm:prSet phldrT="[Texto]" custT="1"/>
      <dgm:spPr/>
      <dgm:t>
        <a:bodyPr/>
        <a:lstStyle/>
        <a:p>
          <a:r>
            <a:rPr lang="en-US" sz="2400" dirty="0"/>
            <a:t>Y</a:t>
          </a:r>
          <a:br>
            <a:rPr lang="en-US" sz="2400" dirty="0"/>
          </a:br>
          <a:r>
            <a:rPr lang="en-US" sz="2400" dirty="0" err="1"/>
            <a:t>Iniciativas</a:t>
          </a:r>
          <a:r>
            <a:rPr lang="en-US" sz="2400" dirty="0"/>
            <a:t> </a:t>
          </a:r>
          <a:r>
            <a:rPr lang="en-US" sz="2400" dirty="0" err="1"/>
            <a:t>priorizadas</a:t>
          </a:r>
          <a:endParaRPr lang="pt-BR" sz="2400" dirty="0"/>
        </a:p>
      </dgm:t>
    </dgm:pt>
    <dgm:pt modelId="{C725BB8B-7D60-4F73-8DBF-D2DDE4D92159}" type="parTrans" cxnId="{3A33A146-FB49-449D-8AC4-0B32AA458447}">
      <dgm:prSet/>
      <dgm:spPr/>
      <dgm:t>
        <a:bodyPr/>
        <a:lstStyle/>
        <a:p>
          <a:endParaRPr lang="pt-BR" sz="1600"/>
        </a:p>
      </dgm:t>
    </dgm:pt>
    <dgm:pt modelId="{A5AF461C-CC7E-4AD0-B59F-CEB2822B6338}" type="sibTrans" cxnId="{3A33A146-FB49-449D-8AC4-0B32AA458447}">
      <dgm:prSet/>
      <dgm:spPr/>
      <dgm:t>
        <a:bodyPr/>
        <a:lstStyle/>
        <a:p>
          <a:endParaRPr lang="pt-BR" sz="1600"/>
        </a:p>
      </dgm:t>
    </dgm:pt>
    <dgm:pt modelId="{D61F18F4-E9F0-42F4-885F-09A7A876AE15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pt-BR" sz="2400" dirty="0"/>
            <a:t>Z</a:t>
          </a:r>
          <a:endParaRPr lang="en-US" sz="2400" dirty="0"/>
        </a:p>
        <a:p>
          <a:pPr>
            <a:lnSpc>
              <a:spcPct val="90000"/>
            </a:lnSpc>
          </a:pPr>
          <a:r>
            <a:rPr lang="en-US" sz="2400" dirty="0" err="1"/>
            <a:t>Segmentos</a:t>
          </a:r>
          <a:r>
            <a:rPr lang="en-US" sz="2400" dirty="0"/>
            <a:t> </a:t>
          </a:r>
          <a:r>
            <a:rPr lang="en-US" sz="2400" dirty="0" err="1"/>
            <a:t>envolvidos</a:t>
          </a:r>
          <a:endParaRPr lang="pt-BR" sz="2400" dirty="0"/>
        </a:p>
      </dgm:t>
    </dgm:pt>
    <dgm:pt modelId="{813EDFB9-27B2-4C27-A9ED-B25318CBABE4}" type="parTrans" cxnId="{FEFE685C-5C4D-4E68-AA7A-D2CD2F633952}">
      <dgm:prSet/>
      <dgm:spPr/>
      <dgm:t>
        <a:bodyPr/>
        <a:lstStyle/>
        <a:p>
          <a:endParaRPr lang="pt-BR" sz="1600"/>
        </a:p>
      </dgm:t>
    </dgm:pt>
    <dgm:pt modelId="{BB253D8B-87C0-46C5-97C3-A26AB6786B31}" type="sibTrans" cxnId="{FEFE685C-5C4D-4E68-AA7A-D2CD2F633952}">
      <dgm:prSet/>
      <dgm:spPr/>
      <dgm:t>
        <a:bodyPr/>
        <a:lstStyle/>
        <a:p>
          <a:endParaRPr lang="pt-BR" sz="1600"/>
        </a:p>
      </dgm:t>
    </dgm:pt>
    <dgm:pt modelId="{5391DCAE-33FE-43F3-8DF4-F870E7E0245F}" type="pres">
      <dgm:prSet presAssocID="{D11C8D52-1498-4DF8-BB96-FB39A013AD2A}" presName="diagram" presStyleCnt="0">
        <dgm:presLayoutVars>
          <dgm:dir/>
          <dgm:resizeHandles val="exact"/>
        </dgm:presLayoutVars>
      </dgm:prSet>
      <dgm:spPr/>
    </dgm:pt>
    <dgm:pt modelId="{4977F512-861D-4997-ABEE-9D2DF0883818}" type="pres">
      <dgm:prSet presAssocID="{793F959B-94AF-4742-8F7B-ADBFFCEB2759}" presName="node" presStyleLbl="node1" presStyleIdx="0" presStyleCnt="4" custScaleX="110180">
        <dgm:presLayoutVars>
          <dgm:bulletEnabled val="1"/>
        </dgm:presLayoutVars>
      </dgm:prSet>
      <dgm:spPr/>
    </dgm:pt>
    <dgm:pt modelId="{ADC442D2-8204-49A2-916B-7C31435E7163}" type="pres">
      <dgm:prSet presAssocID="{DD86C69B-F509-4A5F-8FCA-01A490679D45}" presName="sibTrans" presStyleCnt="0"/>
      <dgm:spPr/>
    </dgm:pt>
    <dgm:pt modelId="{BC2F074D-6FC8-4711-B88F-7B7512198DB0}" type="pres">
      <dgm:prSet presAssocID="{4E9DA5FE-E6C1-4328-8501-BE4E1A0D6AB1}" presName="node" presStyleLbl="node1" presStyleIdx="1" presStyleCnt="4" custScaleX="110180">
        <dgm:presLayoutVars>
          <dgm:bulletEnabled val="1"/>
        </dgm:presLayoutVars>
      </dgm:prSet>
      <dgm:spPr/>
    </dgm:pt>
    <dgm:pt modelId="{BD391C76-579C-49BC-AEDF-1F8209DE511F}" type="pres">
      <dgm:prSet presAssocID="{9434705C-FBA2-4B2F-A8BD-F055FB717C8F}" presName="sibTrans" presStyleCnt="0"/>
      <dgm:spPr/>
    </dgm:pt>
    <dgm:pt modelId="{C57AB60F-4637-4DD9-9E73-EDBDC1799287}" type="pres">
      <dgm:prSet presAssocID="{5B2C7FFB-4103-47E3-A8D9-03A612D0C966}" presName="node" presStyleLbl="node1" presStyleIdx="2" presStyleCnt="4" custScaleX="110180" custLinFactNeighborY="-572">
        <dgm:presLayoutVars>
          <dgm:bulletEnabled val="1"/>
        </dgm:presLayoutVars>
      </dgm:prSet>
      <dgm:spPr/>
    </dgm:pt>
    <dgm:pt modelId="{DE805C6E-9DCA-4E3F-90A7-772A519D430E}" type="pres">
      <dgm:prSet presAssocID="{A5AF461C-CC7E-4AD0-B59F-CEB2822B6338}" presName="sibTrans" presStyleCnt="0"/>
      <dgm:spPr/>
    </dgm:pt>
    <dgm:pt modelId="{35D71AD4-F20C-41BC-91F4-7285C0185861}" type="pres">
      <dgm:prSet presAssocID="{D61F18F4-E9F0-42F4-885F-09A7A876AE15}" presName="node" presStyleLbl="node1" presStyleIdx="3" presStyleCnt="4" custScaleX="110180" custLinFactNeighborY="-685">
        <dgm:presLayoutVars>
          <dgm:bulletEnabled val="1"/>
        </dgm:presLayoutVars>
      </dgm:prSet>
      <dgm:spPr/>
    </dgm:pt>
  </dgm:ptLst>
  <dgm:cxnLst>
    <dgm:cxn modelId="{0767C30E-3DC2-425E-B9EB-A19C496AA9BC}" srcId="{D11C8D52-1498-4DF8-BB96-FB39A013AD2A}" destId="{793F959B-94AF-4742-8F7B-ADBFFCEB2759}" srcOrd="0" destOrd="0" parTransId="{60558E4E-74F9-4810-A127-180084E8C527}" sibTransId="{DD86C69B-F509-4A5F-8FCA-01A490679D45}"/>
    <dgm:cxn modelId="{2F247C34-EB43-4D70-8833-D2A71AD0AF14}" type="presOf" srcId="{D11C8D52-1498-4DF8-BB96-FB39A013AD2A}" destId="{5391DCAE-33FE-43F3-8DF4-F870E7E0245F}" srcOrd="0" destOrd="0" presId="urn:microsoft.com/office/officeart/2005/8/layout/default"/>
    <dgm:cxn modelId="{FEFE685C-5C4D-4E68-AA7A-D2CD2F633952}" srcId="{D11C8D52-1498-4DF8-BB96-FB39A013AD2A}" destId="{D61F18F4-E9F0-42F4-885F-09A7A876AE15}" srcOrd="3" destOrd="0" parTransId="{813EDFB9-27B2-4C27-A9ED-B25318CBABE4}" sibTransId="{BB253D8B-87C0-46C5-97C3-A26AB6786B31}"/>
    <dgm:cxn modelId="{04D9B765-3DDE-41E2-93F5-1EA5FEED99CA}" type="presOf" srcId="{D61F18F4-E9F0-42F4-885F-09A7A876AE15}" destId="{35D71AD4-F20C-41BC-91F4-7285C0185861}" srcOrd="0" destOrd="0" presId="urn:microsoft.com/office/officeart/2005/8/layout/default"/>
    <dgm:cxn modelId="{3A33A146-FB49-449D-8AC4-0B32AA458447}" srcId="{D11C8D52-1498-4DF8-BB96-FB39A013AD2A}" destId="{5B2C7FFB-4103-47E3-A8D9-03A612D0C966}" srcOrd="2" destOrd="0" parTransId="{C725BB8B-7D60-4F73-8DBF-D2DDE4D92159}" sibTransId="{A5AF461C-CC7E-4AD0-B59F-CEB2822B6338}"/>
    <dgm:cxn modelId="{E7850DAA-0166-4D58-86C5-5B4C23002713}" srcId="{D11C8D52-1498-4DF8-BB96-FB39A013AD2A}" destId="{4E9DA5FE-E6C1-4328-8501-BE4E1A0D6AB1}" srcOrd="1" destOrd="0" parTransId="{AD025010-0A2A-41C2-8DA1-318FE353CE94}" sibTransId="{9434705C-FBA2-4B2F-A8BD-F055FB717C8F}"/>
    <dgm:cxn modelId="{6E035BAF-41BC-4BC2-8D79-864F85F8052C}" type="presOf" srcId="{5B2C7FFB-4103-47E3-A8D9-03A612D0C966}" destId="{C57AB60F-4637-4DD9-9E73-EDBDC1799287}" srcOrd="0" destOrd="0" presId="urn:microsoft.com/office/officeart/2005/8/layout/default"/>
    <dgm:cxn modelId="{0C5B12CE-58FE-45AB-8647-440DA57EB2B7}" type="presOf" srcId="{793F959B-94AF-4742-8F7B-ADBFFCEB2759}" destId="{4977F512-861D-4997-ABEE-9D2DF0883818}" srcOrd="0" destOrd="0" presId="urn:microsoft.com/office/officeart/2005/8/layout/default"/>
    <dgm:cxn modelId="{DFCFC1D2-881B-4A5D-A016-2D6D44C864CF}" type="presOf" srcId="{4E9DA5FE-E6C1-4328-8501-BE4E1A0D6AB1}" destId="{BC2F074D-6FC8-4711-B88F-7B7512198DB0}" srcOrd="0" destOrd="0" presId="urn:microsoft.com/office/officeart/2005/8/layout/default"/>
    <dgm:cxn modelId="{FF0AA67E-FB70-4080-AE6B-42B6A258C14C}" type="presParOf" srcId="{5391DCAE-33FE-43F3-8DF4-F870E7E0245F}" destId="{4977F512-861D-4997-ABEE-9D2DF0883818}" srcOrd="0" destOrd="0" presId="urn:microsoft.com/office/officeart/2005/8/layout/default"/>
    <dgm:cxn modelId="{178DD1BC-09E3-443A-90B6-150BFFB2B229}" type="presParOf" srcId="{5391DCAE-33FE-43F3-8DF4-F870E7E0245F}" destId="{ADC442D2-8204-49A2-916B-7C31435E7163}" srcOrd="1" destOrd="0" presId="urn:microsoft.com/office/officeart/2005/8/layout/default"/>
    <dgm:cxn modelId="{41A32ED3-7475-4BEC-902A-697C7C709D08}" type="presParOf" srcId="{5391DCAE-33FE-43F3-8DF4-F870E7E0245F}" destId="{BC2F074D-6FC8-4711-B88F-7B7512198DB0}" srcOrd="2" destOrd="0" presId="urn:microsoft.com/office/officeart/2005/8/layout/default"/>
    <dgm:cxn modelId="{F1A919AA-A51B-434F-ACEA-DCC6D40E2F27}" type="presParOf" srcId="{5391DCAE-33FE-43F3-8DF4-F870E7E0245F}" destId="{BD391C76-579C-49BC-AEDF-1F8209DE511F}" srcOrd="3" destOrd="0" presId="urn:microsoft.com/office/officeart/2005/8/layout/default"/>
    <dgm:cxn modelId="{45DCAFC0-F060-4043-8554-53BB59B4E7C4}" type="presParOf" srcId="{5391DCAE-33FE-43F3-8DF4-F870E7E0245F}" destId="{C57AB60F-4637-4DD9-9E73-EDBDC1799287}" srcOrd="4" destOrd="0" presId="urn:microsoft.com/office/officeart/2005/8/layout/default"/>
    <dgm:cxn modelId="{F36F1972-55F7-4269-A462-F3D0E051DEC9}" type="presParOf" srcId="{5391DCAE-33FE-43F3-8DF4-F870E7E0245F}" destId="{DE805C6E-9DCA-4E3F-90A7-772A519D430E}" srcOrd="5" destOrd="0" presId="urn:microsoft.com/office/officeart/2005/8/layout/default"/>
    <dgm:cxn modelId="{C71FE46D-9468-4CD9-B15E-7D5C695DD980}" type="presParOf" srcId="{5391DCAE-33FE-43F3-8DF4-F870E7E0245F}" destId="{35D71AD4-F20C-41BC-91F4-7285C018586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7F512-861D-4997-ABEE-9D2DF0883818}">
      <dsp:nvSpPr>
        <dsp:cNvPr id="0" name=""/>
        <dsp:cNvSpPr/>
      </dsp:nvSpPr>
      <dsp:spPr>
        <a:xfrm>
          <a:off x="1258317" y="1356"/>
          <a:ext cx="3594190" cy="1957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Objetivos Estratégicos abrangidos</a:t>
          </a:r>
        </a:p>
      </dsp:txBody>
      <dsp:txXfrm>
        <a:off x="1258317" y="1356"/>
        <a:ext cx="3594190" cy="1957264"/>
      </dsp:txXfrm>
    </dsp:sp>
    <dsp:sp modelId="{BC2F074D-6FC8-4711-B88F-7B7512198DB0}">
      <dsp:nvSpPr>
        <dsp:cNvPr id="0" name=""/>
        <dsp:cNvSpPr/>
      </dsp:nvSpPr>
      <dsp:spPr>
        <a:xfrm>
          <a:off x="5178719" y="1356"/>
          <a:ext cx="3594190" cy="1957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X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Indicadores</a:t>
          </a:r>
          <a:r>
            <a:rPr lang="en-US" sz="2400" kern="1200" dirty="0"/>
            <a:t> para </a:t>
          </a:r>
          <a:r>
            <a:rPr lang="en-US" sz="2400" kern="1200" dirty="0" err="1"/>
            <a:t>acompanhamento</a:t>
          </a:r>
          <a:endParaRPr lang="pt-BR" sz="2400" kern="1200" dirty="0"/>
        </a:p>
      </dsp:txBody>
      <dsp:txXfrm>
        <a:off x="5178719" y="1356"/>
        <a:ext cx="3594190" cy="1957264"/>
      </dsp:txXfrm>
    </dsp:sp>
    <dsp:sp modelId="{C57AB60F-4637-4DD9-9E73-EDBDC1799287}">
      <dsp:nvSpPr>
        <dsp:cNvPr id="0" name=""/>
        <dsp:cNvSpPr/>
      </dsp:nvSpPr>
      <dsp:spPr>
        <a:xfrm>
          <a:off x="1258317" y="2273636"/>
          <a:ext cx="3594190" cy="1957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Y</a:t>
          </a:r>
          <a:br>
            <a:rPr lang="en-US" sz="2400" kern="1200" dirty="0"/>
          </a:br>
          <a:r>
            <a:rPr lang="en-US" sz="2400" kern="1200" dirty="0" err="1"/>
            <a:t>Iniciativas</a:t>
          </a:r>
          <a:r>
            <a:rPr lang="en-US" sz="2400" kern="1200" dirty="0"/>
            <a:t> </a:t>
          </a:r>
          <a:r>
            <a:rPr lang="en-US" sz="2400" kern="1200" dirty="0" err="1"/>
            <a:t>priorizadas</a:t>
          </a:r>
          <a:endParaRPr lang="pt-BR" sz="2400" kern="1200" dirty="0"/>
        </a:p>
      </dsp:txBody>
      <dsp:txXfrm>
        <a:off x="1258317" y="2273636"/>
        <a:ext cx="3594190" cy="1957264"/>
      </dsp:txXfrm>
    </dsp:sp>
    <dsp:sp modelId="{35D71AD4-F20C-41BC-91F4-7285C0185861}">
      <dsp:nvSpPr>
        <dsp:cNvPr id="0" name=""/>
        <dsp:cNvSpPr/>
      </dsp:nvSpPr>
      <dsp:spPr>
        <a:xfrm>
          <a:off x="5178719" y="2271424"/>
          <a:ext cx="3594190" cy="19572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Z</a:t>
          </a:r>
          <a:endParaRPr lang="en-U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Segmentos</a:t>
          </a:r>
          <a:r>
            <a:rPr lang="en-US" sz="2400" kern="1200" dirty="0"/>
            <a:t> </a:t>
          </a:r>
          <a:r>
            <a:rPr lang="en-US" sz="2400" kern="1200" dirty="0" err="1"/>
            <a:t>envolvidos</a:t>
          </a:r>
          <a:endParaRPr lang="pt-BR" sz="2400" kern="1200" dirty="0"/>
        </a:p>
      </dsp:txBody>
      <dsp:txXfrm>
        <a:off x="5178719" y="2271424"/>
        <a:ext cx="3594190" cy="1957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49D3F3EE-7BB6-4350-96DF-924B577680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C1CD02E-EC4E-43E8-8E40-BFEBDF09F0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CAAAC3A-E49D-4F6B-AE64-EAEC05EEC0E1}" type="datetimeFigureOut">
              <a:rPr lang="pt-BR" smtClean="0"/>
              <a:t>27/05/2022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CCF2F58-74FE-4FC5-8D4C-578986E871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3F9A2DC-96CB-47FD-A18B-868387AB7F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ACC9639-B196-415C-943F-876D735EBA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76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6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DA98D7A-8CC4-430E-A040-5016587E1AA3}" type="datetimeFigureOut">
              <a:rPr lang="pt-BR" smtClean="0"/>
              <a:t>27/05/2022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1D997A4-424B-4467-A4D3-4F9578BAA67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501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997A4-424B-4467-A4D3-4F9578BAA67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39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997A4-424B-4467-A4D3-4F9578BAA67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65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997A4-424B-4467-A4D3-4F9578BAA67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490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997A4-424B-4467-A4D3-4F9578BAA67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216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997A4-424B-4467-A4D3-4F9578BAA67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586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997A4-424B-4467-A4D3-4F9578BAA67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73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Logo">
            <a:extLst>
              <a:ext uri="{FF2B5EF4-FFF2-40B4-BE49-F238E27FC236}">
                <a16:creationId xmlns:a16="http://schemas.microsoft.com/office/drawing/2014/main" id="{BD92797B-D387-4FCF-84A0-528A22D1A8EB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07" y="341084"/>
            <a:ext cx="1103807" cy="3286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EF0DD-AA13-480D-9695-16CD82D45E8D}"/>
              </a:ext>
            </a:extLst>
          </p:cNvPr>
          <p:cNvSpPr txBox="1"/>
          <p:nvPr userDrawn="1"/>
        </p:nvSpPr>
        <p:spPr>
          <a:xfrm>
            <a:off x="6545943" y="6429767"/>
            <a:ext cx="5536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0" dirty="0">
                <a:solidFill>
                  <a:srgbClr val="782821"/>
                </a:solidFill>
              </a:rPr>
              <a:t>Assessoria de Planejamento e Gestão Estratégica (APGE)</a:t>
            </a:r>
          </a:p>
        </p:txBody>
      </p:sp>
      <p:pic>
        <p:nvPicPr>
          <p:cNvPr id="7" name="Imagem 6" descr="Imagem em preto e branco&#10;&#10;Descrição gerada automaticamente">
            <a:extLst>
              <a:ext uri="{FF2B5EF4-FFF2-40B4-BE49-F238E27FC236}">
                <a16:creationId xmlns:a16="http://schemas.microsoft.com/office/drawing/2014/main" id="{F44BD1BB-6398-411A-9C15-074EAECBAAF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945" y="0"/>
            <a:ext cx="3615055" cy="3117850"/>
          </a:xfrm>
          <a:prstGeom prst="rect">
            <a:avLst/>
          </a:prstGeom>
        </p:spPr>
      </p:pic>
      <p:pic>
        <p:nvPicPr>
          <p:cNvPr id="5" name="Imagem 4" descr="Logo">
            <a:extLst>
              <a:ext uri="{FF2B5EF4-FFF2-40B4-BE49-F238E27FC236}">
                <a16:creationId xmlns:a16="http://schemas.microsoft.com/office/drawing/2014/main" id="{3DC600DF-6E5D-40CC-8147-11E32C15F18C}"/>
              </a:ext>
            </a:extLst>
          </p:cNvPr>
          <p:cNvPicPr/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07" y="341084"/>
            <a:ext cx="1103807" cy="328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 descr="Imagem em preto e branco&#10;&#10;Descrição gerada automaticamente">
            <a:extLst>
              <a:ext uri="{FF2B5EF4-FFF2-40B4-BE49-F238E27FC236}">
                <a16:creationId xmlns:a16="http://schemas.microsoft.com/office/drawing/2014/main" id="{B2A3C3D2-FAF3-4F24-BBDB-65E3AB80FE47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945" y="0"/>
            <a:ext cx="3615055" cy="311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8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Logo">
            <a:extLst>
              <a:ext uri="{FF2B5EF4-FFF2-40B4-BE49-F238E27FC236}">
                <a16:creationId xmlns:a16="http://schemas.microsoft.com/office/drawing/2014/main" id="{BD92797B-D387-4FCF-84A0-528A22D1A8EB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07" y="341084"/>
            <a:ext cx="1103807" cy="3286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EF0DD-AA13-480D-9695-16CD82D45E8D}"/>
              </a:ext>
            </a:extLst>
          </p:cNvPr>
          <p:cNvSpPr txBox="1"/>
          <p:nvPr/>
        </p:nvSpPr>
        <p:spPr>
          <a:xfrm>
            <a:off x="7110101" y="6429767"/>
            <a:ext cx="49726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0" dirty="0">
                <a:solidFill>
                  <a:srgbClr val="782821"/>
                </a:solidFill>
              </a:rPr>
              <a:t>Assessoria de Planejamento e Gestão Estratégica (APGE)</a:t>
            </a:r>
          </a:p>
        </p:txBody>
      </p:sp>
    </p:spTree>
    <p:extLst>
      <p:ext uri="{BB962C8B-B14F-4D97-AF65-F5344CB8AC3E}">
        <p14:creationId xmlns:p14="http://schemas.microsoft.com/office/powerpoint/2010/main" val="76099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Uma imagem contendo relógio&#10;&#10;Descrição gerada automaticamente">
            <a:extLst>
              <a:ext uri="{FF2B5EF4-FFF2-40B4-BE49-F238E27FC236}">
                <a16:creationId xmlns:a16="http://schemas.microsoft.com/office/drawing/2014/main" id="{2B943B98-04BF-4620-A892-5058BBDA5DDE}"/>
              </a:ext>
            </a:extLst>
          </p:cNvPr>
          <p:cNvPicPr/>
          <p:nvPr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5048558" y="-1438278"/>
            <a:ext cx="6882021" cy="9734555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7FD26DE1-3759-4F40-87B1-16DF1A032D29}"/>
              </a:ext>
            </a:extLst>
          </p:cNvPr>
          <p:cNvSpPr/>
          <p:nvPr/>
        </p:nvSpPr>
        <p:spPr>
          <a:xfrm>
            <a:off x="1688574" y="4114800"/>
            <a:ext cx="5474226" cy="2767221"/>
          </a:xfrm>
          <a:prstGeom prst="rect">
            <a:avLst/>
          </a:prstGeom>
          <a:gradFill flip="none" rotWithShape="1">
            <a:gsLst>
              <a:gs pos="8000">
                <a:srgbClr val="FBFCFE">
                  <a:alpha val="8000"/>
                </a:srgbClr>
              </a:gs>
              <a:gs pos="0">
                <a:schemeClr val="accent1">
                  <a:lumMod val="5000"/>
                  <a:lumOff val="95000"/>
                  <a:alpha val="2000"/>
                </a:schemeClr>
              </a:gs>
              <a:gs pos="24000">
                <a:schemeClr val="bg1">
                  <a:alpha val="85000"/>
                </a:schemeClr>
              </a:gs>
              <a:gs pos="38000">
                <a:schemeClr val="bg1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 descr="Logo">
            <a:extLst>
              <a:ext uri="{FF2B5EF4-FFF2-40B4-BE49-F238E27FC236}">
                <a16:creationId xmlns:a16="http://schemas.microsoft.com/office/drawing/2014/main" id="{BD92797B-D387-4FCF-84A0-528A22D1A8EB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06" y="718456"/>
            <a:ext cx="1972401" cy="58731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EF0DD-AA13-480D-9695-16CD82D45E8D}"/>
              </a:ext>
            </a:extLst>
          </p:cNvPr>
          <p:cNvSpPr txBox="1"/>
          <p:nvPr/>
        </p:nvSpPr>
        <p:spPr>
          <a:xfrm>
            <a:off x="455829" y="6037883"/>
            <a:ext cx="4290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2B0000"/>
                </a:solidFill>
              </a:rPr>
              <a:t>Ministério Público do Trabalho</a:t>
            </a:r>
          </a:p>
        </p:txBody>
      </p:sp>
      <p:pic>
        <p:nvPicPr>
          <p:cNvPr id="6" name="Imagem 5" descr="Uma imagem contendo relógio&#10;&#10;Descrição gerada automaticamente">
            <a:extLst>
              <a:ext uri="{FF2B5EF4-FFF2-40B4-BE49-F238E27FC236}">
                <a16:creationId xmlns:a16="http://schemas.microsoft.com/office/drawing/2014/main" id="{4B569152-B7D7-49AC-AFC6-F076836CAAE5}"/>
              </a:ext>
            </a:extLst>
          </p:cNvPr>
          <p:cNvPicPr/>
          <p:nvPr userDrawn="1"/>
        </p:nvPicPr>
        <p:blipFill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5048558" y="-1438278"/>
            <a:ext cx="6882021" cy="9734555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126BF31-C0B8-4C40-BCEE-9D1A842D3885}"/>
              </a:ext>
            </a:extLst>
          </p:cNvPr>
          <p:cNvSpPr/>
          <p:nvPr userDrawn="1"/>
        </p:nvSpPr>
        <p:spPr>
          <a:xfrm>
            <a:off x="1688574" y="4114800"/>
            <a:ext cx="5474226" cy="2767221"/>
          </a:xfrm>
          <a:prstGeom prst="rect">
            <a:avLst/>
          </a:prstGeom>
          <a:gradFill flip="none" rotWithShape="1">
            <a:gsLst>
              <a:gs pos="8000">
                <a:srgbClr val="FBFCFE">
                  <a:alpha val="8000"/>
                </a:srgbClr>
              </a:gs>
              <a:gs pos="0">
                <a:schemeClr val="accent1">
                  <a:lumMod val="5000"/>
                  <a:lumOff val="95000"/>
                  <a:alpha val="2000"/>
                </a:schemeClr>
              </a:gs>
              <a:gs pos="24000">
                <a:schemeClr val="bg1">
                  <a:alpha val="85000"/>
                </a:schemeClr>
              </a:gs>
              <a:gs pos="38000">
                <a:schemeClr val="bg1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 descr="Logo">
            <a:extLst>
              <a:ext uri="{FF2B5EF4-FFF2-40B4-BE49-F238E27FC236}">
                <a16:creationId xmlns:a16="http://schemas.microsoft.com/office/drawing/2014/main" id="{84927C59-3D1D-4155-A60E-94D0A28DDA20}"/>
              </a:ext>
            </a:extLst>
          </p:cNvPr>
          <p:cNvPicPr/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06" y="718456"/>
            <a:ext cx="1972401" cy="5873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993A3C35-F26F-4F5B-96A5-3EDE0B700E39}"/>
              </a:ext>
            </a:extLst>
          </p:cNvPr>
          <p:cNvSpPr txBox="1"/>
          <p:nvPr userDrawn="1"/>
        </p:nvSpPr>
        <p:spPr>
          <a:xfrm>
            <a:off x="455829" y="6037883"/>
            <a:ext cx="4290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2B0000"/>
                </a:solidFill>
              </a:rPr>
              <a:t>Ministério Público do Trabalho</a:t>
            </a:r>
          </a:p>
        </p:txBody>
      </p:sp>
    </p:spTree>
    <p:extLst>
      <p:ext uri="{BB962C8B-B14F-4D97-AF65-F5344CB8AC3E}">
        <p14:creationId xmlns:p14="http://schemas.microsoft.com/office/powerpoint/2010/main" val="376491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29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çã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F91F6EF-97F0-46C9-9A9E-353B27455F4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77EF0DD-AA13-480D-9695-16CD82D45E8D}"/>
              </a:ext>
            </a:extLst>
          </p:cNvPr>
          <p:cNvSpPr txBox="1"/>
          <p:nvPr/>
        </p:nvSpPr>
        <p:spPr>
          <a:xfrm>
            <a:off x="0" y="6313654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/>
            <a:r>
              <a:rPr lang="pt-BR" sz="1400" b="0" dirty="0">
                <a:solidFill>
                  <a:schemeClr val="bg1"/>
                </a:solidFill>
              </a:rPr>
              <a:t>Secretaria de Planejamento e Gestão Estratégica (SGE)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2A6ACF0-CF1F-49A8-83E0-06B44075261B}"/>
              </a:ext>
            </a:extLst>
          </p:cNvPr>
          <p:cNvCxnSpPr/>
          <p:nvPr/>
        </p:nvCxnSpPr>
        <p:spPr>
          <a:xfrm>
            <a:off x="4600072" y="6255654"/>
            <a:ext cx="297542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 descr="Uma imagem contendo desenho&#10;&#10;Descrição gerada automaticamente">
            <a:extLst>
              <a:ext uri="{FF2B5EF4-FFF2-40B4-BE49-F238E27FC236}">
                <a16:creationId xmlns:a16="http://schemas.microsoft.com/office/drawing/2014/main" id="{1A3E4AD1-A66F-4F79-8094-819336779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754" y="209972"/>
            <a:ext cx="913245" cy="698124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438B07D9-C56F-4C46-B68C-BFC65246E5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1DF946F-A057-4474-93F9-7638C6D90731}"/>
              </a:ext>
            </a:extLst>
          </p:cNvPr>
          <p:cNvSpPr txBox="1"/>
          <p:nvPr userDrawn="1"/>
        </p:nvSpPr>
        <p:spPr>
          <a:xfrm>
            <a:off x="0" y="6313654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/>
            <a:r>
              <a:rPr lang="pt-BR" sz="1400" b="0" dirty="0">
                <a:solidFill>
                  <a:schemeClr val="bg1"/>
                </a:solidFill>
              </a:rPr>
              <a:t>Assessoria de Planejamento e Gestão Estratégica (APGE)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01990F9-94AB-42F7-A63E-875D8588AD75}"/>
              </a:ext>
            </a:extLst>
          </p:cNvPr>
          <p:cNvCxnSpPr/>
          <p:nvPr userDrawn="1"/>
        </p:nvCxnSpPr>
        <p:spPr>
          <a:xfrm>
            <a:off x="4600072" y="6255654"/>
            <a:ext cx="297542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 descr="Uma imagem contendo desenho&#10;&#10;Descrição gerada automaticamente">
            <a:extLst>
              <a:ext uri="{FF2B5EF4-FFF2-40B4-BE49-F238E27FC236}">
                <a16:creationId xmlns:a16="http://schemas.microsoft.com/office/drawing/2014/main" id="{FFECC84D-5EC9-4B76-856C-1CA2552FF8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754" y="209972"/>
            <a:ext cx="913245" cy="69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6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3412DF1-7E15-483A-822F-3FBDA34ED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A90384-9F98-430C-BFCE-3A975E80D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7FC66D-F931-4212-B17E-C1CCE8D2A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2F220-A927-4F13-8776-B84C3DC75E07}" type="datetimeFigureOut">
              <a:rPr lang="pt-BR" smtClean="0"/>
              <a:t>27/05/2022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E5AA98-DBAD-428A-BDA9-4B3BDD5EF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1480DF-8714-4292-9E72-7219F4D9E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064D0-36DD-46E1-BF21-1B5A8E9280B2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FB6A9DA0-F020-472F-957C-FA5B72721E98}"/>
              </a:ext>
            </a:extLst>
          </p:cNvPr>
          <p:cNvSpPr/>
          <p:nvPr/>
        </p:nvSpPr>
        <p:spPr>
          <a:xfrm>
            <a:off x="0" y="5676873"/>
            <a:ext cx="12192000" cy="1161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4F4F5C3-DE82-46B0-A312-9EBB8F633D86}"/>
              </a:ext>
            </a:extLst>
          </p:cNvPr>
          <p:cNvSpPr/>
          <p:nvPr userDrawn="1"/>
        </p:nvSpPr>
        <p:spPr>
          <a:xfrm>
            <a:off x="0" y="5676873"/>
            <a:ext cx="12192000" cy="1161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681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86" r:id="rId3"/>
    <p:sldLayoutId id="2147483891" r:id="rId4"/>
    <p:sldLayoutId id="214748389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33BFF262-D5D0-42B9-A0DF-789DC92BAF34}"/>
              </a:ext>
            </a:extLst>
          </p:cNvPr>
          <p:cNvSpPr txBox="1"/>
          <p:nvPr/>
        </p:nvSpPr>
        <p:spPr>
          <a:xfrm>
            <a:off x="520216" y="2251754"/>
            <a:ext cx="109655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Reunião de Acompanhamento Tático - RAT</a:t>
            </a:r>
          </a:p>
          <a:p>
            <a:endParaRPr lang="pt-BR" sz="2800" b="1" dirty="0">
              <a:solidFill>
                <a:schemeClr val="bg2">
                  <a:lumMod val="25000"/>
                </a:schemeClr>
              </a:solidFill>
              <a:latin typeface="Gill Sans Nova" panose="020B0604020202020204" pitchFamily="34" charset="0"/>
              <a:cs typeface="Aldhabi" panose="020B0604020202020204" pitchFamily="2" charset="-78"/>
            </a:endParaRPr>
          </a:p>
          <a:p>
            <a:r>
              <a:rPr lang="pt-BR" sz="2400" b="1" dirty="0">
                <a:solidFill>
                  <a:schemeClr val="bg2">
                    <a:lumMod val="25000"/>
                  </a:schemeClr>
                </a:solidFill>
                <a:latin typeface="Gill Sans Nova" panose="020B0604020202020204" pitchFamily="34" charset="0"/>
                <a:cs typeface="Aldhabi" panose="020B0604020202020204" pitchFamily="2" charset="-78"/>
              </a:rPr>
              <a:t>Assessoria de Planejamento e Gestão Estratégica (APGE)</a:t>
            </a:r>
            <a:endParaRPr lang="pt-BR" sz="2000" dirty="0">
              <a:solidFill>
                <a:schemeClr val="bg2">
                  <a:lumMod val="25000"/>
                </a:schemeClr>
              </a:solidFill>
              <a:latin typeface="Gill Sans Nova" panose="020B0604020202020204" pitchFamily="34" charset="0"/>
              <a:cs typeface="Aldhabi" panose="020B0604020202020204" pitchFamily="2" charset="-78"/>
            </a:endParaRPr>
          </a:p>
          <a:p>
            <a:r>
              <a:rPr lang="pt-BR" sz="2400" dirty="0">
                <a:solidFill>
                  <a:srgbClr val="2B0000"/>
                </a:solidFill>
                <a:latin typeface="Gill Sans Nova" panose="020B0604020202020204" pitchFamily="34" charset="0"/>
                <a:cs typeface="Aldhabi" panose="020B0604020202020204" pitchFamily="2" charset="-78"/>
              </a:rPr>
              <a:t>(data de realização)</a:t>
            </a:r>
          </a:p>
          <a:p>
            <a:pPr>
              <a:lnSpc>
                <a:spcPct val="150000"/>
              </a:lnSpc>
            </a:pPr>
            <a:endParaRPr lang="pt-BR" sz="2000" dirty="0">
              <a:solidFill>
                <a:schemeClr val="bg2">
                  <a:lumMod val="25000"/>
                </a:schemeClr>
              </a:solidFill>
              <a:latin typeface="Gill Sans Nova" panose="020B0604020202020204" pitchFamily="34" charset="0"/>
              <a:cs typeface="Aldhabi" panose="020B0604020202020204" pitchFamily="2" charset="-78"/>
            </a:endParaRPr>
          </a:p>
          <a:p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Gill Sans Nova" panose="020B0604020202020204" pitchFamily="34" charset="0"/>
                <a:cs typeface="Aldhabi" panose="020B0604020202020204" pitchFamily="2" charset="-78"/>
              </a:rPr>
              <a:t>Procuradoria Regional da </a:t>
            </a:r>
            <a:r>
              <a:rPr lang="pt-BR" sz="1600" b="1" dirty="0" err="1">
                <a:solidFill>
                  <a:schemeClr val="bg2">
                    <a:lumMod val="25000"/>
                  </a:schemeClr>
                </a:solidFill>
                <a:latin typeface="Gill Sans Nova" panose="020B0604020202020204" pitchFamily="34" charset="0"/>
                <a:cs typeface="Aldhabi" panose="020B0604020202020204" pitchFamily="2" charset="-78"/>
              </a:rPr>
              <a:t>Xª</a:t>
            </a:r>
            <a:r>
              <a:rPr lang="pt-BR" sz="1600" b="1" dirty="0">
                <a:solidFill>
                  <a:schemeClr val="bg2">
                    <a:lumMod val="25000"/>
                  </a:schemeClr>
                </a:solidFill>
                <a:latin typeface="Gill Sans Nova" panose="020B0604020202020204" pitchFamily="34" charset="0"/>
                <a:cs typeface="Aldhabi" panose="020B0604020202020204" pitchFamily="2" charset="-78"/>
              </a:rPr>
              <a:t> Região</a:t>
            </a:r>
          </a:p>
          <a:p>
            <a:endParaRPr lang="pt-BR" sz="1600" dirty="0">
              <a:solidFill>
                <a:schemeClr val="bg2">
                  <a:lumMod val="25000"/>
                </a:schemeClr>
              </a:solidFill>
              <a:latin typeface="Gill Sans Nova" panose="020B0604020202020204" pitchFamily="34" charset="0"/>
              <a:cs typeface="Aldhabi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42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DCAFA41-BFC3-449A-917A-C3D022F35ECC}"/>
              </a:ext>
            </a:extLst>
          </p:cNvPr>
          <p:cNvSpPr txBox="1"/>
          <p:nvPr/>
        </p:nvSpPr>
        <p:spPr>
          <a:xfrm>
            <a:off x="0" y="301350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</a:rPr>
              <a:t>RESULTADOS (período) DO PGU</a:t>
            </a:r>
          </a:p>
        </p:txBody>
      </p:sp>
    </p:spTree>
    <p:extLst>
      <p:ext uri="{BB962C8B-B14F-4D97-AF65-F5344CB8AC3E}">
        <p14:creationId xmlns:p14="http://schemas.microsoft.com/office/powerpoint/2010/main" val="273170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C86281CF-75D6-4DEF-A3F9-6E5390B89833}"/>
              </a:ext>
            </a:extLst>
          </p:cNvPr>
          <p:cNvSpPr txBox="1"/>
          <p:nvPr/>
        </p:nvSpPr>
        <p:spPr>
          <a:xfrm>
            <a:off x="0" y="1096689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PLANO DE GESTÃO DA UNIDADE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F9321E55-9DC3-425F-86F6-E9A3E921A5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9555474"/>
              </p:ext>
            </p:extLst>
          </p:nvPr>
        </p:nvGraphicFramePr>
        <p:xfrm>
          <a:off x="1069234" y="1861726"/>
          <a:ext cx="10031228" cy="424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417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12A108-2EAC-4BC2-8576-3E62DD5A87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8497972"/>
              </p:ext>
            </p:extLst>
          </p:nvPr>
        </p:nvGraphicFramePr>
        <p:xfrm>
          <a:off x="758283" y="1368307"/>
          <a:ext cx="10983951" cy="505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CE68404-0698-48CC-87A0-577E820C7BFD}"/>
              </a:ext>
            </a:extLst>
          </p:cNvPr>
          <p:cNvSpPr txBox="1"/>
          <p:nvPr/>
        </p:nvSpPr>
        <p:spPr>
          <a:xfrm>
            <a:off x="846255" y="856219"/>
            <a:ext cx="100388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1862" b="1" i="0" u="none" strike="noStrike" kern="1200" spc="0" baseline="0">
                <a:solidFill>
                  <a:prstClr val="black">
                    <a:lumMod val="85000"/>
                    <a:lumOff val="1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pt-BR" sz="20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SITUAÇÃO DO CUMPRIMENTO DOS R</a:t>
            </a:r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ESULTADOS</a:t>
            </a:r>
            <a:r>
              <a:rPr lang="pt-BR" sz="2000" b="1" baseline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PREVISTOS NAS INICIATIVAS</a:t>
            </a:r>
            <a:endParaRPr lang="pt-BR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9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E7910B16-249E-4F5D-845D-1BA837638621}"/>
              </a:ext>
            </a:extLst>
          </p:cNvPr>
          <p:cNvSpPr txBox="1"/>
          <p:nvPr/>
        </p:nvSpPr>
        <p:spPr>
          <a:xfrm>
            <a:off x="1065126" y="1781611"/>
            <a:ext cx="99478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OBJETIVO ESTRATÉGICO X (OEX)</a:t>
            </a:r>
          </a:p>
          <a:p>
            <a:endParaRPr lang="pt-BR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pt-BR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(Descrição do objetivo</a:t>
            </a:r>
            <a:r>
              <a:rPr lang="pt-BR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1950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DE0CFE0-7BE7-4CF7-A2A9-87627407B7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27684"/>
              </p:ext>
            </p:extLst>
          </p:nvPr>
        </p:nvGraphicFramePr>
        <p:xfrm>
          <a:off x="1117596" y="1922804"/>
          <a:ext cx="9792930" cy="1867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5094">
                  <a:extLst>
                    <a:ext uri="{9D8B030D-6E8A-4147-A177-3AD203B41FA5}">
                      <a16:colId xmlns:a16="http://schemas.microsoft.com/office/drawing/2014/main" val="3523583392"/>
                    </a:ext>
                  </a:extLst>
                </a:gridCol>
                <a:gridCol w="1098512">
                  <a:extLst>
                    <a:ext uri="{9D8B030D-6E8A-4147-A177-3AD203B41FA5}">
                      <a16:colId xmlns:a16="http://schemas.microsoft.com/office/drawing/2014/main" val="2083650228"/>
                    </a:ext>
                  </a:extLst>
                </a:gridCol>
                <a:gridCol w="1391448">
                  <a:extLst>
                    <a:ext uri="{9D8B030D-6E8A-4147-A177-3AD203B41FA5}">
                      <a16:colId xmlns:a16="http://schemas.microsoft.com/office/drawing/2014/main" val="4005437970"/>
                    </a:ext>
                  </a:extLst>
                </a:gridCol>
                <a:gridCol w="4027876">
                  <a:extLst>
                    <a:ext uri="{9D8B030D-6E8A-4147-A177-3AD203B41FA5}">
                      <a16:colId xmlns:a16="http://schemas.microsoft.com/office/drawing/2014/main" val="3618430312"/>
                    </a:ext>
                  </a:extLst>
                </a:gridCol>
              </a:tblGrid>
              <a:tr h="510107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/>
                        <a:t>Indicador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/>
                        <a:t>Meta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/>
                        <a:t>Valor observado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/>
                        <a:t>Iniciativa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842430"/>
                  </a:ext>
                </a:extLst>
              </a:tr>
              <a:tr h="369901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700745"/>
                  </a:ext>
                </a:extLst>
              </a:tr>
              <a:tr h="369901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pt-BR" sz="1200" dirty="0"/>
                        <a:t>Sem meta definida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053870"/>
                  </a:ext>
                </a:extLst>
              </a:tr>
              <a:tr h="300063">
                <a:tc rowSpan="2">
                  <a:txBody>
                    <a:bodyPr/>
                    <a:lstStyle/>
                    <a:p>
                      <a:pPr algn="just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830956"/>
                  </a:ext>
                </a:extLst>
              </a:tr>
              <a:tr h="300063">
                <a:tc vMerge="1"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219983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4AD1FF0C-392E-4779-A4E8-D20F33040D5A}"/>
              </a:ext>
            </a:extLst>
          </p:cNvPr>
          <p:cNvSpPr txBox="1"/>
          <p:nvPr/>
        </p:nvSpPr>
        <p:spPr>
          <a:xfrm>
            <a:off x="1" y="728217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OE1 – INDICADORES</a:t>
            </a:r>
            <a:endParaRPr lang="pt-BR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0170CEA-FFA5-4F28-B425-EB6895495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177274"/>
              </p:ext>
            </p:extLst>
          </p:nvPr>
        </p:nvGraphicFramePr>
        <p:xfrm>
          <a:off x="102048" y="1476142"/>
          <a:ext cx="11936628" cy="273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1610">
                  <a:extLst>
                    <a:ext uri="{9D8B030D-6E8A-4147-A177-3AD203B41FA5}">
                      <a16:colId xmlns:a16="http://schemas.microsoft.com/office/drawing/2014/main" val="2503338301"/>
                    </a:ext>
                  </a:extLst>
                </a:gridCol>
                <a:gridCol w="6243474">
                  <a:extLst>
                    <a:ext uri="{9D8B030D-6E8A-4147-A177-3AD203B41FA5}">
                      <a16:colId xmlns:a16="http://schemas.microsoft.com/office/drawing/2014/main" val="1283245338"/>
                    </a:ext>
                  </a:extLst>
                </a:gridCol>
                <a:gridCol w="2091544">
                  <a:extLst>
                    <a:ext uri="{9D8B030D-6E8A-4147-A177-3AD203B41FA5}">
                      <a16:colId xmlns:a16="http://schemas.microsoft.com/office/drawing/2014/main" val="1649192392"/>
                    </a:ext>
                  </a:extLst>
                </a:gridCol>
              </a:tblGrid>
              <a:tr h="4170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Iniciativa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latin typeface="+mn-lt"/>
                        </a:rPr>
                        <a:t>Resultado (descrição dos resultados)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latin typeface="+mn-lt"/>
                        </a:rPr>
                        <a:t>Coordenadoria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653721"/>
                  </a:ext>
                </a:extLst>
              </a:tr>
              <a:tr h="699077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439732"/>
                  </a:ext>
                </a:extLst>
              </a:tr>
              <a:tr h="1172643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072138"/>
                  </a:ext>
                </a:extLst>
              </a:tr>
              <a:tr h="447242">
                <a:tc>
                  <a:txBody>
                    <a:bodyPr/>
                    <a:lstStyle/>
                    <a:p>
                      <a:pPr algn="just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766067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E7910B16-249E-4F5D-845D-1BA837638621}"/>
              </a:ext>
            </a:extLst>
          </p:cNvPr>
          <p:cNvSpPr txBox="1"/>
          <p:nvPr/>
        </p:nvSpPr>
        <p:spPr>
          <a:xfrm>
            <a:off x="0" y="734474"/>
            <a:ext cx="12064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OE1 – (Descrição do objetivo)</a:t>
            </a:r>
          </a:p>
        </p:txBody>
      </p:sp>
    </p:spTree>
    <p:extLst>
      <p:ext uri="{BB962C8B-B14F-4D97-AF65-F5344CB8AC3E}">
        <p14:creationId xmlns:p14="http://schemas.microsoft.com/office/powerpoint/2010/main" val="4249409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2DE0CFE0-7BE7-4CF7-A2A9-87627407B743}"/>
              </a:ext>
            </a:extLst>
          </p:cNvPr>
          <p:cNvGraphicFramePr>
            <a:graphicFrameLocks noGrp="1"/>
          </p:cNvGraphicFramePr>
          <p:nvPr/>
        </p:nvGraphicFramePr>
        <p:xfrm>
          <a:off x="1117596" y="1922804"/>
          <a:ext cx="9792930" cy="1867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5094">
                  <a:extLst>
                    <a:ext uri="{9D8B030D-6E8A-4147-A177-3AD203B41FA5}">
                      <a16:colId xmlns:a16="http://schemas.microsoft.com/office/drawing/2014/main" val="3523583392"/>
                    </a:ext>
                  </a:extLst>
                </a:gridCol>
                <a:gridCol w="1098512">
                  <a:extLst>
                    <a:ext uri="{9D8B030D-6E8A-4147-A177-3AD203B41FA5}">
                      <a16:colId xmlns:a16="http://schemas.microsoft.com/office/drawing/2014/main" val="2083650228"/>
                    </a:ext>
                  </a:extLst>
                </a:gridCol>
                <a:gridCol w="1391448">
                  <a:extLst>
                    <a:ext uri="{9D8B030D-6E8A-4147-A177-3AD203B41FA5}">
                      <a16:colId xmlns:a16="http://schemas.microsoft.com/office/drawing/2014/main" val="4005437970"/>
                    </a:ext>
                  </a:extLst>
                </a:gridCol>
                <a:gridCol w="4027876">
                  <a:extLst>
                    <a:ext uri="{9D8B030D-6E8A-4147-A177-3AD203B41FA5}">
                      <a16:colId xmlns:a16="http://schemas.microsoft.com/office/drawing/2014/main" val="3618430312"/>
                    </a:ext>
                  </a:extLst>
                </a:gridCol>
              </a:tblGrid>
              <a:tr h="510107"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/>
                        <a:t>Indicador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/>
                        <a:t>Meta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/>
                        <a:t>Valor observado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/>
                        <a:t>Iniciativa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842430"/>
                  </a:ext>
                </a:extLst>
              </a:tr>
              <a:tr h="369901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700745"/>
                  </a:ext>
                </a:extLst>
              </a:tr>
              <a:tr h="369901"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pt-BR" sz="1200" dirty="0"/>
                        <a:t>Sem meta definida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t-BR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053870"/>
                  </a:ext>
                </a:extLst>
              </a:tr>
              <a:tr h="300063">
                <a:tc rowSpan="2">
                  <a:txBody>
                    <a:bodyPr/>
                    <a:lstStyle/>
                    <a:p>
                      <a:pPr algn="just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830956"/>
                  </a:ext>
                </a:extLst>
              </a:tr>
              <a:tr h="300063">
                <a:tc vMerge="1">
                  <a:txBody>
                    <a:bodyPr/>
                    <a:lstStyle/>
                    <a:p>
                      <a:pPr algn="just"/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219983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4AD1FF0C-392E-4779-A4E8-D20F33040D5A}"/>
              </a:ext>
            </a:extLst>
          </p:cNvPr>
          <p:cNvSpPr txBox="1"/>
          <p:nvPr/>
        </p:nvSpPr>
        <p:spPr>
          <a:xfrm>
            <a:off x="1" y="728217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OEX – INDICADORES</a:t>
            </a:r>
            <a:endParaRPr lang="pt-BR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4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0170CEA-FFA5-4F28-B425-EB6895495799}"/>
              </a:ext>
            </a:extLst>
          </p:cNvPr>
          <p:cNvGraphicFramePr>
            <a:graphicFrameLocks noGrp="1"/>
          </p:cNvGraphicFramePr>
          <p:nvPr/>
        </p:nvGraphicFramePr>
        <p:xfrm>
          <a:off x="102048" y="1476142"/>
          <a:ext cx="11936628" cy="273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1610">
                  <a:extLst>
                    <a:ext uri="{9D8B030D-6E8A-4147-A177-3AD203B41FA5}">
                      <a16:colId xmlns:a16="http://schemas.microsoft.com/office/drawing/2014/main" val="2503338301"/>
                    </a:ext>
                  </a:extLst>
                </a:gridCol>
                <a:gridCol w="6243474">
                  <a:extLst>
                    <a:ext uri="{9D8B030D-6E8A-4147-A177-3AD203B41FA5}">
                      <a16:colId xmlns:a16="http://schemas.microsoft.com/office/drawing/2014/main" val="1283245338"/>
                    </a:ext>
                  </a:extLst>
                </a:gridCol>
                <a:gridCol w="2091544">
                  <a:extLst>
                    <a:ext uri="{9D8B030D-6E8A-4147-A177-3AD203B41FA5}">
                      <a16:colId xmlns:a16="http://schemas.microsoft.com/office/drawing/2014/main" val="1649192392"/>
                    </a:ext>
                  </a:extLst>
                </a:gridCol>
              </a:tblGrid>
              <a:tr h="41703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Iniciativa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latin typeface="+mn-lt"/>
                        </a:rPr>
                        <a:t>Resultado (descrição dos resultados)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>
                          <a:latin typeface="+mn-lt"/>
                        </a:rPr>
                        <a:t>Coordenadoria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653721"/>
                  </a:ext>
                </a:extLst>
              </a:tr>
              <a:tr h="699077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6439732"/>
                  </a:ext>
                </a:extLst>
              </a:tr>
              <a:tr h="1172643">
                <a:tc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072138"/>
                  </a:ext>
                </a:extLst>
              </a:tr>
              <a:tr h="447242">
                <a:tc>
                  <a:txBody>
                    <a:bodyPr/>
                    <a:lstStyle/>
                    <a:p>
                      <a:pPr algn="just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766067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E7910B16-249E-4F5D-845D-1BA837638621}"/>
              </a:ext>
            </a:extLst>
          </p:cNvPr>
          <p:cNvSpPr txBox="1"/>
          <p:nvPr/>
        </p:nvSpPr>
        <p:spPr>
          <a:xfrm>
            <a:off x="0" y="734474"/>
            <a:ext cx="120643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OEX – (Descrição do objetivo)</a:t>
            </a:r>
          </a:p>
        </p:txBody>
      </p:sp>
    </p:spTree>
    <p:extLst>
      <p:ext uri="{BB962C8B-B14F-4D97-AF65-F5344CB8AC3E}">
        <p14:creationId xmlns:p14="http://schemas.microsoft.com/office/powerpoint/2010/main" val="1785548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" id="{17132A76-5FB4-4F85-931A-BF23B4C14D22}" vid="{E60F8EA5-E941-4B8B-94C4-A1E649E85273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8297F462163CC4BA57ED258C00CAE61" ma:contentTypeVersion="15" ma:contentTypeDescription="Crie um novo documento." ma:contentTypeScope="" ma:versionID="9b49ce8cb4257fae69083946a159bc44">
  <xsd:schema xmlns:xsd="http://www.w3.org/2001/XMLSchema" xmlns:xs="http://www.w3.org/2001/XMLSchema" xmlns:p="http://schemas.microsoft.com/office/2006/metadata/properties" xmlns:ns2="07ffbdee-7441-47b1-8d93-28951729e4c5" xmlns:ns3="d7a57d01-9122-4b39-ba4e-48ffde5c0765" targetNamespace="http://schemas.microsoft.com/office/2006/metadata/properties" ma:root="true" ma:fieldsID="e4766b461c48f9723b3dab838668e54a" ns2:_="" ns3:_="">
    <xsd:import namespace="07ffbdee-7441-47b1-8d93-28951729e4c5"/>
    <xsd:import namespace="d7a57d01-9122-4b39-ba4e-48ffde5c07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fbdee-7441-47b1-8d93-28951729e4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cdb9122e-baa1-448c-81ae-1a7a81f6c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a57d01-9122-4b39-ba4e-48ffde5c076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e3b316e-7238-43f4-a4fc-a2935a8e129d}" ma:internalName="TaxCatchAll" ma:showField="CatchAllData" ma:web="d7a57d01-9122-4b39-ba4e-48ffde5c07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7ffbdee-7441-47b1-8d93-28951729e4c5">
      <Terms xmlns="http://schemas.microsoft.com/office/infopath/2007/PartnerControls"/>
    </lcf76f155ced4ddcb4097134ff3c332f>
    <TaxCatchAll xmlns="d7a57d01-9122-4b39-ba4e-48ffde5c0765" xsi:nil="true"/>
  </documentManagement>
</p:properties>
</file>

<file path=customXml/itemProps1.xml><?xml version="1.0" encoding="utf-8"?>
<ds:datastoreItem xmlns:ds="http://schemas.openxmlformats.org/officeDocument/2006/customXml" ds:itemID="{17BF495E-8CFE-4852-92B1-295DC14DBB2C}"/>
</file>

<file path=customXml/itemProps2.xml><?xml version="1.0" encoding="utf-8"?>
<ds:datastoreItem xmlns:ds="http://schemas.openxmlformats.org/officeDocument/2006/customXml" ds:itemID="{A4BFCA21-85E2-4FDB-818D-5348149A3C40}"/>
</file>

<file path=customXml/itemProps3.xml><?xml version="1.0" encoding="utf-8"?>
<ds:datastoreItem xmlns:ds="http://schemas.openxmlformats.org/officeDocument/2006/customXml" ds:itemID="{3D266A23-393F-4255-A6BD-CDEA4C48A4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10564</TotalTime>
  <Words>126</Words>
  <Application>Microsoft Office PowerPoint</Application>
  <PresentationFormat>Widescreen</PresentationFormat>
  <Paragraphs>46</Paragraphs>
  <Slides>9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Nova</vt:lpstr>
      <vt:lpstr>Tema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MINISTÉRIO PÚBLICO DO TRABALHO</dc:title>
  <dc:creator>Filipe de Mello Sampaio Cunha</dc:creator>
  <cp:lastModifiedBy>Andre Luis Souza</cp:lastModifiedBy>
  <cp:revision>1453</cp:revision>
  <cp:lastPrinted>2019-11-27T00:15:19Z</cp:lastPrinted>
  <dcterms:created xsi:type="dcterms:W3CDTF">2019-09-13T16:04:47Z</dcterms:created>
  <dcterms:modified xsi:type="dcterms:W3CDTF">2022-05-27T20:31:13Z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0x01010098297F462163CC4BA57ED258C00CAE61</vt:lpwstr>
  </property>
</Properties>
</file>