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114"/>
  </p:notesMasterIdLst>
  <p:handoutMasterIdLst>
    <p:handoutMasterId r:id="rId115"/>
  </p:handoutMasterIdLst>
  <p:sldIdLst>
    <p:sldId id="520" r:id="rId5"/>
    <p:sldId id="664" r:id="rId6"/>
    <p:sldId id="805" r:id="rId7"/>
    <p:sldId id="767" r:id="rId8"/>
    <p:sldId id="803" r:id="rId9"/>
    <p:sldId id="766" r:id="rId10"/>
    <p:sldId id="768" r:id="rId11"/>
    <p:sldId id="769" r:id="rId12"/>
    <p:sldId id="770" r:id="rId13"/>
    <p:sldId id="771" r:id="rId14"/>
    <p:sldId id="772" r:id="rId15"/>
    <p:sldId id="773" r:id="rId16"/>
    <p:sldId id="750" r:id="rId17"/>
    <p:sldId id="542" r:id="rId18"/>
    <p:sldId id="546" r:id="rId19"/>
    <p:sldId id="547" r:id="rId20"/>
    <p:sldId id="742" r:id="rId21"/>
    <p:sldId id="544" r:id="rId22"/>
    <p:sldId id="543" r:id="rId23"/>
    <p:sldId id="553" r:id="rId24"/>
    <p:sldId id="554" r:id="rId25"/>
    <p:sldId id="781" r:id="rId26"/>
    <p:sldId id="809" r:id="rId27"/>
    <p:sldId id="797" r:id="rId28"/>
    <p:sldId id="798" r:id="rId29"/>
    <p:sldId id="799" r:id="rId30"/>
    <p:sldId id="801" r:id="rId31"/>
    <p:sldId id="806" r:id="rId32"/>
    <p:sldId id="808" r:id="rId33"/>
    <p:sldId id="795" r:id="rId34"/>
    <p:sldId id="796" r:id="rId35"/>
    <p:sldId id="807" r:id="rId36"/>
    <p:sldId id="780" r:id="rId37"/>
    <p:sldId id="784" r:id="rId38"/>
    <p:sldId id="782" r:id="rId39"/>
    <p:sldId id="783" r:id="rId40"/>
    <p:sldId id="785" r:id="rId41"/>
    <p:sldId id="786" r:id="rId42"/>
    <p:sldId id="787" r:id="rId43"/>
    <p:sldId id="788" r:id="rId44"/>
    <p:sldId id="789" r:id="rId45"/>
    <p:sldId id="790" r:id="rId46"/>
    <p:sldId id="791" r:id="rId47"/>
    <p:sldId id="792" r:id="rId48"/>
    <p:sldId id="793" r:id="rId49"/>
    <p:sldId id="794" r:id="rId50"/>
    <p:sldId id="749" r:id="rId51"/>
    <p:sldId id="757" r:id="rId52"/>
    <p:sldId id="777" r:id="rId53"/>
    <p:sldId id="778" r:id="rId54"/>
    <p:sldId id="779" r:id="rId55"/>
    <p:sldId id="752" r:id="rId56"/>
    <p:sldId id="753" r:id="rId57"/>
    <p:sldId id="754" r:id="rId58"/>
    <p:sldId id="755" r:id="rId59"/>
    <p:sldId id="756" r:id="rId60"/>
    <p:sldId id="764" r:id="rId61"/>
    <p:sldId id="765" r:id="rId62"/>
    <p:sldId id="744" r:id="rId63"/>
    <p:sldId id="555" r:id="rId64"/>
    <p:sldId id="633" r:id="rId65"/>
    <p:sldId id="256" r:id="rId66"/>
    <p:sldId id="257" r:id="rId67"/>
    <p:sldId id="668" r:id="rId68"/>
    <p:sldId id="738" r:id="rId69"/>
    <p:sldId id="665" r:id="rId70"/>
    <p:sldId id="666" r:id="rId71"/>
    <p:sldId id="669" r:id="rId72"/>
    <p:sldId id="258" r:id="rId73"/>
    <p:sldId id="745" r:id="rId74"/>
    <p:sldId id="672" r:id="rId75"/>
    <p:sldId id="670" r:id="rId76"/>
    <p:sldId id="743" r:id="rId77"/>
    <p:sldId id="675" r:id="rId78"/>
    <p:sldId id="259" r:id="rId79"/>
    <p:sldId id="748" r:id="rId80"/>
    <p:sldId id="667" r:id="rId81"/>
    <p:sldId id="676" r:id="rId82"/>
    <p:sldId id="679" r:id="rId83"/>
    <p:sldId id="697" r:id="rId84"/>
    <p:sldId id="698" r:id="rId85"/>
    <p:sldId id="703" r:id="rId86"/>
    <p:sldId id="682" r:id="rId87"/>
    <p:sldId id="758" r:id="rId88"/>
    <p:sldId id="705" r:id="rId89"/>
    <p:sldId id="683" r:id="rId90"/>
    <p:sldId id="761" r:id="rId91"/>
    <p:sldId id="802" r:id="rId92"/>
    <p:sldId id="762" r:id="rId93"/>
    <p:sldId id="708" r:id="rId94"/>
    <p:sldId id="684" r:id="rId95"/>
    <p:sldId id="760" r:id="rId96"/>
    <p:sldId id="720" r:id="rId97"/>
    <p:sldId id="690" r:id="rId98"/>
    <p:sldId id="763" r:id="rId99"/>
    <p:sldId id="689" r:id="rId100"/>
    <p:sldId id="688" r:id="rId101"/>
    <p:sldId id="721" r:id="rId102"/>
    <p:sldId id="710" r:id="rId103"/>
    <p:sldId id="711" r:id="rId104"/>
    <p:sldId id="713" r:id="rId105"/>
    <p:sldId id="714" r:id="rId106"/>
    <p:sldId id="677" r:id="rId107"/>
    <p:sldId id="725" r:id="rId108"/>
    <p:sldId id="774" r:id="rId109"/>
    <p:sldId id="804" r:id="rId110"/>
    <p:sldId id="775" r:id="rId111"/>
    <p:sldId id="776" r:id="rId112"/>
    <p:sldId id="737" r:id="rId113"/>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e de Mello Sampaio Cunha" initials="FdMSC" lastIdx="1" clrIdx="0">
    <p:extLst>
      <p:ext uri="{19B8F6BF-5375-455C-9EA6-DF929625EA0E}">
        <p15:presenceInfo xmlns:p15="http://schemas.microsoft.com/office/powerpoint/2012/main" userId="S::filipe.cunha@mpt.mp.br::ba076c38-a736-4316-bf90-c1694246dd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DB8"/>
    <a:srgbClr val="FFC000"/>
    <a:srgbClr val="E7E6E6"/>
    <a:srgbClr val="F2F2F2"/>
    <a:srgbClr val="FFFFFF"/>
    <a:srgbClr val="E1E1E1"/>
    <a:srgbClr val="F4F4F4"/>
    <a:srgbClr val="126833"/>
    <a:srgbClr val="FF3754"/>
    <a:srgbClr val="02B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471C4-7929-4C0C-B72A-889695898D2B}" v="3" dt="2023-06-19T20:14:34.85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19" Type="http://schemas.openxmlformats.org/officeDocument/2006/relationships/theme" Target="theme/theme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Luis Souza" userId="d2409c18-3bfa-4cf9-ae83-84c9ad9dfe38" providerId="ADAL" clId="{39D471C4-7929-4C0C-B72A-889695898D2B}"/>
    <pc:docChg chg="modSld">
      <pc:chgData name="Andre Luis Souza" userId="d2409c18-3bfa-4cf9-ae83-84c9ad9dfe38" providerId="ADAL" clId="{39D471C4-7929-4C0C-B72A-889695898D2B}" dt="2023-06-19T20:14:41.699" v="6" actId="20577"/>
      <pc:docMkLst>
        <pc:docMk/>
      </pc:docMkLst>
      <pc:sldChg chg="modSp">
        <pc:chgData name="Andre Luis Souza" userId="d2409c18-3bfa-4cf9-ae83-84c9ad9dfe38" providerId="ADAL" clId="{39D471C4-7929-4C0C-B72A-889695898D2B}" dt="2023-06-19T20:12:55.024" v="1"/>
        <pc:sldMkLst>
          <pc:docMk/>
          <pc:sldMk cId="3077049672" sldId="258"/>
        </pc:sldMkLst>
        <pc:graphicFrameChg chg="mod">
          <ac:chgData name="Andre Luis Souza" userId="d2409c18-3bfa-4cf9-ae83-84c9ad9dfe38" providerId="ADAL" clId="{39D471C4-7929-4C0C-B72A-889695898D2B}" dt="2023-06-19T20:12:55.024" v="1"/>
          <ac:graphicFrameMkLst>
            <pc:docMk/>
            <pc:sldMk cId="3077049672" sldId="258"/>
            <ac:graphicFrameMk id="5" creationId="{FB1052DE-B61A-472C-8EC2-9C136A0CC8BC}"/>
          </ac:graphicFrameMkLst>
        </pc:graphicFrameChg>
      </pc:sldChg>
      <pc:sldChg chg="modSp mod">
        <pc:chgData name="Andre Luis Souza" userId="d2409c18-3bfa-4cf9-ae83-84c9ad9dfe38" providerId="ADAL" clId="{39D471C4-7929-4C0C-B72A-889695898D2B}" dt="2023-06-19T20:14:41.699" v="6" actId="20577"/>
        <pc:sldMkLst>
          <pc:docMk/>
          <pc:sldMk cId="4228330255" sldId="672"/>
        </pc:sldMkLst>
        <pc:graphicFrameChg chg="mod modGraphic">
          <ac:chgData name="Andre Luis Souza" userId="d2409c18-3bfa-4cf9-ae83-84c9ad9dfe38" providerId="ADAL" clId="{39D471C4-7929-4C0C-B72A-889695898D2B}" dt="2023-06-19T20:14:41.699" v="6" actId="20577"/>
          <ac:graphicFrameMkLst>
            <pc:docMk/>
            <pc:sldMk cId="4228330255" sldId="672"/>
            <ac:graphicFrameMk id="5" creationId="{80170CEA-FFA5-4F28-B425-EB689549579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pgtmpt.sharepoint.com/sites/SGE/Documentos%20Compartilhados/Planejamento/PEI%202018-2022/PGN/2022/Dados%20Gaia/NF's/001%20-%20S&#233;rie%20NFs%20-%20Entreg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pt-BR"/>
              <a:t>Número de Notícias de Fato 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2.5060135202096257E-2"/>
                  <c:y val="2.2195576552742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52-45FA-8D43-3CE87182968B}"/>
                </c:ext>
              </c:extLst>
            </c:dLbl>
            <c:dLbl>
              <c:idx val="4"/>
              <c:layout>
                <c:manualLayout>
                  <c:x val="-6.6287631409049294E-3"/>
                  <c:y val="1.79708574217171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52-45FA-8D43-3CE87182968B}"/>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Tabela!$B$3:$F$3</c:f>
              <c:numCache>
                <c:formatCode>General</c:formatCode>
                <c:ptCount val="5"/>
                <c:pt idx="0">
                  <c:v>2018</c:v>
                </c:pt>
                <c:pt idx="1">
                  <c:v>2019</c:v>
                </c:pt>
                <c:pt idx="2">
                  <c:v>2020</c:v>
                </c:pt>
                <c:pt idx="3">
                  <c:v>2021</c:v>
                </c:pt>
                <c:pt idx="4">
                  <c:v>2022</c:v>
                </c:pt>
              </c:numCache>
            </c:numRef>
          </c:cat>
          <c:val>
            <c:numRef>
              <c:f>Tabela!$B$4:$F$4</c:f>
              <c:numCache>
                <c:formatCode>#,##0</c:formatCode>
                <c:ptCount val="5"/>
                <c:pt idx="0">
                  <c:v>91135</c:v>
                </c:pt>
                <c:pt idx="1">
                  <c:v>90107</c:v>
                </c:pt>
                <c:pt idx="2">
                  <c:v>88624</c:v>
                </c:pt>
                <c:pt idx="3">
                  <c:v>72239</c:v>
                </c:pt>
                <c:pt idx="4">
                  <c:v>84218</c:v>
                </c:pt>
              </c:numCache>
            </c:numRef>
          </c:val>
          <c:smooth val="0"/>
          <c:extLst>
            <c:ext xmlns:c16="http://schemas.microsoft.com/office/drawing/2014/chart" uri="{C3380CC4-5D6E-409C-BE32-E72D297353CC}">
              <c16:uniqueId val="{00000002-8352-45FA-8D43-3CE87182968B}"/>
            </c:ext>
          </c:extLst>
        </c:ser>
        <c:dLbls>
          <c:showLegendKey val="0"/>
          <c:showVal val="0"/>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2.9407990134551091E-2"/>
                  <c:y val="2.0083216987229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52-45FA-8D43-3CE87182968B}"/>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Tabela!$G$4:$K$4</c:f>
              <c:numCache>
                <c:formatCode>0.00%</c:formatCode>
                <c:ptCount val="5"/>
                <c:pt idx="1">
                  <c:v>-1.1279969276348223E-2</c:v>
                </c:pt>
                <c:pt idx="2">
                  <c:v>-1.6458210793834027E-2</c:v>
                </c:pt>
                <c:pt idx="3">
                  <c:v>-0.18488219895287961</c:v>
                </c:pt>
                <c:pt idx="4">
                  <c:v>0.16582455460346912</c:v>
                </c:pt>
              </c:numCache>
            </c:numRef>
          </c:val>
          <c:smooth val="0"/>
          <c:extLst>
            <c:ext xmlns:c16="http://schemas.microsoft.com/office/drawing/2014/chart" uri="{C3380CC4-5D6E-409C-BE32-E72D297353CC}">
              <c16:uniqueId val="{00000004-8352-45FA-8D43-3CE87182968B}"/>
            </c:ext>
          </c:extLst>
        </c:ser>
        <c:dLbls>
          <c:showLegendKey val="0"/>
          <c:showVal val="0"/>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majorUnit val="0.2"/>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o tema </a:t>
            </a:r>
            <a:r>
              <a:rPr lang="pt-BR" b="1"/>
              <a:t>Liberdade e Organização Sindical</a:t>
            </a:r>
            <a:r>
              <a:rPr lang="pt-BR"/>
              <a:t> 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2.0741928033474289E-2"/>
                  <c:y val="2.2195576552742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B8-497E-BE4D-58373EA45A9F}"/>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Tabela!$B$12:$F$12</c:f>
              <c:numCache>
                <c:formatCode>#,##0</c:formatCode>
                <c:ptCount val="5"/>
                <c:pt idx="0">
                  <c:v>6907</c:v>
                </c:pt>
                <c:pt idx="1">
                  <c:v>5536</c:v>
                </c:pt>
                <c:pt idx="2">
                  <c:v>4319</c:v>
                </c:pt>
                <c:pt idx="3">
                  <c:v>3636</c:v>
                </c:pt>
                <c:pt idx="4">
                  <c:v>4379</c:v>
                </c:pt>
              </c:numCache>
            </c:numRef>
          </c:val>
          <c:smooth val="0"/>
          <c:extLst>
            <c:ext xmlns:c16="http://schemas.microsoft.com/office/drawing/2014/chart" uri="{C3380CC4-5D6E-409C-BE32-E72D297353CC}">
              <c16:uniqueId val="{00000001-E6B8-497E-BE4D-58373EA45A9F}"/>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2.9407990134551091E-2"/>
                  <c:y val="2.2195576552742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B8-497E-BE4D-58373EA45A9F}"/>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Tabela!$G$12:$K$12</c:f>
              <c:numCache>
                <c:formatCode>0.00%</c:formatCode>
                <c:ptCount val="5"/>
                <c:pt idx="1">
                  <c:v>-0.19849428116403645</c:v>
                </c:pt>
                <c:pt idx="2">
                  <c:v>-0.21983381502890176</c:v>
                </c:pt>
                <c:pt idx="3">
                  <c:v>-0.15813845797638337</c:v>
                </c:pt>
                <c:pt idx="4">
                  <c:v>0.20434543454345433</c:v>
                </c:pt>
              </c:numCache>
            </c:numRef>
          </c:val>
          <c:smooth val="0"/>
          <c:extLst>
            <c:ext xmlns:c16="http://schemas.microsoft.com/office/drawing/2014/chart" uri="{C3380CC4-5D6E-409C-BE32-E72D297353CC}">
              <c16:uniqueId val="{00000003-E6B8-497E-BE4D-58373EA45A9F}"/>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tema </a:t>
            </a:r>
            <a:r>
              <a:rPr lang="pt-BR" b="1"/>
              <a:t>meio ambiente do trabalho </a:t>
            </a:r>
            <a:r>
              <a:rPr lang="pt-BR"/>
              <a:t>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3.6908874384290628E-2"/>
                  <c:y val="-2.638869345404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A2-4892-9257-F74A58A9D698}"/>
                </c:ext>
              </c:extLst>
            </c:dLbl>
            <c:dLbl>
              <c:idx val="3"/>
              <c:layout>
                <c:manualLayout>
                  <c:x val="-2.6376661777895539E-2"/>
                  <c:y val="2.43079361182548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A2-4892-9257-F74A58A9D698}"/>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Tabela!$B$5:$F$5</c:f>
              <c:numCache>
                <c:formatCode>#,##0</c:formatCode>
                <c:ptCount val="5"/>
                <c:pt idx="0">
                  <c:v>22279</c:v>
                </c:pt>
                <c:pt idx="1">
                  <c:v>22907</c:v>
                </c:pt>
                <c:pt idx="2">
                  <c:v>32926</c:v>
                </c:pt>
                <c:pt idx="3">
                  <c:v>22940</c:v>
                </c:pt>
                <c:pt idx="4">
                  <c:v>20811</c:v>
                </c:pt>
              </c:numCache>
            </c:numRef>
          </c:val>
          <c:smooth val="0"/>
          <c:extLst>
            <c:ext xmlns:c16="http://schemas.microsoft.com/office/drawing/2014/chart" uri="{C3380CC4-5D6E-409C-BE32-E72D297353CC}">
              <c16:uniqueId val="{00000002-47A2-4892-9257-F74A58A9D698}"/>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3.072451671035047E-2"/>
                  <c:y val="2.43079361182548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A2-4892-9257-F74A58A9D698}"/>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Tabela!$G$5:$K$5</c:f>
              <c:numCache>
                <c:formatCode>0.00%</c:formatCode>
                <c:ptCount val="5"/>
                <c:pt idx="1">
                  <c:v>2.8187979711836286E-2</c:v>
                </c:pt>
                <c:pt idx="2">
                  <c:v>0.43737722093683162</c:v>
                </c:pt>
                <c:pt idx="3">
                  <c:v>-0.30328615683654259</c:v>
                </c:pt>
                <c:pt idx="4">
                  <c:v>-9.2807323452484769E-2</c:v>
                </c:pt>
              </c:numCache>
            </c:numRef>
          </c:val>
          <c:smooth val="0"/>
          <c:extLst>
            <c:ext xmlns:c16="http://schemas.microsoft.com/office/drawing/2014/chart" uri="{C3380CC4-5D6E-409C-BE32-E72D297353CC}">
              <c16:uniqueId val="{00000004-47A2-4892-9257-F74A58A9D698}"/>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o tema</a:t>
            </a:r>
            <a:r>
              <a:rPr lang="pt-BR" baseline="0"/>
              <a:t> </a:t>
            </a:r>
            <a:r>
              <a:rPr lang="pt-BR" b="1"/>
              <a:t>trabalho análogo ao de escravo e tráfico de pessoas </a:t>
            </a:r>
            <a:r>
              <a:rPr lang="pt-BR"/>
              <a:t>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2.0195517672762592E-2"/>
                  <c:y val="2.0083216987229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7F-416A-BFD9-1F251686FC85}"/>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Tabela!$B$6:$F$6</c:f>
              <c:numCache>
                <c:formatCode>#,##0</c:formatCode>
                <c:ptCount val="5"/>
                <c:pt idx="0">
                  <c:v>1037</c:v>
                </c:pt>
                <c:pt idx="1">
                  <c:v>1215</c:v>
                </c:pt>
                <c:pt idx="2">
                  <c:v>898</c:v>
                </c:pt>
                <c:pt idx="3">
                  <c:v>1511</c:v>
                </c:pt>
                <c:pt idx="4">
                  <c:v>2039</c:v>
                </c:pt>
              </c:numCache>
            </c:numRef>
          </c:val>
          <c:smooth val="0"/>
          <c:extLst>
            <c:ext xmlns:c16="http://schemas.microsoft.com/office/drawing/2014/chart" uri="{C3380CC4-5D6E-409C-BE32-E72D297353CC}">
              <c16:uniqueId val="{00000001-367F-416A-BFD9-1F251686FC85}"/>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3.3357569861949231E-2"/>
                  <c:y val="-3.6950491281610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7F-416A-BFD9-1F251686FC85}"/>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Tabela!$G$6:$K$6</c:f>
              <c:numCache>
                <c:formatCode>0.00%</c:formatCode>
                <c:ptCount val="5"/>
                <c:pt idx="1">
                  <c:v>0.17164898746383805</c:v>
                </c:pt>
                <c:pt idx="2">
                  <c:v>-0.26090534979423863</c:v>
                </c:pt>
                <c:pt idx="3">
                  <c:v>0.68262806236080187</c:v>
                </c:pt>
                <c:pt idx="4">
                  <c:v>0.34943745863666442</c:v>
                </c:pt>
              </c:numCache>
            </c:numRef>
          </c:val>
          <c:smooth val="0"/>
          <c:extLst>
            <c:ext xmlns:c16="http://schemas.microsoft.com/office/drawing/2014/chart" uri="{C3380CC4-5D6E-409C-BE32-E72D297353CC}">
              <c16:uniqueId val="{00000003-367F-416A-BFD9-1F251686FC85}"/>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o tema</a:t>
            </a:r>
            <a:r>
              <a:rPr lang="pt-BR" baseline="0"/>
              <a:t> </a:t>
            </a:r>
            <a:r>
              <a:rPr lang="pt-BR" b="1"/>
              <a:t>trabalho análogo ao de escravo e tráfico de pessoas </a:t>
            </a:r>
            <a:r>
              <a:rPr lang="pt-BR"/>
              <a:t>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2.0195517672762592E-2"/>
                  <c:y val="2.0083216987229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31-43B0-988D-9433596208E6}"/>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Tabela!$B$6:$F$6</c:f>
              <c:numCache>
                <c:formatCode>#,##0</c:formatCode>
                <c:ptCount val="5"/>
                <c:pt idx="0">
                  <c:v>1037</c:v>
                </c:pt>
                <c:pt idx="1">
                  <c:v>1215</c:v>
                </c:pt>
                <c:pt idx="2">
                  <c:v>898</c:v>
                </c:pt>
                <c:pt idx="3">
                  <c:v>1511</c:v>
                </c:pt>
                <c:pt idx="4">
                  <c:v>2039</c:v>
                </c:pt>
              </c:numCache>
            </c:numRef>
          </c:val>
          <c:smooth val="0"/>
          <c:extLst>
            <c:ext xmlns:c16="http://schemas.microsoft.com/office/drawing/2014/chart" uri="{C3380CC4-5D6E-409C-BE32-E72D297353CC}">
              <c16:uniqueId val="{00000001-5431-43B0-988D-9433596208E6}"/>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3.3357569861949231E-2"/>
                  <c:y val="-3.6950491281610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31-43B0-988D-9433596208E6}"/>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Tabela!$G$6:$K$6</c:f>
              <c:numCache>
                <c:formatCode>0.00%</c:formatCode>
                <c:ptCount val="5"/>
                <c:pt idx="1">
                  <c:v>0.17164898746383805</c:v>
                </c:pt>
                <c:pt idx="2">
                  <c:v>-0.26090534979423863</c:v>
                </c:pt>
                <c:pt idx="3">
                  <c:v>0.68262806236080187</c:v>
                </c:pt>
                <c:pt idx="4">
                  <c:v>0.34943745863666442</c:v>
                </c:pt>
              </c:numCache>
            </c:numRef>
          </c:val>
          <c:smooth val="0"/>
          <c:extLst>
            <c:ext xmlns:c16="http://schemas.microsoft.com/office/drawing/2014/chart" uri="{C3380CC4-5D6E-409C-BE32-E72D297353CC}">
              <c16:uniqueId val="{00000003-5431-43B0-988D-9433596208E6}"/>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o tema </a:t>
            </a:r>
            <a:r>
              <a:rPr lang="pt-BR" b="1"/>
              <a:t>fraudes trabalhistas</a:t>
            </a:r>
            <a:r>
              <a:rPr lang="pt-BR"/>
              <a:t> 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Tabela!$B$7:$F$7</c:f>
              <c:numCache>
                <c:formatCode>#,##0</c:formatCode>
                <c:ptCount val="5"/>
                <c:pt idx="0">
                  <c:v>5396</c:v>
                </c:pt>
                <c:pt idx="1">
                  <c:v>5386</c:v>
                </c:pt>
                <c:pt idx="2">
                  <c:v>5263</c:v>
                </c:pt>
                <c:pt idx="3">
                  <c:v>4492</c:v>
                </c:pt>
                <c:pt idx="4">
                  <c:v>4758</c:v>
                </c:pt>
              </c:numCache>
            </c:numRef>
          </c:val>
          <c:smooth val="0"/>
          <c:extLst>
            <c:ext xmlns:c16="http://schemas.microsoft.com/office/drawing/2014/chart" uri="{C3380CC4-5D6E-409C-BE32-E72D297353CC}">
              <c16:uniqueId val="{00000000-D039-4520-8AAD-187D6D6DB26D}"/>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Tabela!$G$7:$K$7</c:f>
              <c:numCache>
                <c:formatCode>0.00%</c:formatCode>
                <c:ptCount val="5"/>
                <c:pt idx="1">
                  <c:v>-1.8532246108228234E-3</c:v>
                </c:pt>
                <c:pt idx="2">
                  <c:v>-2.2836984775343461E-2</c:v>
                </c:pt>
                <c:pt idx="3">
                  <c:v>-0.14649439483184501</c:v>
                </c:pt>
                <c:pt idx="4">
                  <c:v>5.9216384683882461E-2</c:v>
                </c:pt>
              </c:numCache>
            </c:numRef>
          </c:val>
          <c:smooth val="0"/>
          <c:extLst>
            <c:ext xmlns:c16="http://schemas.microsoft.com/office/drawing/2014/chart" uri="{C3380CC4-5D6E-409C-BE32-E72D297353CC}">
              <c16:uniqueId val="{00000001-D039-4520-8AAD-187D6D6DB26D}"/>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o tema </a:t>
            </a:r>
            <a:r>
              <a:rPr lang="pt-BR" b="1"/>
              <a:t>Trabalho na Administração Pública</a:t>
            </a:r>
            <a:r>
              <a:rPr lang="pt-BR"/>
              <a:t> 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Tabela!$B$8:$F$8</c:f>
              <c:numCache>
                <c:formatCode>#,##0</c:formatCode>
                <c:ptCount val="5"/>
                <c:pt idx="0">
                  <c:v>6546</c:v>
                </c:pt>
                <c:pt idx="1">
                  <c:v>6669</c:v>
                </c:pt>
                <c:pt idx="2">
                  <c:v>9544</c:v>
                </c:pt>
                <c:pt idx="3">
                  <c:v>8107</c:v>
                </c:pt>
                <c:pt idx="4">
                  <c:v>9039</c:v>
                </c:pt>
              </c:numCache>
            </c:numRef>
          </c:val>
          <c:smooth val="0"/>
          <c:extLst>
            <c:ext xmlns:c16="http://schemas.microsoft.com/office/drawing/2014/chart" uri="{C3380CC4-5D6E-409C-BE32-E72D297353CC}">
              <c16:uniqueId val="{00000000-8B71-45B7-9869-E0A241EBDAC3}"/>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9500146994857094E-2"/>
                  <c:y val="2.5741840277777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71-45B7-9869-E0A241EBDAC3}"/>
                </c:ext>
              </c:extLst>
            </c:dLbl>
            <c:dLbl>
              <c:idx val="2"/>
              <c:layout>
                <c:manualLayout>
                  <c:x val="-3.7451967512685397E-2"/>
                  <c:y val="5.2200173611111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71-45B7-9869-E0A241EBDAC3}"/>
                </c:ext>
              </c:extLst>
            </c:dLbl>
            <c:dLbl>
              <c:idx val="3"/>
              <c:layout>
                <c:manualLayout>
                  <c:x val="-3.7238006028240525E-2"/>
                  <c:y val="3.0151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71-45B7-9869-E0A241EBDAC3}"/>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Tabela!$G$8:$K$8</c:f>
              <c:numCache>
                <c:formatCode>0.00%</c:formatCode>
                <c:ptCount val="5"/>
                <c:pt idx="1">
                  <c:v>1.8790100824931155E-2</c:v>
                </c:pt>
                <c:pt idx="2">
                  <c:v>0.43109911530964173</c:v>
                </c:pt>
                <c:pt idx="3">
                  <c:v>-0.15056580050293378</c:v>
                </c:pt>
                <c:pt idx="4">
                  <c:v>0.1149623781916862</c:v>
                </c:pt>
              </c:numCache>
            </c:numRef>
          </c:val>
          <c:smooth val="0"/>
          <c:extLst>
            <c:ext xmlns:c16="http://schemas.microsoft.com/office/drawing/2014/chart" uri="{C3380CC4-5D6E-409C-BE32-E72D297353CC}">
              <c16:uniqueId val="{00000001-8B71-45B7-9869-E0A241EBDAC3}"/>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o tema </a:t>
            </a:r>
            <a:r>
              <a:rPr lang="pt-BR" b="1"/>
              <a:t>Trabalho Portuário e Aquaviário</a:t>
            </a:r>
            <a:r>
              <a:rPr lang="pt-BR"/>
              <a:t> 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Tabela!$B$9:$F$9</c:f>
              <c:numCache>
                <c:formatCode>#,##0</c:formatCode>
                <c:ptCount val="5"/>
                <c:pt idx="0">
                  <c:v>493</c:v>
                </c:pt>
                <c:pt idx="1">
                  <c:v>431</c:v>
                </c:pt>
                <c:pt idx="2">
                  <c:v>560</c:v>
                </c:pt>
                <c:pt idx="3">
                  <c:v>567</c:v>
                </c:pt>
                <c:pt idx="4">
                  <c:v>550</c:v>
                </c:pt>
              </c:numCache>
            </c:numRef>
          </c:val>
          <c:smooth val="0"/>
          <c:extLst>
            <c:ext xmlns:c16="http://schemas.microsoft.com/office/drawing/2014/chart" uri="{C3380CC4-5D6E-409C-BE32-E72D297353CC}">
              <c16:uniqueId val="{00000000-4E83-49B3-8A20-6E38541F0DC9}"/>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3.7238006028240428E-2"/>
                  <c:y val="2.79467013888888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83-49B3-8A20-6E38541F0DC9}"/>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Tabela!$G$9:$K$9</c:f>
              <c:numCache>
                <c:formatCode>0.00%</c:formatCode>
                <c:ptCount val="5"/>
                <c:pt idx="1">
                  <c:v>-0.12576064908722107</c:v>
                </c:pt>
                <c:pt idx="2">
                  <c:v>0.29930394431554519</c:v>
                </c:pt>
                <c:pt idx="3">
                  <c:v>1.2499999999999956E-2</c:v>
                </c:pt>
                <c:pt idx="4">
                  <c:v>-2.9982363315696703E-2</c:v>
                </c:pt>
              </c:numCache>
            </c:numRef>
          </c:val>
          <c:smooth val="0"/>
          <c:extLst>
            <c:ext xmlns:c16="http://schemas.microsoft.com/office/drawing/2014/chart" uri="{C3380CC4-5D6E-409C-BE32-E72D297353CC}">
              <c16:uniqueId val="{00000001-4E83-49B3-8A20-6E38541F0DC9}"/>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o tema </a:t>
            </a:r>
            <a:r>
              <a:rPr lang="pt-BR" b="1"/>
              <a:t>Igualdade de Oportunidades, Violência, Assédio e Discriminação nas Relações de Trabalho</a:t>
            </a:r>
            <a:r>
              <a:rPr lang="pt-BR"/>
              <a:t> 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4.6361535198530132E-2"/>
                  <c:y val="-5.3633159722222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66-4678-8507-69F15889DA18}"/>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Tabela!$B$10:$F$10</c:f>
              <c:numCache>
                <c:formatCode>#,##0</c:formatCode>
                <c:ptCount val="5"/>
                <c:pt idx="0">
                  <c:v>14480</c:v>
                </c:pt>
                <c:pt idx="1">
                  <c:v>14567</c:v>
                </c:pt>
                <c:pt idx="2">
                  <c:v>10696</c:v>
                </c:pt>
                <c:pt idx="3">
                  <c:v>10320</c:v>
                </c:pt>
                <c:pt idx="4">
                  <c:v>16387</c:v>
                </c:pt>
              </c:numCache>
            </c:numRef>
          </c:val>
          <c:smooth val="0"/>
          <c:extLst>
            <c:ext xmlns:c16="http://schemas.microsoft.com/office/drawing/2014/chart" uri="{C3380CC4-5D6E-409C-BE32-E72D297353CC}">
              <c16:uniqueId val="{00000000-BC66-4678-8507-69F15889DA18}"/>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3.072451671035047E-2"/>
                  <c:y val="2.6420295683767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66-4678-8507-69F15889DA18}"/>
                </c:ext>
              </c:extLst>
            </c:dLbl>
            <c:dLbl>
              <c:idx val="3"/>
              <c:layout>
                <c:manualLayout>
                  <c:x val="-2.1140203238530979E-2"/>
                  <c:y val="3.0645014814792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66-4678-8507-69F15889DA18}"/>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Tabela!$G$10:$K$10</c:f>
              <c:numCache>
                <c:formatCode>0.00%</c:formatCode>
                <c:ptCount val="5"/>
                <c:pt idx="1">
                  <c:v>6.0082872928177711E-3</c:v>
                </c:pt>
                <c:pt idx="2">
                  <c:v>-0.26573762614127827</c:v>
                </c:pt>
                <c:pt idx="3">
                  <c:v>-3.5153328347045654E-2</c:v>
                </c:pt>
                <c:pt idx="4">
                  <c:v>0.58788759689922476</c:v>
                </c:pt>
              </c:numCache>
            </c:numRef>
          </c:val>
          <c:smooth val="0"/>
          <c:extLst>
            <c:ext xmlns:c16="http://schemas.microsoft.com/office/drawing/2014/chart" uri="{C3380CC4-5D6E-409C-BE32-E72D297353CC}">
              <c16:uniqueId val="{00000003-BC66-4678-8507-69F15889DA18}"/>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pt-BR"/>
              <a:t>Número de Notícias de Fato com o tema </a:t>
            </a:r>
            <a:r>
              <a:rPr lang="pt-BR" b="1"/>
              <a:t>Proteção da Criança e do Adolescente</a:t>
            </a:r>
            <a:r>
              <a:rPr lang="pt-BR"/>
              <a:t> instauradas por ano e variação percentual do número de notícias fato em relação ao ano anterior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pt-BR"/>
        </a:p>
      </c:txPr>
    </c:title>
    <c:autoTitleDeleted val="0"/>
    <c:plotArea>
      <c:layout/>
      <c:lineChart>
        <c:grouping val="standard"/>
        <c:varyColors val="0"/>
        <c:ser>
          <c:idx val="0"/>
          <c:order val="0"/>
          <c:tx>
            <c:v>Número de NFs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2.7877502074306833E-2"/>
                  <c:y val="-3.599427083333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28-4A27-829B-021BEBDFE9D1}"/>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Tabela!$B$3:$F$3</c:f>
              <c:numCache>
                <c:formatCode>General</c:formatCode>
                <c:ptCount val="5"/>
                <c:pt idx="0">
                  <c:v>2018</c:v>
                </c:pt>
                <c:pt idx="1">
                  <c:v>2019</c:v>
                </c:pt>
                <c:pt idx="2">
                  <c:v>2020</c:v>
                </c:pt>
                <c:pt idx="3">
                  <c:v>2021</c:v>
                </c:pt>
                <c:pt idx="4">
                  <c:v>2022</c:v>
                </c:pt>
              </c:numCache>
            </c:numRef>
          </c:cat>
          <c:val>
            <c:numRef>
              <c:f>Tabela!$B$11:$F$11</c:f>
              <c:numCache>
                <c:formatCode>#,##0</c:formatCode>
                <c:ptCount val="5"/>
                <c:pt idx="0">
                  <c:v>3913</c:v>
                </c:pt>
                <c:pt idx="1">
                  <c:v>3935</c:v>
                </c:pt>
                <c:pt idx="2">
                  <c:v>2703</c:v>
                </c:pt>
                <c:pt idx="3">
                  <c:v>3464</c:v>
                </c:pt>
                <c:pt idx="4">
                  <c:v>3702</c:v>
                </c:pt>
              </c:numCache>
            </c:numRef>
          </c:val>
          <c:smooth val="0"/>
          <c:extLst>
            <c:ext xmlns:c16="http://schemas.microsoft.com/office/drawing/2014/chart" uri="{C3380CC4-5D6E-409C-BE32-E72D297353CC}">
              <c16:uniqueId val="{00000000-AE28-4A27-829B-021BEBDFE9D1}"/>
            </c:ext>
          </c:extLst>
        </c:ser>
        <c:dLbls>
          <c:dLblPos val="t"/>
          <c:showLegendKey val="0"/>
          <c:showVal val="1"/>
          <c:showCatName val="0"/>
          <c:showSerName val="0"/>
          <c:showPercent val="0"/>
          <c:showBubbleSize val="0"/>
        </c:dLbls>
        <c:marker val="1"/>
        <c:smooth val="0"/>
        <c:axId val="671995616"/>
        <c:axId val="671997696"/>
      </c:lineChart>
      <c:lineChart>
        <c:grouping val="standard"/>
        <c:varyColors val="0"/>
        <c:ser>
          <c:idx val="1"/>
          <c:order val="1"/>
          <c:tx>
            <c:v>Variação percentual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3.072451671035047E-2"/>
                  <c:y val="2.0083216987229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28-4A27-829B-021BEBDFE9D1}"/>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Tabela!$G$11:$K$11</c:f>
              <c:numCache>
                <c:formatCode>0.00%</c:formatCode>
                <c:ptCount val="5"/>
                <c:pt idx="1">
                  <c:v>5.6222846920521707E-3</c:v>
                </c:pt>
                <c:pt idx="2">
                  <c:v>-0.31308767471410415</c:v>
                </c:pt>
                <c:pt idx="3">
                  <c:v>0.28153903070662234</c:v>
                </c:pt>
                <c:pt idx="4">
                  <c:v>6.8706697459584243E-2</c:v>
                </c:pt>
              </c:numCache>
            </c:numRef>
          </c:val>
          <c:smooth val="0"/>
          <c:extLst>
            <c:ext xmlns:c16="http://schemas.microsoft.com/office/drawing/2014/chart" uri="{C3380CC4-5D6E-409C-BE32-E72D297353CC}">
              <c16:uniqueId val="{00000002-AE28-4A27-829B-021BEBDFE9D1}"/>
            </c:ext>
          </c:extLst>
        </c:ser>
        <c:dLbls>
          <c:dLblPos val="t"/>
          <c:showLegendKey val="0"/>
          <c:showVal val="1"/>
          <c:showCatName val="0"/>
          <c:showSerName val="0"/>
          <c:showPercent val="0"/>
          <c:showBubbleSize val="0"/>
        </c:dLbls>
        <c:marker val="1"/>
        <c:smooth val="0"/>
        <c:axId val="633231056"/>
        <c:axId val="633235632"/>
      </c:lineChart>
      <c:catAx>
        <c:axId val="6719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7696"/>
        <c:crosses val="autoZero"/>
        <c:auto val="1"/>
        <c:lblAlgn val="ctr"/>
        <c:lblOffset val="100"/>
        <c:noMultiLvlLbl val="0"/>
      </c:catAx>
      <c:valAx>
        <c:axId val="67199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71995616"/>
        <c:crosses val="autoZero"/>
        <c:crossBetween val="between"/>
      </c:valAx>
      <c:valAx>
        <c:axId val="633235632"/>
        <c:scaling>
          <c:orientation val="minMax"/>
          <c:max val="1"/>
          <c:min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crossAx val="633231056"/>
        <c:crosses val="max"/>
        <c:crossBetween val="between"/>
      </c:valAx>
      <c:catAx>
        <c:axId val="633231056"/>
        <c:scaling>
          <c:orientation val="minMax"/>
        </c:scaling>
        <c:delete val="1"/>
        <c:axPos val="b"/>
        <c:majorTickMark val="out"/>
        <c:minorTickMark val="none"/>
        <c:tickLblPos val="nextTo"/>
        <c:crossAx val="633235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1200">
          <a:solidFill>
            <a:schemeClr val="dk1"/>
          </a:solidFill>
          <a:latin typeface="+mn-lt"/>
          <a:ea typeface="+mn-ea"/>
          <a:cs typeface="+mn-cs"/>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49D3F3EE-7BB6-4350-96DF-924B57768093}"/>
              </a:ext>
            </a:extLst>
          </p:cNvPr>
          <p:cNvSpPr>
            <a:spLocks noGrp="1"/>
          </p:cNvSpPr>
          <p:nvPr>
            <p:ph type="hdr" sz="quarter"/>
          </p:nvPr>
        </p:nvSpPr>
        <p:spPr>
          <a:xfrm>
            <a:off x="1" y="2"/>
            <a:ext cx="2945659" cy="498056"/>
          </a:xfrm>
          <a:prstGeom prst="rect">
            <a:avLst/>
          </a:prstGeom>
        </p:spPr>
        <p:txBody>
          <a:bodyPr vert="horz" lIns="91432" tIns="45716" rIns="91432" bIns="45716"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AC1CD02E-EC4E-43E8-8E40-BFEBDF09F016}"/>
              </a:ext>
            </a:extLst>
          </p:cNvPr>
          <p:cNvSpPr>
            <a:spLocks noGrp="1"/>
          </p:cNvSpPr>
          <p:nvPr>
            <p:ph type="dt" sz="quarter" idx="1"/>
          </p:nvPr>
        </p:nvSpPr>
        <p:spPr>
          <a:xfrm>
            <a:off x="3850444" y="2"/>
            <a:ext cx="2945659" cy="498056"/>
          </a:xfrm>
          <a:prstGeom prst="rect">
            <a:avLst/>
          </a:prstGeom>
        </p:spPr>
        <p:txBody>
          <a:bodyPr vert="horz" lIns="91432" tIns="45716" rIns="91432" bIns="45716" rtlCol="0"/>
          <a:lstStyle>
            <a:lvl1pPr algn="r">
              <a:defRPr sz="1200"/>
            </a:lvl1pPr>
          </a:lstStyle>
          <a:p>
            <a:fld id="{4CAAAC3A-E49D-4F6B-AE64-EAEC05EEC0E1}" type="datetimeFigureOut">
              <a:rPr lang="pt-BR" smtClean="0"/>
              <a:t>19/06/2023</a:t>
            </a:fld>
            <a:endParaRPr lang="pt-BR"/>
          </a:p>
        </p:txBody>
      </p:sp>
      <p:sp>
        <p:nvSpPr>
          <p:cNvPr id="4" name="Espaço Reservado para Rodapé 3">
            <a:extLst>
              <a:ext uri="{FF2B5EF4-FFF2-40B4-BE49-F238E27FC236}">
                <a16:creationId xmlns:a16="http://schemas.microsoft.com/office/drawing/2014/main" id="{3CCF2F58-74FE-4FC5-8D4C-578986E871F2}"/>
              </a:ext>
            </a:extLst>
          </p:cNvPr>
          <p:cNvSpPr>
            <a:spLocks noGrp="1"/>
          </p:cNvSpPr>
          <p:nvPr>
            <p:ph type="ftr" sz="quarter" idx="2"/>
          </p:nvPr>
        </p:nvSpPr>
        <p:spPr>
          <a:xfrm>
            <a:off x="1" y="9428585"/>
            <a:ext cx="2945659" cy="498055"/>
          </a:xfrm>
          <a:prstGeom prst="rect">
            <a:avLst/>
          </a:prstGeom>
        </p:spPr>
        <p:txBody>
          <a:bodyPr vert="horz" lIns="91432" tIns="45716" rIns="91432" bIns="45716"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93F9A2DC-96CB-47FD-A18B-868387AB7F1E}"/>
              </a:ext>
            </a:extLst>
          </p:cNvPr>
          <p:cNvSpPr>
            <a:spLocks noGrp="1"/>
          </p:cNvSpPr>
          <p:nvPr>
            <p:ph type="sldNum" sz="quarter" idx="3"/>
          </p:nvPr>
        </p:nvSpPr>
        <p:spPr>
          <a:xfrm>
            <a:off x="3850444" y="9428585"/>
            <a:ext cx="2945659" cy="498055"/>
          </a:xfrm>
          <a:prstGeom prst="rect">
            <a:avLst/>
          </a:prstGeom>
        </p:spPr>
        <p:txBody>
          <a:bodyPr vert="horz" lIns="91432" tIns="45716" rIns="91432" bIns="45716" rtlCol="0" anchor="b"/>
          <a:lstStyle>
            <a:lvl1pPr algn="r">
              <a:defRPr sz="1200"/>
            </a:lvl1pPr>
          </a:lstStyle>
          <a:p>
            <a:fld id="{9ACC9639-B196-415C-943F-876D735EBA67}" type="slidenum">
              <a:rPr lang="pt-BR" smtClean="0"/>
              <a:t>‹nº›</a:t>
            </a:fld>
            <a:endParaRPr lang="pt-BR"/>
          </a:p>
        </p:txBody>
      </p:sp>
    </p:spTree>
    <p:extLst>
      <p:ext uri="{BB962C8B-B14F-4D97-AF65-F5344CB8AC3E}">
        <p14:creationId xmlns:p14="http://schemas.microsoft.com/office/powerpoint/2010/main" val="130765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2"/>
            <a:ext cx="2945659" cy="498056"/>
          </a:xfrm>
          <a:prstGeom prst="rect">
            <a:avLst/>
          </a:prstGeom>
        </p:spPr>
        <p:txBody>
          <a:bodyPr vert="horz" lIns="91432" tIns="45716" rIns="91432" bIns="45716" rtlCol="0"/>
          <a:lstStyle>
            <a:lvl1pPr algn="l">
              <a:defRPr sz="1200"/>
            </a:lvl1pPr>
          </a:lstStyle>
          <a:p>
            <a:endParaRPr lang="pt-BR"/>
          </a:p>
        </p:txBody>
      </p:sp>
      <p:sp>
        <p:nvSpPr>
          <p:cNvPr id="3" name="Espaço Reservado para Data 2"/>
          <p:cNvSpPr>
            <a:spLocks noGrp="1"/>
          </p:cNvSpPr>
          <p:nvPr>
            <p:ph type="dt" idx="1"/>
          </p:nvPr>
        </p:nvSpPr>
        <p:spPr>
          <a:xfrm>
            <a:off x="3850444" y="2"/>
            <a:ext cx="2945659" cy="498056"/>
          </a:xfrm>
          <a:prstGeom prst="rect">
            <a:avLst/>
          </a:prstGeom>
        </p:spPr>
        <p:txBody>
          <a:bodyPr vert="horz" lIns="91432" tIns="45716" rIns="91432" bIns="45716" rtlCol="0"/>
          <a:lstStyle>
            <a:lvl1pPr algn="r">
              <a:defRPr sz="1200"/>
            </a:lvl1pPr>
          </a:lstStyle>
          <a:p>
            <a:fld id="{8DA98D7A-8CC4-430E-A040-5016587E1AA3}" type="datetimeFigureOut">
              <a:rPr lang="pt-BR" smtClean="0"/>
              <a:t>19/06/2023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pt-BR"/>
          </a:p>
        </p:txBody>
      </p:sp>
      <p:sp>
        <p:nvSpPr>
          <p:cNvPr id="5" name="Espaço Reservado para Anotações 4"/>
          <p:cNvSpPr>
            <a:spLocks noGrp="1"/>
          </p:cNvSpPr>
          <p:nvPr>
            <p:ph type="body" sz="quarter" idx="3"/>
          </p:nvPr>
        </p:nvSpPr>
        <p:spPr>
          <a:xfrm>
            <a:off x="679768" y="4777195"/>
            <a:ext cx="5438140" cy="3908615"/>
          </a:xfrm>
          <a:prstGeom prst="rect">
            <a:avLst/>
          </a:prstGeom>
        </p:spPr>
        <p:txBody>
          <a:bodyPr vert="horz" lIns="91432" tIns="45716" rIns="91432" bIns="4571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A1D997A4-424B-4467-A4D3-4F9578BAA675}" type="slidenum">
              <a:rPr lang="pt-BR" smtClean="0"/>
              <a:t>‹nº›</a:t>
            </a:fld>
            <a:endParaRPr lang="pt-BR"/>
          </a:p>
        </p:txBody>
      </p:sp>
    </p:spTree>
    <p:extLst>
      <p:ext uri="{BB962C8B-B14F-4D97-AF65-F5344CB8AC3E}">
        <p14:creationId xmlns:p14="http://schemas.microsoft.com/office/powerpoint/2010/main" val="269250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1</a:t>
            </a:fld>
            <a:endParaRPr lang="pt-BR"/>
          </a:p>
        </p:txBody>
      </p:sp>
    </p:spTree>
    <p:extLst>
      <p:ext uri="{BB962C8B-B14F-4D97-AF65-F5344CB8AC3E}">
        <p14:creationId xmlns:p14="http://schemas.microsoft.com/office/powerpoint/2010/main" val="64839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19</a:t>
            </a:fld>
            <a:endParaRPr lang="pt-BR"/>
          </a:p>
        </p:txBody>
      </p:sp>
    </p:spTree>
    <p:extLst>
      <p:ext uri="{BB962C8B-B14F-4D97-AF65-F5344CB8AC3E}">
        <p14:creationId xmlns:p14="http://schemas.microsoft.com/office/powerpoint/2010/main" val="87904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24</a:t>
            </a:fld>
            <a:endParaRPr lang="pt-BR"/>
          </a:p>
        </p:txBody>
      </p:sp>
    </p:spTree>
    <p:extLst>
      <p:ext uri="{BB962C8B-B14F-4D97-AF65-F5344CB8AC3E}">
        <p14:creationId xmlns:p14="http://schemas.microsoft.com/office/powerpoint/2010/main" val="408423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25</a:t>
            </a:fld>
            <a:endParaRPr lang="pt-BR"/>
          </a:p>
        </p:txBody>
      </p:sp>
    </p:spTree>
    <p:extLst>
      <p:ext uri="{BB962C8B-B14F-4D97-AF65-F5344CB8AC3E}">
        <p14:creationId xmlns:p14="http://schemas.microsoft.com/office/powerpoint/2010/main" val="255036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26</a:t>
            </a:fld>
            <a:endParaRPr lang="pt-BR"/>
          </a:p>
        </p:txBody>
      </p:sp>
    </p:spTree>
    <p:extLst>
      <p:ext uri="{BB962C8B-B14F-4D97-AF65-F5344CB8AC3E}">
        <p14:creationId xmlns:p14="http://schemas.microsoft.com/office/powerpoint/2010/main" val="277834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27</a:t>
            </a:fld>
            <a:endParaRPr lang="pt-BR"/>
          </a:p>
        </p:txBody>
      </p:sp>
    </p:spTree>
    <p:extLst>
      <p:ext uri="{BB962C8B-B14F-4D97-AF65-F5344CB8AC3E}">
        <p14:creationId xmlns:p14="http://schemas.microsoft.com/office/powerpoint/2010/main" val="8063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28</a:t>
            </a:fld>
            <a:endParaRPr lang="pt-BR"/>
          </a:p>
        </p:txBody>
      </p:sp>
    </p:spTree>
    <p:extLst>
      <p:ext uri="{BB962C8B-B14F-4D97-AF65-F5344CB8AC3E}">
        <p14:creationId xmlns:p14="http://schemas.microsoft.com/office/powerpoint/2010/main" val="875460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52</a:t>
            </a:fld>
            <a:endParaRPr lang="pt-BR"/>
          </a:p>
        </p:txBody>
      </p:sp>
    </p:spTree>
    <p:extLst>
      <p:ext uri="{BB962C8B-B14F-4D97-AF65-F5344CB8AC3E}">
        <p14:creationId xmlns:p14="http://schemas.microsoft.com/office/powerpoint/2010/main" val="280415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53</a:t>
            </a:fld>
            <a:endParaRPr lang="pt-BR"/>
          </a:p>
        </p:txBody>
      </p:sp>
    </p:spTree>
    <p:extLst>
      <p:ext uri="{BB962C8B-B14F-4D97-AF65-F5344CB8AC3E}">
        <p14:creationId xmlns:p14="http://schemas.microsoft.com/office/powerpoint/2010/main" val="2480701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54</a:t>
            </a:fld>
            <a:endParaRPr lang="pt-BR"/>
          </a:p>
        </p:txBody>
      </p:sp>
    </p:spTree>
    <p:extLst>
      <p:ext uri="{BB962C8B-B14F-4D97-AF65-F5344CB8AC3E}">
        <p14:creationId xmlns:p14="http://schemas.microsoft.com/office/powerpoint/2010/main" val="641548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55</a:t>
            </a:fld>
            <a:endParaRPr lang="pt-BR"/>
          </a:p>
        </p:txBody>
      </p:sp>
    </p:spTree>
    <p:extLst>
      <p:ext uri="{BB962C8B-B14F-4D97-AF65-F5344CB8AC3E}">
        <p14:creationId xmlns:p14="http://schemas.microsoft.com/office/powerpoint/2010/main" val="39550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2</a:t>
            </a:fld>
            <a:endParaRPr lang="pt-BR"/>
          </a:p>
        </p:txBody>
      </p:sp>
    </p:spTree>
    <p:extLst>
      <p:ext uri="{BB962C8B-B14F-4D97-AF65-F5344CB8AC3E}">
        <p14:creationId xmlns:p14="http://schemas.microsoft.com/office/powerpoint/2010/main" val="752112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60</a:t>
            </a:fld>
            <a:endParaRPr lang="pt-BR"/>
          </a:p>
        </p:txBody>
      </p:sp>
    </p:spTree>
    <p:extLst>
      <p:ext uri="{BB962C8B-B14F-4D97-AF65-F5344CB8AC3E}">
        <p14:creationId xmlns:p14="http://schemas.microsoft.com/office/powerpoint/2010/main" val="3701293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62</a:t>
            </a:fld>
            <a:endParaRPr lang="pt-BR"/>
          </a:p>
        </p:txBody>
      </p:sp>
    </p:spTree>
    <p:extLst>
      <p:ext uri="{BB962C8B-B14F-4D97-AF65-F5344CB8AC3E}">
        <p14:creationId xmlns:p14="http://schemas.microsoft.com/office/powerpoint/2010/main" val="2713078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64</a:t>
            </a:fld>
            <a:endParaRPr lang="pt-BR"/>
          </a:p>
        </p:txBody>
      </p:sp>
    </p:spTree>
    <p:extLst>
      <p:ext uri="{BB962C8B-B14F-4D97-AF65-F5344CB8AC3E}">
        <p14:creationId xmlns:p14="http://schemas.microsoft.com/office/powerpoint/2010/main" val="2203216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65</a:t>
            </a:fld>
            <a:endParaRPr lang="pt-BR"/>
          </a:p>
        </p:txBody>
      </p:sp>
    </p:spTree>
    <p:extLst>
      <p:ext uri="{BB962C8B-B14F-4D97-AF65-F5344CB8AC3E}">
        <p14:creationId xmlns:p14="http://schemas.microsoft.com/office/powerpoint/2010/main" val="1102978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66</a:t>
            </a:fld>
            <a:endParaRPr lang="pt-BR"/>
          </a:p>
        </p:txBody>
      </p:sp>
    </p:spTree>
    <p:extLst>
      <p:ext uri="{BB962C8B-B14F-4D97-AF65-F5344CB8AC3E}">
        <p14:creationId xmlns:p14="http://schemas.microsoft.com/office/powerpoint/2010/main" val="3532420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67</a:t>
            </a:fld>
            <a:endParaRPr lang="pt-BR"/>
          </a:p>
        </p:txBody>
      </p:sp>
    </p:spTree>
    <p:extLst>
      <p:ext uri="{BB962C8B-B14F-4D97-AF65-F5344CB8AC3E}">
        <p14:creationId xmlns:p14="http://schemas.microsoft.com/office/powerpoint/2010/main" val="4142862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71</a:t>
            </a:fld>
            <a:endParaRPr lang="pt-BR"/>
          </a:p>
        </p:txBody>
      </p:sp>
    </p:spTree>
    <p:extLst>
      <p:ext uri="{BB962C8B-B14F-4D97-AF65-F5344CB8AC3E}">
        <p14:creationId xmlns:p14="http://schemas.microsoft.com/office/powerpoint/2010/main" val="1776354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72</a:t>
            </a:fld>
            <a:endParaRPr lang="pt-BR"/>
          </a:p>
        </p:txBody>
      </p:sp>
    </p:spTree>
    <p:extLst>
      <p:ext uri="{BB962C8B-B14F-4D97-AF65-F5344CB8AC3E}">
        <p14:creationId xmlns:p14="http://schemas.microsoft.com/office/powerpoint/2010/main" val="2915292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73</a:t>
            </a:fld>
            <a:endParaRPr lang="pt-BR"/>
          </a:p>
        </p:txBody>
      </p:sp>
    </p:spTree>
    <p:extLst>
      <p:ext uri="{BB962C8B-B14F-4D97-AF65-F5344CB8AC3E}">
        <p14:creationId xmlns:p14="http://schemas.microsoft.com/office/powerpoint/2010/main" val="2764469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75</a:t>
            </a:fld>
            <a:endParaRPr lang="pt-BR"/>
          </a:p>
        </p:txBody>
      </p:sp>
    </p:spTree>
    <p:extLst>
      <p:ext uri="{BB962C8B-B14F-4D97-AF65-F5344CB8AC3E}">
        <p14:creationId xmlns:p14="http://schemas.microsoft.com/office/powerpoint/2010/main" val="233042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3</a:t>
            </a:fld>
            <a:endParaRPr lang="pt-BR"/>
          </a:p>
        </p:txBody>
      </p:sp>
    </p:spTree>
    <p:extLst>
      <p:ext uri="{BB962C8B-B14F-4D97-AF65-F5344CB8AC3E}">
        <p14:creationId xmlns:p14="http://schemas.microsoft.com/office/powerpoint/2010/main" val="1094262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76</a:t>
            </a:fld>
            <a:endParaRPr lang="pt-BR"/>
          </a:p>
        </p:txBody>
      </p:sp>
    </p:spTree>
    <p:extLst>
      <p:ext uri="{BB962C8B-B14F-4D97-AF65-F5344CB8AC3E}">
        <p14:creationId xmlns:p14="http://schemas.microsoft.com/office/powerpoint/2010/main" val="2799707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77</a:t>
            </a:fld>
            <a:endParaRPr lang="pt-BR"/>
          </a:p>
        </p:txBody>
      </p:sp>
    </p:spTree>
    <p:extLst>
      <p:ext uri="{BB962C8B-B14F-4D97-AF65-F5344CB8AC3E}">
        <p14:creationId xmlns:p14="http://schemas.microsoft.com/office/powerpoint/2010/main" val="1640356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78</a:t>
            </a:fld>
            <a:endParaRPr lang="pt-BR"/>
          </a:p>
        </p:txBody>
      </p:sp>
    </p:spTree>
    <p:extLst>
      <p:ext uri="{BB962C8B-B14F-4D97-AF65-F5344CB8AC3E}">
        <p14:creationId xmlns:p14="http://schemas.microsoft.com/office/powerpoint/2010/main" val="559206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81</a:t>
            </a:fld>
            <a:endParaRPr lang="pt-BR"/>
          </a:p>
        </p:txBody>
      </p:sp>
    </p:spTree>
    <p:extLst>
      <p:ext uri="{BB962C8B-B14F-4D97-AF65-F5344CB8AC3E}">
        <p14:creationId xmlns:p14="http://schemas.microsoft.com/office/powerpoint/2010/main" val="2880793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83</a:t>
            </a:fld>
            <a:endParaRPr lang="pt-BR"/>
          </a:p>
        </p:txBody>
      </p:sp>
    </p:spTree>
    <p:extLst>
      <p:ext uri="{BB962C8B-B14F-4D97-AF65-F5344CB8AC3E}">
        <p14:creationId xmlns:p14="http://schemas.microsoft.com/office/powerpoint/2010/main" val="3542059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84</a:t>
            </a:fld>
            <a:endParaRPr lang="pt-BR"/>
          </a:p>
        </p:txBody>
      </p:sp>
    </p:spTree>
    <p:extLst>
      <p:ext uri="{BB962C8B-B14F-4D97-AF65-F5344CB8AC3E}">
        <p14:creationId xmlns:p14="http://schemas.microsoft.com/office/powerpoint/2010/main" val="352214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86</a:t>
            </a:fld>
            <a:endParaRPr lang="pt-BR"/>
          </a:p>
        </p:txBody>
      </p:sp>
    </p:spTree>
    <p:extLst>
      <p:ext uri="{BB962C8B-B14F-4D97-AF65-F5344CB8AC3E}">
        <p14:creationId xmlns:p14="http://schemas.microsoft.com/office/powerpoint/2010/main" val="3392945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87</a:t>
            </a:fld>
            <a:endParaRPr lang="pt-BR"/>
          </a:p>
        </p:txBody>
      </p:sp>
    </p:spTree>
    <p:extLst>
      <p:ext uri="{BB962C8B-B14F-4D97-AF65-F5344CB8AC3E}">
        <p14:creationId xmlns:p14="http://schemas.microsoft.com/office/powerpoint/2010/main" val="3007847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91</a:t>
            </a:fld>
            <a:endParaRPr lang="pt-BR"/>
          </a:p>
        </p:txBody>
      </p:sp>
    </p:spTree>
    <p:extLst>
      <p:ext uri="{BB962C8B-B14F-4D97-AF65-F5344CB8AC3E}">
        <p14:creationId xmlns:p14="http://schemas.microsoft.com/office/powerpoint/2010/main" val="938358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92</a:t>
            </a:fld>
            <a:endParaRPr lang="pt-BR"/>
          </a:p>
        </p:txBody>
      </p:sp>
    </p:spTree>
    <p:extLst>
      <p:ext uri="{BB962C8B-B14F-4D97-AF65-F5344CB8AC3E}">
        <p14:creationId xmlns:p14="http://schemas.microsoft.com/office/powerpoint/2010/main" val="344779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4</a:t>
            </a:fld>
            <a:endParaRPr lang="pt-BR"/>
          </a:p>
        </p:txBody>
      </p:sp>
    </p:spTree>
    <p:extLst>
      <p:ext uri="{BB962C8B-B14F-4D97-AF65-F5344CB8AC3E}">
        <p14:creationId xmlns:p14="http://schemas.microsoft.com/office/powerpoint/2010/main" val="2705004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105</a:t>
            </a:fld>
            <a:endParaRPr lang="pt-BR"/>
          </a:p>
        </p:txBody>
      </p:sp>
    </p:spTree>
    <p:extLst>
      <p:ext uri="{BB962C8B-B14F-4D97-AF65-F5344CB8AC3E}">
        <p14:creationId xmlns:p14="http://schemas.microsoft.com/office/powerpoint/2010/main" val="3903410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108</a:t>
            </a:fld>
            <a:endParaRPr lang="pt-BR"/>
          </a:p>
        </p:txBody>
      </p:sp>
    </p:spTree>
    <p:extLst>
      <p:ext uri="{BB962C8B-B14F-4D97-AF65-F5344CB8AC3E}">
        <p14:creationId xmlns:p14="http://schemas.microsoft.com/office/powerpoint/2010/main" val="3955962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109</a:t>
            </a:fld>
            <a:endParaRPr lang="pt-BR"/>
          </a:p>
        </p:txBody>
      </p:sp>
    </p:spTree>
    <p:extLst>
      <p:ext uri="{BB962C8B-B14F-4D97-AF65-F5344CB8AC3E}">
        <p14:creationId xmlns:p14="http://schemas.microsoft.com/office/powerpoint/2010/main" val="116812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6</a:t>
            </a:fld>
            <a:endParaRPr lang="pt-BR"/>
          </a:p>
        </p:txBody>
      </p:sp>
    </p:spTree>
    <p:extLst>
      <p:ext uri="{BB962C8B-B14F-4D97-AF65-F5344CB8AC3E}">
        <p14:creationId xmlns:p14="http://schemas.microsoft.com/office/powerpoint/2010/main" val="24488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7</a:t>
            </a:fld>
            <a:endParaRPr lang="pt-BR"/>
          </a:p>
        </p:txBody>
      </p:sp>
    </p:spTree>
    <p:extLst>
      <p:ext uri="{BB962C8B-B14F-4D97-AF65-F5344CB8AC3E}">
        <p14:creationId xmlns:p14="http://schemas.microsoft.com/office/powerpoint/2010/main" val="406349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11</a:t>
            </a:fld>
            <a:endParaRPr lang="pt-BR"/>
          </a:p>
        </p:txBody>
      </p:sp>
    </p:spTree>
    <p:extLst>
      <p:ext uri="{BB962C8B-B14F-4D97-AF65-F5344CB8AC3E}">
        <p14:creationId xmlns:p14="http://schemas.microsoft.com/office/powerpoint/2010/main" val="209195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13</a:t>
            </a:fld>
            <a:endParaRPr lang="pt-BR"/>
          </a:p>
        </p:txBody>
      </p:sp>
    </p:spTree>
    <p:extLst>
      <p:ext uri="{BB962C8B-B14F-4D97-AF65-F5344CB8AC3E}">
        <p14:creationId xmlns:p14="http://schemas.microsoft.com/office/powerpoint/2010/main" val="64275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1D997A4-424B-4467-A4D3-4F9578BAA675}" type="slidenum">
              <a:rPr lang="pt-BR" smtClean="0"/>
              <a:t>17</a:t>
            </a:fld>
            <a:endParaRPr lang="pt-BR"/>
          </a:p>
        </p:txBody>
      </p:sp>
    </p:spTree>
    <p:extLst>
      <p:ext uri="{BB962C8B-B14F-4D97-AF65-F5344CB8AC3E}">
        <p14:creationId xmlns:p14="http://schemas.microsoft.com/office/powerpoint/2010/main" val="1675080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10" name="Imagem 9" descr="Uma imagem contendo relógio&#10;&#10;Descrição gerada automaticamente">
            <a:extLst>
              <a:ext uri="{FF2B5EF4-FFF2-40B4-BE49-F238E27FC236}">
                <a16:creationId xmlns:a16="http://schemas.microsoft.com/office/drawing/2014/main" id="{2B943B98-04BF-4620-A892-5058BBDA5DDE}"/>
              </a:ext>
            </a:extLst>
          </p:cNvPr>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rot="16200000" flipH="1">
            <a:off x="5048558" y="-1438278"/>
            <a:ext cx="6882021" cy="9734555"/>
          </a:xfrm>
          <a:prstGeom prst="rect">
            <a:avLst/>
          </a:prstGeom>
        </p:spPr>
      </p:pic>
      <p:sp>
        <p:nvSpPr>
          <p:cNvPr id="2" name="Retângulo 1">
            <a:extLst>
              <a:ext uri="{FF2B5EF4-FFF2-40B4-BE49-F238E27FC236}">
                <a16:creationId xmlns:a16="http://schemas.microsoft.com/office/drawing/2014/main" id="{7FD26DE1-3759-4F40-87B1-16DF1A032D29}"/>
              </a:ext>
            </a:extLst>
          </p:cNvPr>
          <p:cNvSpPr/>
          <p:nvPr userDrawn="1"/>
        </p:nvSpPr>
        <p:spPr>
          <a:xfrm>
            <a:off x="1688574" y="4114800"/>
            <a:ext cx="5474226" cy="2767221"/>
          </a:xfrm>
          <a:prstGeom prst="rect">
            <a:avLst/>
          </a:prstGeom>
          <a:gradFill flip="none" rotWithShape="1">
            <a:gsLst>
              <a:gs pos="8000">
                <a:srgbClr val="FBFCFE">
                  <a:alpha val="8000"/>
                </a:srgbClr>
              </a:gs>
              <a:gs pos="0">
                <a:schemeClr val="accent1">
                  <a:lumMod val="5000"/>
                  <a:lumOff val="95000"/>
                  <a:alpha val="2000"/>
                </a:schemeClr>
              </a:gs>
              <a:gs pos="24000">
                <a:schemeClr val="bg1">
                  <a:alpha val="85000"/>
                </a:schemeClr>
              </a:gs>
              <a:gs pos="38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descr="Logo">
            <a:extLst>
              <a:ext uri="{FF2B5EF4-FFF2-40B4-BE49-F238E27FC236}">
                <a16:creationId xmlns:a16="http://schemas.microsoft.com/office/drawing/2014/main" id="{BD92797B-D387-4FCF-84A0-528A22D1A8EB}"/>
              </a:ext>
            </a:extLst>
          </p:cNvPr>
          <p:cNvPicPr/>
          <p:nvPr userDrawn="1"/>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6306" y="718456"/>
            <a:ext cx="1972401" cy="587315"/>
          </a:xfrm>
          <a:prstGeom prst="rect">
            <a:avLst/>
          </a:prstGeom>
          <a:noFill/>
          <a:ln>
            <a:noFill/>
          </a:ln>
        </p:spPr>
      </p:pic>
      <p:sp>
        <p:nvSpPr>
          <p:cNvPr id="11" name="CaixaDeTexto 10">
            <a:extLst>
              <a:ext uri="{FF2B5EF4-FFF2-40B4-BE49-F238E27FC236}">
                <a16:creationId xmlns:a16="http://schemas.microsoft.com/office/drawing/2014/main" id="{577EF0DD-AA13-480D-9695-16CD82D45E8D}"/>
              </a:ext>
            </a:extLst>
          </p:cNvPr>
          <p:cNvSpPr txBox="1"/>
          <p:nvPr userDrawn="1"/>
        </p:nvSpPr>
        <p:spPr>
          <a:xfrm>
            <a:off x="455829" y="6037883"/>
            <a:ext cx="4290341" cy="400110"/>
          </a:xfrm>
          <a:prstGeom prst="rect">
            <a:avLst/>
          </a:prstGeom>
          <a:noFill/>
        </p:spPr>
        <p:txBody>
          <a:bodyPr wrap="square" rtlCol="0">
            <a:spAutoFit/>
          </a:bodyPr>
          <a:lstStyle/>
          <a:p>
            <a:r>
              <a:rPr lang="pt-BR" sz="2000" b="1">
                <a:solidFill>
                  <a:srgbClr val="2B0000"/>
                </a:solidFill>
              </a:rPr>
              <a:t>Ministério Público do Trabalho</a:t>
            </a:r>
          </a:p>
        </p:txBody>
      </p:sp>
    </p:spTree>
    <p:extLst>
      <p:ext uri="{BB962C8B-B14F-4D97-AF65-F5344CB8AC3E}">
        <p14:creationId xmlns:p14="http://schemas.microsoft.com/office/powerpoint/2010/main" val="287799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F06E5-8074-C08B-71DA-D8B35E44D57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5BF33F1-8A75-5717-2655-39FC3547B322}"/>
              </a:ext>
            </a:extLst>
          </p:cNvPr>
          <p:cNvSpPr>
            <a:spLocks noGrp="1"/>
          </p:cNvSpPr>
          <p:nvPr>
            <p:ph type="dt" sz="half" idx="10"/>
          </p:nvPr>
        </p:nvSpPr>
        <p:spPr/>
        <p:txBody>
          <a:bodyPr/>
          <a:lstStyle/>
          <a:p>
            <a:endParaRPr lang="pt-BR"/>
          </a:p>
        </p:txBody>
      </p:sp>
      <p:sp>
        <p:nvSpPr>
          <p:cNvPr id="4" name="Espaço Reservado para Rodapé 3">
            <a:extLst>
              <a:ext uri="{FF2B5EF4-FFF2-40B4-BE49-F238E27FC236}">
                <a16:creationId xmlns:a16="http://schemas.microsoft.com/office/drawing/2014/main" id="{33EB58D9-DEA6-66F9-86B9-15DD22DAC6F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7529BCD-AFD2-9BBB-BA56-3E09BBF2FCCD}"/>
              </a:ext>
            </a:extLst>
          </p:cNvPr>
          <p:cNvSpPr>
            <a:spLocks noGrp="1"/>
          </p:cNvSpPr>
          <p:nvPr>
            <p:ph type="sldNum" sz="quarter" idx="12"/>
          </p:nvPr>
        </p:nvSpPr>
        <p:spPr/>
        <p:txBody>
          <a:bodyPr/>
          <a:lstStyle/>
          <a:p>
            <a:fld id="{431064D0-36DD-46E1-BF21-1B5A8E9280B2}" type="slidenum">
              <a:rPr lang="pt-BR" smtClean="0"/>
              <a:t>‹nº›</a:t>
            </a:fld>
            <a:endParaRPr lang="pt-BR"/>
          </a:p>
        </p:txBody>
      </p:sp>
    </p:spTree>
    <p:extLst>
      <p:ext uri="{BB962C8B-B14F-4D97-AF65-F5344CB8AC3E}">
        <p14:creationId xmlns:p14="http://schemas.microsoft.com/office/powerpoint/2010/main" val="305432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údo">
    <p:spTree>
      <p:nvGrpSpPr>
        <p:cNvPr id="1" name=""/>
        <p:cNvGrpSpPr/>
        <p:nvPr/>
      </p:nvGrpSpPr>
      <p:grpSpPr>
        <a:xfrm>
          <a:off x="0" y="0"/>
          <a:ext cx="0" cy="0"/>
          <a:chOff x="0" y="0"/>
          <a:chExt cx="0" cy="0"/>
        </a:xfrm>
      </p:grpSpPr>
      <p:pic>
        <p:nvPicPr>
          <p:cNvPr id="8" name="Imagem 7" descr="Imagem em preto e branco&#10;&#10;Descrição gerada automaticamente">
            <a:extLst>
              <a:ext uri="{FF2B5EF4-FFF2-40B4-BE49-F238E27FC236}">
                <a16:creationId xmlns:a16="http://schemas.microsoft.com/office/drawing/2014/main" id="{543D7B71-4DAF-4674-8397-C737482AAA3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3740150"/>
            <a:ext cx="3615055" cy="3117850"/>
          </a:xfrm>
          <a:prstGeom prst="rect">
            <a:avLst/>
          </a:prstGeom>
        </p:spPr>
      </p:pic>
      <p:pic>
        <p:nvPicPr>
          <p:cNvPr id="13" name="Imagem 12" descr="Logo">
            <a:extLst>
              <a:ext uri="{FF2B5EF4-FFF2-40B4-BE49-F238E27FC236}">
                <a16:creationId xmlns:a16="http://schemas.microsoft.com/office/drawing/2014/main" id="{BD92797B-D387-4FCF-84A0-528A22D1A8EB}"/>
              </a:ext>
            </a:extLst>
          </p:cNvPr>
          <p:cNvPicPr/>
          <p:nvPr userDrawn="1"/>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3107" y="341084"/>
            <a:ext cx="1103807" cy="328677"/>
          </a:xfrm>
          <a:prstGeom prst="rect">
            <a:avLst/>
          </a:prstGeom>
          <a:noFill/>
          <a:ln>
            <a:noFill/>
          </a:ln>
        </p:spPr>
      </p:pic>
      <p:sp>
        <p:nvSpPr>
          <p:cNvPr id="11" name="CaixaDeTexto 10">
            <a:extLst>
              <a:ext uri="{FF2B5EF4-FFF2-40B4-BE49-F238E27FC236}">
                <a16:creationId xmlns:a16="http://schemas.microsoft.com/office/drawing/2014/main" id="{577EF0DD-AA13-480D-9695-16CD82D45E8D}"/>
              </a:ext>
            </a:extLst>
          </p:cNvPr>
          <p:cNvSpPr txBox="1"/>
          <p:nvPr userDrawn="1"/>
        </p:nvSpPr>
        <p:spPr>
          <a:xfrm>
            <a:off x="6545943" y="6429767"/>
            <a:ext cx="5536827" cy="307777"/>
          </a:xfrm>
          <a:prstGeom prst="rect">
            <a:avLst/>
          </a:prstGeom>
          <a:noFill/>
        </p:spPr>
        <p:txBody>
          <a:bodyPr wrap="square" rtlCol="0">
            <a:spAutoFit/>
          </a:bodyPr>
          <a:lstStyle/>
          <a:p>
            <a:pPr algn="r"/>
            <a:r>
              <a:rPr lang="pt-BR" sz="1400" b="0">
                <a:solidFill>
                  <a:srgbClr val="782821"/>
                </a:solidFill>
              </a:rPr>
              <a:t>Secretaria de Planejamento e Gestão Estratégica (SGE)</a:t>
            </a:r>
          </a:p>
        </p:txBody>
      </p:sp>
      <p:pic>
        <p:nvPicPr>
          <p:cNvPr id="7" name="Imagem 6" descr="Imagem em preto e branco&#10;&#10;Descrição gerada automaticamente">
            <a:extLst>
              <a:ext uri="{FF2B5EF4-FFF2-40B4-BE49-F238E27FC236}">
                <a16:creationId xmlns:a16="http://schemas.microsoft.com/office/drawing/2014/main" id="{F44BD1BB-6398-411A-9C15-074EAECBAA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576945" y="0"/>
            <a:ext cx="3615055" cy="3117850"/>
          </a:xfrm>
          <a:prstGeom prst="rect">
            <a:avLst/>
          </a:prstGeom>
        </p:spPr>
      </p:pic>
    </p:spTree>
    <p:extLst>
      <p:ext uri="{BB962C8B-B14F-4D97-AF65-F5344CB8AC3E}">
        <p14:creationId xmlns:p14="http://schemas.microsoft.com/office/powerpoint/2010/main" val="384036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údo">
    <p:spTree>
      <p:nvGrpSpPr>
        <p:cNvPr id="1" name=""/>
        <p:cNvGrpSpPr/>
        <p:nvPr/>
      </p:nvGrpSpPr>
      <p:grpSpPr>
        <a:xfrm>
          <a:off x="0" y="0"/>
          <a:ext cx="0" cy="0"/>
          <a:chOff x="0" y="0"/>
          <a:chExt cx="0" cy="0"/>
        </a:xfrm>
      </p:grpSpPr>
      <p:pic>
        <p:nvPicPr>
          <p:cNvPr id="8" name="Imagem 7" descr="Imagem em preto e branco&#10;&#10;Descrição gerada automaticamente">
            <a:extLst>
              <a:ext uri="{FF2B5EF4-FFF2-40B4-BE49-F238E27FC236}">
                <a16:creationId xmlns:a16="http://schemas.microsoft.com/office/drawing/2014/main" id="{543D7B71-4DAF-4674-8397-C737482AAA3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3740150"/>
            <a:ext cx="3615055" cy="3117850"/>
          </a:xfrm>
          <a:prstGeom prst="rect">
            <a:avLst/>
          </a:prstGeom>
        </p:spPr>
      </p:pic>
      <p:sp>
        <p:nvSpPr>
          <p:cNvPr id="11" name="CaixaDeTexto 10">
            <a:extLst>
              <a:ext uri="{FF2B5EF4-FFF2-40B4-BE49-F238E27FC236}">
                <a16:creationId xmlns:a16="http://schemas.microsoft.com/office/drawing/2014/main" id="{577EF0DD-AA13-480D-9695-16CD82D45E8D}"/>
              </a:ext>
            </a:extLst>
          </p:cNvPr>
          <p:cNvSpPr txBox="1"/>
          <p:nvPr userDrawn="1"/>
        </p:nvSpPr>
        <p:spPr>
          <a:xfrm>
            <a:off x="6545943" y="6429767"/>
            <a:ext cx="5536827" cy="307777"/>
          </a:xfrm>
          <a:prstGeom prst="rect">
            <a:avLst/>
          </a:prstGeom>
          <a:noFill/>
        </p:spPr>
        <p:txBody>
          <a:bodyPr wrap="square" rtlCol="0">
            <a:spAutoFit/>
          </a:bodyPr>
          <a:lstStyle/>
          <a:p>
            <a:pPr algn="r"/>
            <a:r>
              <a:rPr lang="pt-BR" sz="1400" b="0">
                <a:solidFill>
                  <a:srgbClr val="782821"/>
                </a:solidFill>
              </a:rPr>
              <a:t>Secretaria de Planejamento e Gestão Estratégica (SGE)</a:t>
            </a:r>
          </a:p>
        </p:txBody>
      </p:sp>
      <p:pic>
        <p:nvPicPr>
          <p:cNvPr id="7" name="Imagem 6" descr="Imagem em preto e branco&#10;&#10;Descrição gerada automaticamente">
            <a:extLst>
              <a:ext uri="{FF2B5EF4-FFF2-40B4-BE49-F238E27FC236}">
                <a16:creationId xmlns:a16="http://schemas.microsoft.com/office/drawing/2014/main" id="{F44BD1BB-6398-411A-9C15-074EAECBAA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576945" y="0"/>
            <a:ext cx="3615055" cy="3117850"/>
          </a:xfrm>
          <a:prstGeom prst="rect">
            <a:avLst/>
          </a:prstGeom>
        </p:spPr>
      </p:pic>
    </p:spTree>
    <p:extLst>
      <p:ext uri="{BB962C8B-B14F-4D97-AF65-F5344CB8AC3E}">
        <p14:creationId xmlns:p14="http://schemas.microsoft.com/office/powerpoint/2010/main" val="71966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údo">
    <p:spTree>
      <p:nvGrpSpPr>
        <p:cNvPr id="1" name=""/>
        <p:cNvGrpSpPr/>
        <p:nvPr/>
      </p:nvGrpSpPr>
      <p:grpSpPr>
        <a:xfrm>
          <a:off x="0" y="0"/>
          <a:ext cx="0" cy="0"/>
          <a:chOff x="0" y="0"/>
          <a:chExt cx="0" cy="0"/>
        </a:xfrm>
      </p:grpSpPr>
      <p:pic>
        <p:nvPicPr>
          <p:cNvPr id="13" name="Imagem 12" descr="Logo">
            <a:extLst>
              <a:ext uri="{FF2B5EF4-FFF2-40B4-BE49-F238E27FC236}">
                <a16:creationId xmlns:a16="http://schemas.microsoft.com/office/drawing/2014/main" id="{BD92797B-D387-4FCF-84A0-528A22D1A8EB}"/>
              </a:ext>
            </a:extLst>
          </p:cNvPr>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3107" y="341084"/>
            <a:ext cx="1103807" cy="328677"/>
          </a:xfrm>
          <a:prstGeom prst="rect">
            <a:avLst/>
          </a:prstGeom>
          <a:noFill/>
          <a:ln>
            <a:noFill/>
          </a:ln>
        </p:spPr>
      </p:pic>
      <p:sp>
        <p:nvSpPr>
          <p:cNvPr id="11" name="CaixaDeTexto 10">
            <a:extLst>
              <a:ext uri="{FF2B5EF4-FFF2-40B4-BE49-F238E27FC236}">
                <a16:creationId xmlns:a16="http://schemas.microsoft.com/office/drawing/2014/main" id="{577EF0DD-AA13-480D-9695-16CD82D45E8D}"/>
              </a:ext>
            </a:extLst>
          </p:cNvPr>
          <p:cNvSpPr txBox="1"/>
          <p:nvPr userDrawn="1"/>
        </p:nvSpPr>
        <p:spPr>
          <a:xfrm>
            <a:off x="6545943" y="6429767"/>
            <a:ext cx="5536827" cy="307777"/>
          </a:xfrm>
          <a:prstGeom prst="rect">
            <a:avLst/>
          </a:prstGeom>
          <a:noFill/>
        </p:spPr>
        <p:txBody>
          <a:bodyPr wrap="square" rtlCol="0">
            <a:spAutoFit/>
          </a:bodyPr>
          <a:lstStyle/>
          <a:p>
            <a:pPr algn="r"/>
            <a:r>
              <a:rPr lang="pt-BR" sz="1400" b="0">
                <a:solidFill>
                  <a:srgbClr val="782821"/>
                </a:solidFill>
              </a:rPr>
              <a:t>Secretaria de Planejamento e Gestão Estratégica (SGE)</a:t>
            </a:r>
          </a:p>
        </p:txBody>
      </p:sp>
      <p:pic>
        <p:nvPicPr>
          <p:cNvPr id="7" name="Imagem 6" descr="Imagem em preto e branco&#10;&#10;Descrição gerada automaticamente">
            <a:extLst>
              <a:ext uri="{FF2B5EF4-FFF2-40B4-BE49-F238E27FC236}">
                <a16:creationId xmlns:a16="http://schemas.microsoft.com/office/drawing/2014/main" id="{F44BD1BB-6398-411A-9C15-074EAECBAAF4}"/>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8576945" y="0"/>
            <a:ext cx="3615055" cy="3117850"/>
          </a:xfrm>
          <a:prstGeom prst="rect">
            <a:avLst/>
          </a:prstGeom>
        </p:spPr>
      </p:pic>
    </p:spTree>
    <p:extLst>
      <p:ext uri="{BB962C8B-B14F-4D97-AF65-F5344CB8AC3E}">
        <p14:creationId xmlns:p14="http://schemas.microsoft.com/office/powerpoint/2010/main" val="154242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údo">
    <p:spTree>
      <p:nvGrpSpPr>
        <p:cNvPr id="1" name=""/>
        <p:cNvGrpSpPr/>
        <p:nvPr/>
      </p:nvGrpSpPr>
      <p:grpSpPr>
        <a:xfrm>
          <a:off x="0" y="0"/>
          <a:ext cx="0" cy="0"/>
          <a:chOff x="0" y="0"/>
          <a:chExt cx="0" cy="0"/>
        </a:xfrm>
      </p:grpSpPr>
      <p:pic>
        <p:nvPicPr>
          <p:cNvPr id="8" name="Imagem 7" descr="Imagem em preto e branco&#10;&#10;Descrição gerada automaticamente">
            <a:extLst>
              <a:ext uri="{FF2B5EF4-FFF2-40B4-BE49-F238E27FC236}">
                <a16:creationId xmlns:a16="http://schemas.microsoft.com/office/drawing/2014/main" id="{543D7B71-4DAF-4674-8397-C737482AAA3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3740150"/>
            <a:ext cx="3615055" cy="3117850"/>
          </a:xfrm>
          <a:prstGeom prst="rect">
            <a:avLst/>
          </a:prstGeom>
        </p:spPr>
      </p:pic>
      <p:pic>
        <p:nvPicPr>
          <p:cNvPr id="13" name="Imagem 12" descr="Logo">
            <a:extLst>
              <a:ext uri="{FF2B5EF4-FFF2-40B4-BE49-F238E27FC236}">
                <a16:creationId xmlns:a16="http://schemas.microsoft.com/office/drawing/2014/main" id="{BD92797B-D387-4FCF-84A0-528A22D1A8EB}"/>
              </a:ext>
            </a:extLst>
          </p:cNvPr>
          <p:cNvPicPr/>
          <p:nvPr userDrawn="1"/>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3107" y="341084"/>
            <a:ext cx="1103807" cy="328677"/>
          </a:xfrm>
          <a:prstGeom prst="rect">
            <a:avLst/>
          </a:prstGeom>
          <a:noFill/>
          <a:ln>
            <a:noFill/>
          </a:ln>
        </p:spPr>
      </p:pic>
      <p:sp>
        <p:nvSpPr>
          <p:cNvPr id="11" name="CaixaDeTexto 10">
            <a:extLst>
              <a:ext uri="{FF2B5EF4-FFF2-40B4-BE49-F238E27FC236}">
                <a16:creationId xmlns:a16="http://schemas.microsoft.com/office/drawing/2014/main" id="{577EF0DD-AA13-480D-9695-16CD82D45E8D}"/>
              </a:ext>
            </a:extLst>
          </p:cNvPr>
          <p:cNvSpPr txBox="1"/>
          <p:nvPr userDrawn="1"/>
        </p:nvSpPr>
        <p:spPr>
          <a:xfrm>
            <a:off x="6545943" y="6429767"/>
            <a:ext cx="5536827" cy="307777"/>
          </a:xfrm>
          <a:prstGeom prst="rect">
            <a:avLst/>
          </a:prstGeom>
          <a:noFill/>
        </p:spPr>
        <p:txBody>
          <a:bodyPr wrap="square" rtlCol="0">
            <a:spAutoFit/>
          </a:bodyPr>
          <a:lstStyle/>
          <a:p>
            <a:pPr algn="r"/>
            <a:r>
              <a:rPr lang="pt-BR" sz="1400" b="0">
                <a:solidFill>
                  <a:srgbClr val="782821"/>
                </a:solidFill>
              </a:rPr>
              <a:t>Secretaria de Planejamento e Gestão Estratégica (SGE)</a:t>
            </a:r>
          </a:p>
        </p:txBody>
      </p:sp>
    </p:spTree>
    <p:extLst>
      <p:ext uri="{BB962C8B-B14F-4D97-AF65-F5344CB8AC3E}">
        <p14:creationId xmlns:p14="http://schemas.microsoft.com/office/powerpoint/2010/main" val="386792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údo">
    <p:spTree>
      <p:nvGrpSpPr>
        <p:cNvPr id="1" name=""/>
        <p:cNvGrpSpPr/>
        <p:nvPr/>
      </p:nvGrpSpPr>
      <p:grpSpPr>
        <a:xfrm>
          <a:off x="0" y="0"/>
          <a:ext cx="0" cy="0"/>
          <a:chOff x="0" y="0"/>
          <a:chExt cx="0" cy="0"/>
        </a:xfrm>
      </p:grpSpPr>
      <p:pic>
        <p:nvPicPr>
          <p:cNvPr id="13" name="Imagem 12" descr="Logo">
            <a:extLst>
              <a:ext uri="{FF2B5EF4-FFF2-40B4-BE49-F238E27FC236}">
                <a16:creationId xmlns:a16="http://schemas.microsoft.com/office/drawing/2014/main" id="{BD92797B-D387-4FCF-84A0-528A22D1A8EB}"/>
              </a:ext>
            </a:extLst>
          </p:cNvPr>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3107" y="341084"/>
            <a:ext cx="1103807" cy="328677"/>
          </a:xfrm>
          <a:prstGeom prst="rect">
            <a:avLst/>
          </a:prstGeom>
          <a:noFill/>
          <a:ln>
            <a:noFill/>
          </a:ln>
        </p:spPr>
      </p:pic>
      <p:sp>
        <p:nvSpPr>
          <p:cNvPr id="11" name="CaixaDeTexto 10">
            <a:extLst>
              <a:ext uri="{FF2B5EF4-FFF2-40B4-BE49-F238E27FC236}">
                <a16:creationId xmlns:a16="http://schemas.microsoft.com/office/drawing/2014/main" id="{577EF0DD-AA13-480D-9695-16CD82D45E8D}"/>
              </a:ext>
            </a:extLst>
          </p:cNvPr>
          <p:cNvSpPr txBox="1"/>
          <p:nvPr userDrawn="1"/>
        </p:nvSpPr>
        <p:spPr>
          <a:xfrm>
            <a:off x="6545943" y="6429767"/>
            <a:ext cx="5536827" cy="307777"/>
          </a:xfrm>
          <a:prstGeom prst="rect">
            <a:avLst/>
          </a:prstGeom>
          <a:noFill/>
        </p:spPr>
        <p:txBody>
          <a:bodyPr wrap="square" rtlCol="0">
            <a:spAutoFit/>
          </a:bodyPr>
          <a:lstStyle/>
          <a:p>
            <a:pPr algn="r"/>
            <a:r>
              <a:rPr lang="pt-BR" sz="1400" b="0">
                <a:solidFill>
                  <a:srgbClr val="782821"/>
                </a:solidFill>
              </a:rPr>
              <a:t>Secretaria de Planejamento e Gestão Estratégica (SGE)</a:t>
            </a:r>
          </a:p>
        </p:txBody>
      </p:sp>
    </p:spTree>
    <p:extLst>
      <p:ext uri="{BB962C8B-B14F-4D97-AF65-F5344CB8AC3E}">
        <p14:creationId xmlns:p14="http://schemas.microsoft.com/office/powerpoint/2010/main" val="421554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ção 2">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F91F6EF-97F0-46C9-9A9E-353B27455F46}"/>
              </a:ext>
            </a:extLst>
          </p:cNvPr>
          <p:cNvSpPr/>
          <p:nvPr userDrawn="1"/>
        </p:nvSpPr>
        <p:spPr>
          <a:xfrm>
            <a:off x="0" y="0"/>
            <a:ext cx="12192000" cy="6858000"/>
          </a:xfrm>
          <a:prstGeom prst="rect">
            <a:avLst/>
          </a:prstGeom>
          <a:solidFill>
            <a:srgbClr val="2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577EF0DD-AA13-480D-9695-16CD82D45E8D}"/>
              </a:ext>
            </a:extLst>
          </p:cNvPr>
          <p:cNvSpPr txBox="1"/>
          <p:nvPr userDrawn="1"/>
        </p:nvSpPr>
        <p:spPr>
          <a:xfrm>
            <a:off x="0" y="6313654"/>
            <a:ext cx="12192000" cy="307777"/>
          </a:xfrm>
          <a:prstGeom prst="rect">
            <a:avLst/>
          </a:prstGeom>
          <a:noFill/>
        </p:spPr>
        <p:txBody>
          <a:bodyPr wrap="square" rtlCol="0">
            <a:spAutoFit/>
          </a:bodyPr>
          <a:lstStyle/>
          <a:p>
            <a:pPr marL="0" indent="0" algn="ctr"/>
            <a:r>
              <a:rPr lang="pt-BR" sz="1400" b="0">
                <a:solidFill>
                  <a:schemeClr val="bg1"/>
                </a:solidFill>
              </a:rPr>
              <a:t>Secretaria de Planejamento e Gestão Estratégica (SGE)</a:t>
            </a:r>
          </a:p>
        </p:txBody>
      </p:sp>
      <p:cxnSp>
        <p:nvCxnSpPr>
          <p:cNvPr id="4" name="Conector reto 3">
            <a:extLst>
              <a:ext uri="{FF2B5EF4-FFF2-40B4-BE49-F238E27FC236}">
                <a16:creationId xmlns:a16="http://schemas.microsoft.com/office/drawing/2014/main" id="{92A6ACF0-CF1F-49A8-83E0-06B44075261B}"/>
              </a:ext>
            </a:extLst>
          </p:cNvPr>
          <p:cNvCxnSpPr/>
          <p:nvPr userDrawn="1"/>
        </p:nvCxnSpPr>
        <p:spPr>
          <a:xfrm>
            <a:off x="4600072" y="6255654"/>
            <a:ext cx="2975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m 9" descr="Uma imagem contendo desenho&#10;&#10;Descrição gerada automaticamente">
            <a:extLst>
              <a:ext uri="{FF2B5EF4-FFF2-40B4-BE49-F238E27FC236}">
                <a16:creationId xmlns:a16="http://schemas.microsoft.com/office/drawing/2014/main" id="{1A3E4AD1-A66F-4F79-8094-819336779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0754" y="209972"/>
            <a:ext cx="913245" cy="698124"/>
          </a:xfrm>
          <a:prstGeom prst="rect">
            <a:avLst/>
          </a:prstGeom>
        </p:spPr>
      </p:pic>
    </p:spTree>
    <p:extLst>
      <p:ext uri="{BB962C8B-B14F-4D97-AF65-F5344CB8AC3E}">
        <p14:creationId xmlns:p14="http://schemas.microsoft.com/office/powerpoint/2010/main" val="158145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abeçalho da Seção">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FB2492D2-0384-4E66-958B-3620C5FC71DC}"/>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1D5FABBA-214A-4A2A-BF37-2F2B2030113E}"/>
              </a:ext>
            </a:extLst>
          </p:cNvPr>
          <p:cNvSpPr/>
          <p:nvPr userDrawn="1"/>
        </p:nvSpPr>
        <p:spPr>
          <a:xfrm>
            <a:off x="-1" y="130629"/>
            <a:ext cx="9260107" cy="628155"/>
          </a:xfrm>
          <a:prstGeom prst="rect">
            <a:avLst/>
          </a:prstGeom>
          <a:gradFill flip="none" rotWithShape="1">
            <a:gsLst>
              <a:gs pos="0">
                <a:srgbClr val="800000"/>
              </a:gs>
              <a:gs pos="69000">
                <a:srgbClr val="800000"/>
              </a:gs>
              <a:gs pos="84000">
                <a:srgbClr val="FF9B9B"/>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A6E5C434-3845-4978-B917-F22363B5B6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4300" y="237175"/>
            <a:ext cx="1492510" cy="432915"/>
          </a:xfrm>
          <a:prstGeom prst="rect">
            <a:avLst/>
          </a:prstGeom>
        </p:spPr>
      </p:pic>
      <p:sp>
        <p:nvSpPr>
          <p:cNvPr id="10" name="CaixaDeTexto 9">
            <a:extLst>
              <a:ext uri="{FF2B5EF4-FFF2-40B4-BE49-F238E27FC236}">
                <a16:creationId xmlns:a16="http://schemas.microsoft.com/office/drawing/2014/main" id="{02CBE837-ABB8-4E3A-A2BC-E8F4FB95C941}"/>
              </a:ext>
            </a:extLst>
          </p:cNvPr>
          <p:cNvSpPr txBox="1"/>
          <p:nvPr userDrawn="1"/>
        </p:nvSpPr>
        <p:spPr>
          <a:xfrm>
            <a:off x="168480" y="224883"/>
            <a:ext cx="4264244" cy="461665"/>
          </a:xfrm>
          <a:prstGeom prst="rect">
            <a:avLst/>
          </a:prstGeom>
          <a:noFill/>
        </p:spPr>
        <p:txBody>
          <a:bodyPr wrap="none" rtlCol="0">
            <a:spAutoFit/>
          </a:bodyPr>
          <a:lstStyle/>
          <a:p>
            <a:r>
              <a:rPr lang="pt-BR" sz="2400" b="1">
                <a:solidFill>
                  <a:schemeClr val="bg1"/>
                </a:solidFill>
              </a:rPr>
              <a:t>Plano de Gestão Nacional (PGN)</a:t>
            </a:r>
          </a:p>
        </p:txBody>
      </p:sp>
      <p:sp>
        <p:nvSpPr>
          <p:cNvPr id="11" name="CaixaDeTexto 10">
            <a:extLst>
              <a:ext uri="{FF2B5EF4-FFF2-40B4-BE49-F238E27FC236}">
                <a16:creationId xmlns:a16="http://schemas.microsoft.com/office/drawing/2014/main" id="{577EF0DD-AA13-480D-9695-16CD82D45E8D}"/>
              </a:ext>
            </a:extLst>
          </p:cNvPr>
          <p:cNvSpPr txBox="1"/>
          <p:nvPr userDrawn="1"/>
        </p:nvSpPr>
        <p:spPr>
          <a:xfrm>
            <a:off x="255190" y="6327261"/>
            <a:ext cx="1152268" cy="400110"/>
          </a:xfrm>
          <a:prstGeom prst="rect">
            <a:avLst/>
          </a:prstGeom>
          <a:noFill/>
        </p:spPr>
        <p:txBody>
          <a:bodyPr wrap="square" rtlCol="0">
            <a:spAutoFit/>
          </a:bodyPr>
          <a:lstStyle/>
          <a:p>
            <a:r>
              <a:rPr lang="pt-BR" sz="2000" b="1">
                <a:solidFill>
                  <a:srgbClr val="800000"/>
                </a:solidFill>
              </a:rPr>
              <a:t>MPT</a:t>
            </a:r>
          </a:p>
        </p:txBody>
      </p:sp>
      <p:sp>
        <p:nvSpPr>
          <p:cNvPr id="12" name="CaixaDeTexto 11">
            <a:extLst>
              <a:ext uri="{FF2B5EF4-FFF2-40B4-BE49-F238E27FC236}">
                <a16:creationId xmlns:a16="http://schemas.microsoft.com/office/drawing/2014/main" id="{431A4BFB-DED0-4F92-9D11-1369D4C1F438}"/>
              </a:ext>
            </a:extLst>
          </p:cNvPr>
          <p:cNvSpPr txBox="1"/>
          <p:nvPr userDrawn="1"/>
        </p:nvSpPr>
        <p:spPr>
          <a:xfrm>
            <a:off x="6813176" y="6373427"/>
            <a:ext cx="5123634" cy="307777"/>
          </a:xfrm>
          <a:prstGeom prst="rect">
            <a:avLst/>
          </a:prstGeom>
          <a:noFill/>
        </p:spPr>
        <p:txBody>
          <a:bodyPr wrap="square" rtlCol="0">
            <a:spAutoFit/>
          </a:bodyPr>
          <a:lstStyle/>
          <a:p>
            <a:pPr algn="r"/>
            <a:r>
              <a:rPr lang="pt-BR" sz="1400">
                <a:solidFill>
                  <a:srgbClr val="800000"/>
                </a:solidFill>
              </a:rPr>
              <a:t>Secretaria de Planejamento e Gestão Estratégica (SGE)</a:t>
            </a:r>
          </a:p>
        </p:txBody>
      </p:sp>
    </p:spTree>
    <p:extLst>
      <p:ext uri="{BB962C8B-B14F-4D97-AF65-F5344CB8AC3E}">
        <p14:creationId xmlns:p14="http://schemas.microsoft.com/office/powerpoint/2010/main" val="284089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10B0E32-E758-4C7A-A35D-6C3DB5D10BD0}"/>
              </a:ext>
            </a:extLst>
          </p:cNvPr>
          <p:cNvSpPr>
            <a:spLocks noGrp="1"/>
          </p:cNvSpPr>
          <p:nvPr>
            <p:ph type="dt" sz="half" idx="10"/>
          </p:nvPr>
        </p:nvSpPr>
        <p:spPr/>
        <p:txBody>
          <a:bodyPr/>
          <a:lstStyle/>
          <a:p>
            <a:endParaRPr lang="pt-BR"/>
          </a:p>
        </p:txBody>
      </p:sp>
      <p:sp>
        <p:nvSpPr>
          <p:cNvPr id="3" name="Espaço Reservado para Rodapé 2">
            <a:extLst>
              <a:ext uri="{FF2B5EF4-FFF2-40B4-BE49-F238E27FC236}">
                <a16:creationId xmlns:a16="http://schemas.microsoft.com/office/drawing/2014/main" id="{22737600-0B3F-4F78-9BA4-0DC1DD6167C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147EBD9-FB21-44B4-BA18-9D8C2E74B54F}"/>
              </a:ext>
            </a:extLst>
          </p:cNvPr>
          <p:cNvSpPr>
            <a:spLocks noGrp="1"/>
          </p:cNvSpPr>
          <p:nvPr>
            <p:ph type="sldNum" sz="quarter" idx="12"/>
          </p:nvPr>
        </p:nvSpPr>
        <p:spPr/>
        <p:txBody>
          <a:bodyPr/>
          <a:lstStyle/>
          <a:p>
            <a:fld id="{5B4D3E00-F9DC-44C3-A5AD-6FF7F956D7EE}" type="slidenum">
              <a:rPr lang="pt-BR" smtClean="0"/>
              <a:t>‹nº›</a:t>
            </a:fld>
            <a:endParaRPr lang="pt-BR"/>
          </a:p>
        </p:txBody>
      </p:sp>
    </p:spTree>
    <p:extLst>
      <p:ext uri="{BB962C8B-B14F-4D97-AF65-F5344CB8AC3E}">
        <p14:creationId xmlns:p14="http://schemas.microsoft.com/office/powerpoint/2010/main" val="274155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3412DF1-7E15-483A-822F-3FBDA34ED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FA90384-9F98-430C-BFCE-3A975E80D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77FC66D-F931-4212-B17E-C1CCE8D2A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a:extLst>
              <a:ext uri="{FF2B5EF4-FFF2-40B4-BE49-F238E27FC236}">
                <a16:creationId xmlns:a16="http://schemas.microsoft.com/office/drawing/2014/main" id="{7DE5AA98-DBAD-428A-BDA9-4B3BDD5EF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81480DF-8714-4292-9E72-7219F4D9E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64D0-36DD-46E1-BF21-1B5A8E9280B2}" type="slidenum">
              <a:rPr lang="pt-BR" smtClean="0"/>
              <a:t>‹nº›</a:t>
            </a:fld>
            <a:endParaRPr lang="pt-BR"/>
          </a:p>
        </p:txBody>
      </p:sp>
      <p:sp>
        <p:nvSpPr>
          <p:cNvPr id="7" name="Retângulo 6">
            <a:extLst>
              <a:ext uri="{FF2B5EF4-FFF2-40B4-BE49-F238E27FC236}">
                <a16:creationId xmlns:a16="http://schemas.microsoft.com/office/drawing/2014/main" id="{FB6A9DA0-F020-472F-957C-FA5B72721E98}"/>
              </a:ext>
            </a:extLst>
          </p:cNvPr>
          <p:cNvSpPr/>
          <p:nvPr userDrawn="1"/>
        </p:nvSpPr>
        <p:spPr>
          <a:xfrm>
            <a:off x="0" y="5676873"/>
            <a:ext cx="12192000" cy="1161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47973256"/>
      </p:ext>
    </p:extLst>
  </p:cSld>
  <p:clrMap bg1="lt1" tx1="dk1" bg2="lt2" tx2="dk2" accent1="accent1" accent2="accent2" accent3="accent3" accent4="accent4" accent5="accent5" accent6="accent6" hlink="hlink" folHlink="folHlink"/>
  <p:sldLayoutIdLst>
    <p:sldLayoutId id="2147483788" r:id="rId1"/>
    <p:sldLayoutId id="2147483798" r:id="rId2"/>
    <p:sldLayoutId id="2147483804" r:id="rId3"/>
    <p:sldLayoutId id="2147483801" r:id="rId4"/>
    <p:sldLayoutId id="2147483803" r:id="rId5"/>
    <p:sldLayoutId id="2147483802" r:id="rId6"/>
    <p:sldLayoutId id="2147483799" r:id="rId7"/>
    <p:sldLayoutId id="2147483800" r:id="rId8"/>
    <p:sldLayoutId id="2147483805" r:id="rId9"/>
    <p:sldLayoutId id="214748380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pt.mp.br/planejamento-gestao-estrategica/gestao-estrategica/plano-de-gestao-2021-2023" TargetMode="Externa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hyperlink" Target="https://mpt.mp.br/planejamento-gestao-estrategica/gestao-estrategica/gestao-processos"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mpt.mp.br/planejamento-gestao-estrategica/gestao-estrategica/cadeia-e-arquitetura" TargetMode="Externa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hyperlink" Target="https://mpt.mp.br/planejamento-gestao-estrategica/gestao-estrategica/infografico-1.png"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63.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intranet.mpt.mp.br/pgt/comissoes-tematicas/comite-de-equidade/plano-de-acao"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intranet.mpt.mp.br/pgt/comissoes-tematicas/comite-de-equidade/relatorio-de-acompanhamento-da-execucao"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hyperlink" Target="https://intranet.mpt.mp.br/pgt/comissoes-tematicas/comite-de-equidade/relatorio-de-acompanhamento-da-execucao"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35.svg"/><Relationship Id="rId4" Type="http://schemas.openxmlformats.org/officeDocument/2006/relationships/image" Target="../media/image30.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mailto:gestaoestrategica@mpt.mp.br" TargetMode="External"/><Relationship Id="rId2" Type="http://schemas.openxmlformats.org/officeDocument/2006/relationships/hyperlink" Target="https://app.powerbi.com/groups/me/reports/974a7f5b-2272-4e04-b607-77bc821ab6d0/ReportSectionf33029c6a5daa9b8c403"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mpt.mp.br/planejamento-gestao-estrategica/gestao-estrategica/portifolio_projetos" TargetMode="External"/><Relationship Id="rId2" Type="http://schemas.openxmlformats.org/officeDocument/2006/relationships/hyperlink" Target="https://mpt.mp.br/planejamento-gestao-estrategica/gestao-estrategica/projeto_gaet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mpt.mp.br/planejamento-gestao-estrategica/gestao-estrategica/grupos_trabalho_estudo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mpt.mp.br/planejamento-gestao-estrategica/gestao-estrategica/grupos_trabalho_estudo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mpt.mp.br/planejamento-gestao-estrategica/gestao-estrategica/grupos_trabalho_estudo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gaia.mpt.mp.br/QvAJAXZfc/opendoc.htm?document=mpt_gaia.qvw&amp;lang=en-US&amp;host=QVS%40mpt-qlv-ias03&amp;anonymous=tru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gaia.mpt.mp.br/QvAJAXZfc/opendoc.htm?document=mpt_gaia.qvw&amp;lang=en-US&amp;host=QVS%40mpt-qlv-ias03&amp;anonymous=tru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hyperlink" Target="https://mpt.mp.br/planejamento-gestao-estrategica/gestao-estrategica/plano-de-gestao-2021-2023"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idia-ext.mpt.mp.br/pgt/apge/portal-sge/planejamento-monitoramento/arquivos/resultados-consolidacao-2023-2030.pdf" TargetMode="External"/><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mpt.mp.br/planejamento-gestao-estrategica/gestao-estrategica/normas-politica-publicacoes"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mpt.mp.br/planejamento-gestao-estrategica/gestao-estrategica/plano-de-gestao-2021-2023"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mpt.mp.br/planejamento-gestao-estrategica/gestao-estrategica/pei_2018-2022" TargetMode="External"/><Relationship Id="rId4" Type="http://schemas.openxmlformats.org/officeDocument/2006/relationships/hyperlink" Target="https://painelbi.mpt.mp.br/Reports_MPT/powerbi/SGE/BI%20acompanhamento%20planejamento"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mpt.mp.br/planejamento-gestao-estrategica/gestao-estrategica/plano-de-gestao-2021-2023"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mpt.mp.br/planejamento-gestao-estrategica/gestao-estrategica/plano-de-gestao-2021-2023"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mpt.mp.br/planejamento-gestao-estrategica/gestao-estrategica/plano-de-gestao-2021-2023"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aixaDeTexto 43">
            <a:extLst>
              <a:ext uri="{FF2B5EF4-FFF2-40B4-BE49-F238E27FC236}">
                <a16:creationId xmlns:a16="http://schemas.microsoft.com/office/drawing/2014/main" id="{33BFF262-D5D0-42B9-A0DF-789DC92BAF34}"/>
              </a:ext>
            </a:extLst>
          </p:cNvPr>
          <p:cNvSpPr txBox="1"/>
          <p:nvPr/>
        </p:nvSpPr>
        <p:spPr>
          <a:xfrm>
            <a:off x="459437" y="1985634"/>
            <a:ext cx="10965540" cy="3046988"/>
          </a:xfrm>
          <a:prstGeom prst="rect">
            <a:avLst/>
          </a:prstGeom>
          <a:noFill/>
        </p:spPr>
        <p:txBody>
          <a:bodyPr wrap="square" rtlCol="0">
            <a:spAutoFit/>
          </a:bodyPr>
          <a:lstStyle/>
          <a:p>
            <a:r>
              <a:rPr lang="pt-BR" sz="3600" b="1"/>
              <a:t>Reunião de Análise da Estratégia (RAE)</a:t>
            </a:r>
          </a:p>
          <a:p>
            <a:endParaRPr lang="pt-BR" sz="3600" b="1"/>
          </a:p>
          <a:p>
            <a:r>
              <a:rPr lang="pt-BR" sz="2400" b="1">
                <a:solidFill>
                  <a:schemeClr val="bg2">
                    <a:lumMod val="25000"/>
                  </a:schemeClr>
                </a:solidFill>
                <a:latin typeface="Gill Sans Nova" panose="020B0604020202020204" pitchFamily="34" charset="0"/>
                <a:cs typeface="Aldhabi" panose="020B0604020202020204" pitchFamily="2" charset="-78"/>
              </a:rPr>
              <a:t>Secretaria de Planejamento e Gestão Estratégica (SGE)</a:t>
            </a:r>
            <a:endParaRPr lang="pt-BR" sz="2000">
              <a:solidFill>
                <a:schemeClr val="bg2">
                  <a:lumMod val="25000"/>
                </a:schemeClr>
              </a:solidFill>
              <a:latin typeface="Gill Sans Nova" panose="020B0604020202020204" pitchFamily="34" charset="0"/>
              <a:cs typeface="Aldhabi" panose="020B0604020202020204" pitchFamily="2" charset="-78"/>
            </a:endParaRPr>
          </a:p>
          <a:p>
            <a:r>
              <a:rPr lang="pt-BR" sz="2400">
                <a:solidFill>
                  <a:srgbClr val="2B0000"/>
                </a:solidFill>
                <a:latin typeface="Gill Sans Nova" panose="020B0604020202020204" pitchFamily="34" charset="0"/>
                <a:cs typeface="Aldhabi" panose="020B0604020202020204" pitchFamily="2" charset="-78"/>
              </a:rPr>
              <a:t>13 de abril de 2023</a:t>
            </a:r>
          </a:p>
          <a:p>
            <a:pPr>
              <a:lnSpc>
                <a:spcPct val="150000"/>
              </a:lnSpc>
            </a:pPr>
            <a:endParaRPr lang="pt-BR" sz="2400">
              <a:solidFill>
                <a:schemeClr val="bg2">
                  <a:lumMod val="25000"/>
                </a:schemeClr>
              </a:solidFill>
              <a:latin typeface="Gill Sans Nova" panose="020B0604020202020204" pitchFamily="34" charset="0"/>
              <a:cs typeface="Aldhabi" panose="020B0604020202020204" pitchFamily="2" charset="-78"/>
            </a:endParaRPr>
          </a:p>
          <a:p>
            <a:r>
              <a:rPr lang="pt-BR" b="1">
                <a:solidFill>
                  <a:schemeClr val="bg2">
                    <a:lumMod val="25000"/>
                  </a:schemeClr>
                </a:solidFill>
                <a:latin typeface="Gill Sans Nova" panose="020B0604020202020204" pitchFamily="34" charset="0"/>
                <a:cs typeface="Aldhabi" panose="020B0604020202020204" pitchFamily="2" charset="-78"/>
              </a:rPr>
              <a:t>Ludmila Reis Brito Lopes</a:t>
            </a:r>
          </a:p>
          <a:p>
            <a:r>
              <a:rPr lang="pt-BR">
                <a:solidFill>
                  <a:schemeClr val="bg2">
                    <a:lumMod val="25000"/>
                  </a:schemeClr>
                </a:solidFill>
                <a:latin typeface="Gill Sans Nova" panose="020B0604020202020204" pitchFamily="34" charset="0"/>
                <a:cs typeface="Aldhabi" panose="020B0604020202020204" pitchFamily="2" charset="-78"/>
              </a:rPr>
              <a:t>Secretária de Planejamento e Gestão Estratégica</a:t>
            </a:r>
          </a:p>
        </p:txBody>
      </p:sp>
    </p:spTree>
    <p:extLst>
      <p:ext uri="{BB962C8B-B14F-4D97-AF65-F5344CB8AC3E}">
        <p14:creationId xmlns:p14="http://schemas.microsoft.com/office/powerpoint/2010/main" val="341542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9225E51-8450-9BEF-149A-6E811BADB00C}"/>
              </a:ext>
            </a:extLst>
          </p:cNvPr>
          <p:cNvPicPr>
            <a:picLocks noChangeAspect="1"/>
          </p:cNvPicPr>
          <p:nvPr/>
        </p:nvPicPr>
        <p:blipFill>
          <a:blip r:embed="rId2"/>
          <a:stretch>
            <a:fillRect/>
          </a:stretch>
        </p:blipFill>
        <p:spPr>
          <a:xfrm>
            <a:off x="1994045" y="0"/>
            <a:ext cx="8203910" cy="6631619"/>
          </a:xfrm>
          <a:prstGeom prst="rect">
            <a:avLst/>
          </a:prstGeom>
        </p:spPr>
      </p:pic>
      <p:sp>
        <p:nvSpPr>
          <p:cNvPr id="2" name="CaixaDeTexto 1">
            <a:extLst>
              <a:ext uri="{FF2B5EF4-FFF2-40B4-BE49-F238E27FC236}">
                <a16:creationId xmlns:a16="http://schemas.microsoft.com/office/drawing/2014/main" id="{B5F12293-B25D-81C1-FBD2-61E144FC6BFB}"/>
              </a:ext>
            </a:extLst>
          </p:cNvPr>
          <p:cNvSpPr txBox="1"/>
          <p:nvPr/>
        </p:nvSpPr>
        <p:spPr>
          <a:xfrm>
            <a:off x="0" y="6550223"/>
            <a:ext cx="6098958" cy="307777"/>
          </a:xfrm>
          <a:prstGeom prst="rect">
            <a:avLst/>
          </a:prstGeom>
          <a:noFill/>
        </p:spPr>
        <p:txBody>
          <a:bodyPr wrap="square">
            <a:spAutoFit/>
          </a:bodyPr>
          <a:lstStyle/>
          <a:p>
            <a:r>
              <a:rPr lang="pt-BR" sz="1400">
                <a:hlinkClick r:id="rId3"/>
              </a:rPr>
              <a:t>Acesse aqui </a:t>
            </a:r>
            <a:r>
              <a:rPr lang="pt-BR" sz="1400"/>
              <a:t> para consultar o plano e o monitoramento  </a:t>
            </a:r>
          </a:p>
        </p:txBody>
      </p:sp>
      <p:sp>
        <p:nvSpPr>
          <p:cNvPr id="4" name="Espaço Reservado para Número de Slide 3">
            <a:extLst>
              <a:ext uri="{FF2B5EF4-FFF2-40B4-BE49-F238E27FC236}">
                <a16:creationId xmlns:a16="http://schemas.microsoft.com/office/drawing/2014/main" id="{C645F72F-003E-951E-5389-4DDCB99F06E1}"/>
              </a:ext>
            </a:extLst>
          </p:cNvPr>
          <p:cNvSpPr>
            <a:spLocks noGrp="1"/>
          </p:cNvSpPr>
          <p:nvPr>
            <p:ph type="sldNum" sz="quarter" idx="12"/>
          </p:nvPr>
        </p:nvSpPr>
        <p:spPr/>
        <p:txBody>
          <a:bodyPr/>
          <a:lstStyle/>
          <a:p>
            <a:fld id="{5B4D3E00-F9DC-44C3-A5AD-6FF7F956D7EE}" type="slidenum">
              <a:rPr lang="pt-BR" smtClean="0"/>
              <a:t>10</a:t>
            </a:fld>
            <a:endParaRPr lang="pt-BR"/>
          </a:p>
        </p:txBody>
      </p:sp>
    </p:spTree>
    <p:extLst>
      <p:ext uri="{BB962C8B-B14F-4D97-AF65-F5344CB8AC3E}">
        <p14:creationId xmlns:p14="http://schemas.microsoft.com/office/powerpoint/2010/main" val="37712057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DA428FD5-474E-4935-8E08-F5492C307649}"/>
              </a:ext>
            </a:extLst>
          </p:cNvPr>
          <p:cNvGraphicFramePr>
            <a:graphicFrameLocks noGrp="1"/>
          </p:cNvGraphicFramePr>
          <p:nvPr>
            <p:extLst>
              <p:ext uri="{D42A27DB-BD31-4B8C-83A1-F6EECF244321}">
                <p14:modId xmlns:p14="http://schemas.microsoft.com/office/powerpoint/2010/main" val="908324048"/>
              </p:ext>
            </p:extLst>
          </p:nvPr>
        </p:nvGraphicFramePr>
        <p:xfrm>
          <a:off x="782597" y="1022514"/>
          <a:ext cx="10620002" cy="2156625"/>
        </p:xfrm>
        <a:graphic>
          <a:graphicData uri="http://schemas.openxmlformats.org/drawingml/2006/table">
            <a:tbl>
              <a:tblPr firstRow="1" bandRow="1">
                <a:tableStyleId>{2D5ABB26-0587-4C30-8999-92F81FD0307C}</a:tableStyleId>
              </a:tblPr>
              <a:tblGrid>
                <a:gridCol w="2880000">
                  <a:extLst>
                    <a:ext uri="{9D8B030D-6E8A-4147-A177-3AD203B41FA5}">
                      <a16:colId xmlns:a16="http://schemas.microsoft.com/office/drawing/2014/main" val="3523583392"/>
                    </a:ext>
                  </a:extLst>
                </a:gridCol>
                <a:gridCol w="1080001">
                  <a:extLst>
                    <a:ext uri="{9D8B030D-6E8A-4147-A177-3AD203B41FA5}">
                      <a16:colId xmlns:a16="http://schemas.microsoft.com/office/drawing/2014/main" val="2083650228"/>
                    </a:ext>
                  </a:extLst>
                </a:gridCol>
                <a:gridCol w="1080001">
                  <a:extLst>
                    <a:ext uri="{9D8B030D-6E8A-4147-A177-3AD203B41FA5}">
                      <a16:colId xmlns:a16="http://schemas.microsoft.com/office/drawing/2014/main" val="4005437970"/>
                    </a:ext>
                  </a:extLst>
                </a:gridCol>
                <a:gridCol w="4320000">
                  <a:extLst>
                    <a:ext uri="{9D8B030D-6E8A-4147-A177-3AD203B41FA5}">
                      <a16:colId xmlns:a16="http://schemas.microsoft.com/office/drawing/2014/main" val="3618430312"/>
                    </a:ext>
                  </a:extLst>
                </a:gridCol>
                <a:gridCol w="1260000">
                  <a:extLst>
                    <a:ext uri="{9D8B030D-6E8A-4147-A177-3AD203B41FA5}">
                      <a16:colId xmlns:a16="http://schemas.microsoft.com/office/drawing/2014/main" val="3629710529"/>
                    </a:ext>
                  </a:extLst>
                </a:gridCol>
              </a:tblGrid>
              <a:tr h="96184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11947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da execução do orçamento destinado à TI inicial aprovado pela Diretoria Geral</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100%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kern="1200">
                          <a:solidFill>
                            <a:schemeClr val="tx1"/>
                          </a:solidFill>
                          <a:effectLst/>
                          <a:latin typeface="+mn-lt"/>
                          <a:ea typeface="+mn-ea"/>
                          <a:cs typeface="+mn-cs"/>
                        </a:rPr>
                        <a:t> Aprimorar a execução orçamentária de TI</a:t>
                      </a:r>
                    </a:p>
                    <a:p>
                      <a:pPr algn="l" fontAlgn="ctr"/>
                      <a:endParaRPr lang="pt-BR" sz="1400" b="0" i="0" u="none" strike="noStrike" kern="1200">
                        <a:solidFill>
                          <a:schemeClr val="tx1"/>
                        </a:solidFill>
                        <a:effectLst/>
                        <a:latin typeface="+mn-lt"/>
                        <a:ea typeface="+mn-ea"/>
                        <a:cs typeface="+mn-cs"/>
                      </a:endParaRPr>
                    </a:p>
                    <a:p>
                      <a:pPr algn="l" fontAlgn="ctr"/>
                      <a:r>
                        <a:rPr lang="pt-BR" sz="1400" b="0" i="0" u="none" strike="noStrike" kern="1200">
                          <a:solidFill>
                            <a:schemeClr val="tx1"/>
                          </a:solidFill>
                          <a:effectLst/>
                          <a:latin typeface="+mn-lt"/>
                          <a:ea typeface="+mn-ea"/>
                          <a:cs typeface="+mn-cs"/>
                        </a:rPr>
                        <a:t>Em 2022: Orçamento inicial: R$ 43.000.000,00 e Execução final: R$ 48.521.177,84</a:t>
                      </a:r>
                      <a:endParaRPr lang="pt-BR" sz="14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3328118"/>
                  </a:ext>
                </a:extLst>
              </a:tr>
            </a:tbl>
          </a:graphicData>
        </a:graphic>
      </p:graphicFrame>
      <p:sp>
        <p:nvSpPr>
          <p:cNvPr id="5" name="CaixaDeTexto 4">
            <a:extLst>
              <a:ext uri="{FF2B5EF4-FFF2-40B4-BE49-F238E27FC236}">
                <a16:creationId xmlns:a16="http://schemas.microsoft.com/office/drawing/2014/main" id="{929B6982-55EB-49B6-B8B9-31EDB8F8A44D}"/>
              </a:ext>
            </a:extLst>
          </p:cNvPr>
          <p:cNvSpPr txBox="1"/>
          <p:nvPr/>
        </p:nvSpPr>
        <p:spPr>
          <a:xfrm>
            <a:off x="1" y="274073"/>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OE10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B22A8F00-5124-D8C4-9D4D-3028FAA82AED}"/>
              </a:ext>
            </a:extLst>
          </p:cNvPr>
          <p:cNvSpPr txBox="1"/>
          <p:nvPr/>
        </p:nvSpPr>
        <p:spPr>
          <a:xfrm>
            <a:off x="11403647" y="6081190"/>
            <a:ext cx="461639" cy="261610"/>
          </a:xfrm>
          <a:prstGeom prst="rect">
            <a:avLst/>
          </a:prstGeom>
          <a:noFill/>
        </p:spPr>
        <p:txBody>
          <a:bodyPr wrap="square" rtlCol="0">
            <a:spAutoFit/>
          </a:bodyPr>
          <a:lstStyle/>
          <a:p>
            <a:r>
              <a:rPr lang="pt-BR" sz="1100"/>
              <a:t>100</a:t>
            </a:r>
          </a:p>
        </p:txBody>
      </p:sp>
    </p:spTree>
    <p:extLst>
      <p:ext uri="{BB962C8B-B14F-4D97-AF65-F5344CB8AC3E}">
        <p14:creationId xmlns:p14="http://schemas.microsoft.com/office/powerpoint/2010/main" val="12725909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500201" y="1570599"/>
            <a:ext cx="11177954" cy="2185214"/>
          </a:xfrm>
          <a:prstGeom prst="rect">
            <a:avLst/>
          </a:prstGeom>
          <a:noFill/>
        </p:spPr>
        <p:txBody>
          <a:bodyPr wrap="square" rtlCol="0">
            <a:spAutoFit/>
          </a:bodyPr>
          <a:lstStyle/>
          <a:p>
            <a:pPr algn="ctr"/>
            <a:r>
              <a:rPr lang="pt-BR" sz="3200" b="1"/>
              <a:t>OBJETIVO ESTRATÉGICO 11 (OE11) </a:t>
            </a:r>
          </a:p>
          <a:p>
            <a:endParaRPr lang="pt-BR" sz="3200" b="1"/>
          </a:p>
          <a:p>
            <a:endParaRPr lang="pt-BR" sz="3200" b="1"/>
          </a:p>
          <a:p>
            <a:pPr algn="ctr"/>
            <a:r>
              <a:rPr lang="pt-BR" sz="4000" b="1"/>
              <a:t>Desenvolver a Política de Gestão de Pessoas</a:t>
            </a:r>
            <a:endParaRPr lang="pt-BR" sz="3200" b="1"/>
          </a:p>
        </p:txBody>
      </p:sp>
      <p:sp>
        <p:nvSpPr>
          <p:cNvPr id="2" name="CaixaDeTexto 1">
            <a:extLst>
              <a:ext uri="{FF2B5EF4-FFF2-40B4-BE49-F238E27FC236}">
                <a16:creationId xmlns:a16="http://schemas.microsoft.com/office/drawing/2014/main" id="{79180F78-42E2-BA8F-C850-73348A40E22B}"/>
              </a:ext>
            </a:extLst>
          </p:cNvPr>
          <p:cNvSpPr txBox="1"/>
          <p:nvPr/>
        </p:nvSpPr>
        <p:spPr>
          <a:xfrm>
            <a:off x="11403647" y="6081190"/>
            <a:ext cx="461639" cy="261610"/>
          </a:xfrm>
          <a:prstGeom prst="rect">
            <a:avLst/>
          </a:prstGeom>
          <a:noFill/>
        </p:spPr>
        <p:txBody>
          <a:bodyPr wrap="square" rtlCol="0">
            <a:spAutoFit/>
          </a:bodyPr>
          <a:lstStyle/>
          <a:p>
            <a:r>
              <a:rPr lang="pt-BR" sz="1100"/>
              <a:t>101</a:t>
            </a:r>
          </a:p>
        </p:txBody>
      </p:sp>
    </p:spTree>
    <p:extLst>
      <p:ext uri="{BB962C8B-B14F-4D97-AF65-F5344CB8AC3E}">
        <p14:creationId xmlns:p14="http://schemas.microsoft.com/office/powerpoint/2010/main" val="8446088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EFA55191-3356-443F-A570-884C4B3C531C}"/>
              </a:ext>
            </a:extLst>
          </p:cNvPr>
          <p:cNvGraphicFramePr>
            <a:graphicFrameLocks noGrp="1"/>
          </p:cNvGraphicFramePr>
          <p:nvPr>
            <p:extLst>
              <p:ext uri="{D42A27DB-BD31-4B8C-83A1-F6EECF244321}">
                <p14:modId xmlns:p14="http://schemas.microsoft.com/office/powerpoint/2010/main" val="3635655697"/>
              </p:ext>
            </p:extLst>
          </p:nvPr>
        </p:nvGraphicFramePr>
        <p:xfrm>
          <a:off x="86548" y="868696"/>
          <a:ext cx="12024000" cy="4290060"/>
        </p:xfrm>
        <a:graphic>
          <a:graphicData uri="http://schemas.openxmlformats.org/drawingml/2006/table">
            <a:tbl>
              <a:tblPr firstRow="1" bandRow="1">
                <a:tableStyleId>{2D5ABB26-0587-4C30-8999-92F81FD0307C}</a:tableStyleId>
              </a:tblPr>
              <a:tblGrid>
                <a:gridCol w="3260757">
                  <a:extLst>
                    <a:ext uri="{9D8B030D-6E8A-4147-A177-3AD203B41FA5}">
                      <a16:colId xmlns:a16="http://schemas.microsoft.com/office/drawing/2014/main" val="3523583392"/>
                    </a:ext>
                  </a:extLst>
                </a:gridCol>
                <a:gridCol w="1222779">
                  <a:extLst>
                    <a:ext uri="{9D8B030D-6E8A-4147-A177-3AD203B41FA5}">
                      <a16:colId xmlns:a16="http://schemas.microsoft.com/office/drawing/2014/main" val="2083650228"/>
                    </a:ext>
                  </a:extLst>
                </a:gridCol>
                <a:gridCol w="1222779">
                  <a:extLst>
                    <a:ext uri="{9D8B030D-6E8A-4147-A177-3AD203B41FA5}">
                      <a16:colId xmlns:a16="http://schemas.microsoft.com/office/drawing/2014/main" val="4005437970"/>
                    </a:ext>
                  </a:extLst>
                </a:gridCol>
                <a:gridCol w="4891116">
                  <a:extLst>
                    <a:ext uri="{9D8B030D-6E8A-4147-A177-3AD203B41FA5}">
                      <a16:colId xmlns:a16="http://schemas.microsoft.com/office/drawing/2014/main" val="3618430312"/>
                    </a:ext>
                  </a:extLst>
                </a:gridCol>
                <a:gridCol w="1426569">
                  <a:extLst>
                    <a:ext uri="{9D8B030D-6E8A-4147-A177-3AD203B41FA5}">
                      <a16:colId xmlns:a16="http://schemas.microsoft.com/office/drawing/2014/main" val="3629710529"/>
                    </a:ext>
                  </a:extLst>
                </a:gridCol>
              </a:tblGrid>
              <a:tr h="37084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Iniciativas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370840">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Índice de Aprimoramento de Gestão de Pessoas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pt-BR" sz="1400" b="0" i="0" u="none" strike="noStrike">
                          <a:solidFill>
                            <a:srgbClr val="000000"/>
                          </a:solidFill>
                          <a:effectLst/>
                          <a:latin typeface="Calibri" panose="020F0502020204030204" pitchFamily="34" charset="0"/>
                        </a:rPr>
                        <a:t>60%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Desenvolvimento de Liderança por meio de capacitações previstas no plano anual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pt-BR" sz="1400"/>
                        <a:t>64% - Valor apresentado sem individualização por ação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Promoção de ações de ambientação e acolhimento de novos integrantes do MPT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814898"/>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Implantação da Gestão de Desempenho</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67471"/>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Implementação de Trilhas de Aprendizagem</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55734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servidores que aderiram ao programa de preparação de aposentadoria</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30%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kern="1200">
                          <a:solidFill>
                            <a:schemeClr val="tx1"/>
                          </a:solidFill>
                          <a:effectLst/>
                          <a:latin typeface="+mn-lt"/>
                          <a:ea typeface="+mn-ea"/>
                          <a:cs typeface="+mn-cs"/>
                        </a:rPr>
                        <a:t>Implantação do programa de preparação para Aposentadoria e longevidade ativa</a:t>
                      </a:r>
                      <a:endParaRPr lang="pt-BR" sz="14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6902703"/>
                  </a:ext>
                </a:extLst>
              </a:tr>
              <a:tr h="370840">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Taxa de Absenteísmo-doença</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pt-BR" sz="1400" b="0" i="0" u="none" strike="noStrike">
                          <a:solidFill>
                            <a:srgbClr val="000000"/>
                          </a:solidFill>
                          <a:effectLst/>
                          <a:latin typeface="Calibri" panose="020F0502020204030204" pitchFamily="34" charset="0"/>
                        </a:rPr>
                        <a:t>2%</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pt-BR" sz="1400" b="0" i="0" u="none" strike="noStrike">
                          <a:solidFill>
                            <a:srgbClr val="000000"/>
                          </a:solidFill>
                          <a:effectLst/>
                          <a:latin typeface="Calibri" panose="020F0502020204030204" pitchFamily="34" charset="0"/>
                        </a:rPr>
                        <a:t>2,64%</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Realização de ações de promoção de saúde mental e de prevenção ao adoecimento psíquico, tais como campanhas, cursos, eventos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2,64% - Valor apresentado sem individualização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637917"/>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Implantação do PPRA nas Unidades Regionais que ainda não o realizaram e estabelecer o PCMSO</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891843"/>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Realização de exames periódicos de membros e servidores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0376267"/>
                  </a:ext>
                </a:extLst>
              </a:tr>
            </a:tbl>
          </a:graphicData>
        </a:graphic>
      </p:graphicFrame>
      <p:sp>
        <p:nvSpPr>
          <p:cNvPr id="5" name="CaixaDeTexto 4">
            <a:extLst>
              <a:ext uri="{FF2B5EF4-FFF2-40B4-BE49-F238E27FC236}">
                <a16:creationId xmlns:a16="http://schemas.microsoft.com/office/drawing/2014/main" id="{56983ECB-72A7-4842-A0EA-4D401B8B968F}"/>
              </a:ext>
            </a:extLst>
          </p:cNvPr>
          <p:cNvSpPr txBox="1"/>
          <p:nvPr/>
        </p:nvSpPr>
        <p:spPr>
          <a:xfrm>
            <a:off x="1" y="292047"/>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OE11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56986B1B-1130-426D-52AD-FD959E1F49BA}"/>
              </a:ext>
            </a:extLst>
          </p:cNvPr>
          <p:cNvSpPr txBox="1"/>
          <p:nvPr/>
        </p:nvSpPr>
        <p:spPr>
          <a:xfrm>
            <a:off x="11403647" y="6081190"/>
            <a:ext cx="461639" cy="261610"/>
          </a:xfrm>
          <a:prstGeom prst="rect">
            <a:avLst/>
          </a:prstGeom>
          <a:noFill/>
        </p:spPr>
        <p:txBody>
          <a:bodyPr wrap="square" rtlCol="0">
            <a:spAutoFit/>
          </a:bodyPr>
          <a:lstStyle/>
          <a:p>
            <a:r>
              <a:rPr lang="pt-BR" sz="1100"/>
              <a:t>102</a:t>
            </a:r>
          </a:p>
        </p:txBody>
      </p:sp>
    </p:spTree>
    <p:extLst>
      <p:ext uri="{BB962C8B-B14F-4D97-AF65-F5344CB8AC3E}">
        <p14:creationId xmlns:p14="http://schemas.microsoft.com/office/powerpoint/2010/main" val="2676738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815137B8-6E6A-4556-A2CF-A9A8B68BCAF0}"/>
              </a:ext>
            </a:extLst>
          </p:cNvPr>
          <p:cNvGraphicFramePr>
            <a:graphicFrameLocks noGrp="1"/>
          </p:cNvGraphicFramePr>
          <p:nvPr>
            <p:extLst>
              <p:ext uri="{D42A27DB-BD31-4B8C-83A1-F6EECF244321}">
                <p14:modId xmlns:p14="http://schemas.microsoft.com/office/powerpoint/2010/main" val="2398340135"/>
              </p:ext>
            </p:extLst>
          </p:nvPr>
        </p:nvGraphicFramePr>
        <p:xfrm>
          <a:off x="59922" y="1022427"/>
          <a:ext cx="12060001" cy="3030855"/>
        </p:xfrm>
        <a:graphic>
          <a:graphicData uri="http://schemas.openxmlformats.org/drawingml/2006/table">
            <a:tbl>
              <a:tblPr firstRow="1" bandRow="1">
                <a:tableStyleId>{2D5ABB26-0587-4C30-8999-92F81FD0307C}</a:tableStyleId>
              </a:tblPr>
              <a:tblGrid>
                <a:gridCol w="2991043">
                  <a:extLst>
                    <a:ext uri="{9D8B030D-6E8A-4147-A177-3AD203B41FA5}">
                      <a16:colId xmlns:a16="http://schemas.microsoft.com/office/drawing/2014/main" val="3523583392"/>
                    </a:ext>
                  </a:extLst>
                </a:gridCol>
                <a:gridCol w="984857">
                  <a:extLst>
                    <a:ext uri="{9D8B030D-6E8A-4147-A177-3AD203B41FA5}">
                      <a16:colId xmlns:a16="http://schemas.microsoft.com/office/drawing/2014/main" val="2083650228"/>
                    </a:ext>
                  </a:extLst>
                </a:gridCol>
                <a:gridCol w="984857">
                  <a:extLst>
                    <a:ext uri="{9D8B030D-6E8A-4147-A177-3AD203B41FA5}">
                      <a16:colId xmlns:a16="http://schemas.microsoft.com/office/drawing/2014/main" val="4005437970"/>
                    </a:ext>
                  </a:extLst>
                </a:gridCol>
                <a:gridCol w="5653805">
                  <a:extLst>
                    <a:ext uri="{9D8B030D-6E8A-4147-A177-3AD203B41FA5}">
                      <a16:colId xmlns:a16="http://schemas.microsoft.com/office/drawing/2014/main" val="3618430312"/>
                    </a:ext>
                  </a:extLst>
                </a:gridCol>
                <a:gridCol w="1445439">
                  <a:extLst>
                    <a:ext uri="{9D8B030D-6E8A-4147-A177-3AD203B41FA5}">
                      <a16:colId xmlns:a16="http://schemas.microsoft.com/office/drawing/2014/main" val="3629710529"/>
                    </a:ext>
                  </a:extLst>
                </a:gridCol>
              </a:tblGrid>
              <a:tr h="37084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Iniciativas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370840">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a:t>
                      </a:r>
                      <a:r>
                        <a:rPr lang="pt-BR" sz="1400" b="0" i="0" kern="1200" err="1">
                          <a:solidFill>
                            <a:schemeClr val="tx1"/>
                          </a:solidFill>
                          <a:effectLst/>
                          <a:latin typeface="+mn-lt"/>
                          <a:ea typeface="+mn-ea"/>
                          <a:cs typeface="+mn-cs"/>
                        </a:rPr>
                        <a:t>PRTs</a:t>
                      </a:r>
                      <a:r>
                        <a:rPr lang="pt-BR" sz="1400" b="0" i="0" kern="1200">
                          <a:solidFill>
                            <a:schemeClr val="tx1"/>
                          </a:solidFill>
                          <a:effectLst/>
                          <a:latin typeface="+mn-lt"/>
                          <a:ea typeface="+mn-ea"/>
                          <a:cs typeface="+mn-cs"/>
                        </a:rPr>
                        <a:t> participantes do evento "Perspectivas de Gênero, Raça e Diversidade e Interseccionalidades"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pt-BR" sz="1400" b="0" i="0" u="none" strike="noStrike">
                          <a:solidFill>
                            <a:srgbClr val="000000"/>
                          </a:solidFill>
                          <a:effectLst/>
                          <a:latin typeface="Calibri" panose="020F0502020204030204" pitchFamily="34" charset="0"/>
                        </a:rPr>
                        <a:t>8</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Fomento à máxima integração entre os integrantes das </a:t>
                      </a:r>
                      <a:r>
                        <a:rPr lang="pt-BR" sz="1400" b="0" i="0" u="none" strike="noStrike" err="1">
                          <a:solidFill>
                            <a:srgbClr val="000000"/>
                          </a:solidFill>
                          <a:effectLst/>
                          <a:latin typeface="Calibri" panose="020F0502020204030204" pitchFamily="34" charset="0"/>
                        </a:rPr>
                        <a:t>PRTs</a:t>
                      </a:r>
                      <a:r>
                        <a:rPr lang="pt-BR" sz="1400" b="0" i="0" u="none" strike="noStrike">
                          <a:solidFill>
                            <a:srgbClr val="000000"/>
                          </a:solidFill>
                          <a:effectLst/>
                          <a:latin typeface="Calibri" panose="020F0502020204030204" pitchFamily="34" charset="0"/>
                        </a:rPr>
                        <a:t> e à atuação colaborativa de forma a garantir efetividade dos direitos sociais e direitos fundamentais.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pt-BR" sz="1400"/>
                        <a:t>5 – Valor apresentado sem individualização por ação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Inclusão do tema equidade nas qualificações e nos programas de desenvolvimento de conhecimento, atitudes e habilidades realizados pelo MPT.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806287"/>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Realização de espaços de discussões coletivas, concedendo os devidos encaminhamentos, nos temas da Política Nacional de Prevenção e Enfrentamento ao Assédio Moral e Sexual e da Discriminação, da Organização do Trabalho, e da Política Nacional de Equidade de Gênero, Raça e Diversidade.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320584"/>
                  </a:ext>
                </a:extLst>
              </a:tr>
            </a:tbl>
          </a:graphicData>
        </a:graphic>
      </p:graphicFrame>
      <p:sp>
        <p:nvSpPr>
          <p:cNvPr id="5" name="CaixaDeTexto 4">
            <a:extLst>
              <a:ext uri="{FF2B5EF4-FFF2-40B4-BE49-F238E27FC236}">
                <a16:creationId xmlns:a16="http://schemas.microsoft.com/office/drawing/2014/main" id="{7E5F7409-4F86-4B07-B808-C70D1C06B9E4}"/>
              </a:ext>
            </a:extLst>
          </p:cNvPr>
          <p:cNvSpPr txBox="1"/>
          <p:nvPr/>
        </p:nvSpPr>
        <p:spPr>
          <a:xfrm>
            <a:off x="1" y="303922"/>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OE11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6EA9FA80-A4A2-7FE7-DC36-6E663526A139}"/>
              </a:ext>
            </a:extLst>
          </p:cNvPr>
          <p:cNvSpPr txBox="1"/>
          <p:nvPr/>
        </p:nvSpPr>
        <p:spPr>
          <a:xfrm>
            <a:off x="11403647" y="6081190"/>
            <a:ext cx="461639" cy="261610"/>
          </a:xfrm>
          <a:prstGeom prst="rect">
            <a:avLst/>
          </a:prstGeom>
          <a:noFill/>
        </p:spPr>
        <p:txBody>
          <a:bodyPr wrap="square" rtlCol="0">
            <a:spAutoFit/>
          </a:bodyPr>
          <a:lstStyle/>
          <a:p>
            <a:r>
              <a:rPr lang="pt-BR" sz="1100"/>
              <a:t>103</a:t>
            </a:r>
          </a:p>
        </p:txBody>
      </p:sp>
    </p:spTree>
    <p:extLst>
      <p:ext uri="{BB962C8B-B14F-4D97-AF65-F5344CB8AC3E}">
        <p14:creationId xmlns:p14="http://schemas.microsoft.com/office/powerpoint/2010/main" val="4434879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815137B8-6E6A-4556-A2CF-A9A8B68BCAF0}"/>
              </a:ext>
            </a:extLst>
          </p:cNvPr>
          <p:cNvGraphicFramePr>
            <a:graphicFrameLocks noGrp="1"/>
          </p:cNvGraphicFramePr>
          <p:nvPr>
            <p:extLst>
              <p:ext uri="{D42A27DB-BD31-4B8C-83A1-F6EECF244321}">
                <p14:modId xmlns:p14="http://schemas.microsoft.com/office/powerpoint/2010/main" val="1481166158"/>
              </p:ext>
            </p:extLst>
          </p:nvPr>
        </p:nvGraphicFramePr>
        <p:xfrm>
          <a:off x="27709" y="810815"/>
          <a:ext cx="12132000" cy="3768424"/>
        </p:xfrm>
        <a:graphic>
          <a:graphicData uri="http://schemas.openxmlformats.org/drawingml/2006/table">
            <a:tbl>
              <a:tblPr firstRow="1" bandRow="1">
                <a:tableStyleId>{2D5ABB26-0587-4C30-8999-92F81FD0307C}</a:tableStyleId>
              </a:tblPr>
              <a:tblGrid>
                <a:gridCol w="2824271">
                  <a:extLst>
                    <a:ext uri="{9D8B030D-6E8A-4147-A177-3AD203B41FA5}">
                      <a16:colId xmlns:a16="http://schemas.microsoft.com/office/drawing/2014/main" val="3523583392"/>
                    </a:ext>
                  </a:extLst>
                </a:gridCol>
                <a:gridCol w="786514">
                  <a:extLst>
                    <a:ext uri="{9D8B030D-6E8A-4147-A177-3AD203B41FA5}">
                      <a16:colId xmlns:a16="http://schemas.microsoft.com/office/drawing/2014/main" val="2083650228"/>
                    </a:ext>
                  </a:extLst>
                </a:gridCol>
                <a:gridCol w="1415725">
                  <a:extLst>
                    <a:ext uri="{9D8B030D-6E8A-4147-A177-3AD203B41FA5}">
                      <a16:colId xmlns:a16="http://schemas.microsoft.com/office/drawing/2014/main" val="4005437970"/>
                    </a:ext>
                  </a:extLst>
                </a:gridCol>
                <a:gridCol w="5392810">
                  <a:extLst>
                    <a:ext uri="{9D8B030D-6E8A-4147-A177-3AD203B41FA5}">
                      <a16:colId xmlns:a16="http://schemas.microsoft.com/office/drawing/2014/main" val="3618430312"/>
                    </a:ext>
                  </a:extLst>
                </a:gridCol>
                <a:gridCol w="1712680">
                  <a:extLst>
                    <a:ext uri="{9D8B030D-6E8A-4147-A177-3AD203B41FA5}">
                      <a16:colId xmlns:a16="http://schemas.microsoft.com/office/drawing/2014/main" val="3629710529"/>
                    </a:ext>
                  </a:extLst>
                </a:gridCol>
              </a:tblGrid>
              <a:tr h="48915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Iniciativas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287736">
                <a:tc>
                  <a:txBody>
                    <a:bodyPr/>
                    <a:lstStyle/>
                    <a:p>
                      <a:pPr algn="l" fontAlgn="ctr"/>
                      <a:r>
                        <a:rPr lang="pt-BR" sz="1400" b="0" i="0" u="none" strike="noStrike">
                          <a:solidFill>
                            <a:srgbClr val="000000"/>
                          </a:solidFill>
                          <a:effectLst/>
                          <a:latin typeface="Calibri" panose="020F0502020204030204" pitchFamily="34" charset="0"/>
                        </a:rPr>
                        <a:t>Índice de operações atendidas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75%</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Realização de suporte de segurança nas ações finalísticas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4804900"/>
                  </a:ext>
                </a:extLst>
              </a:tr>
              <a:tr h="454982">
                <a:tc>
                  <a:txBody>
                    <a:bodyPr/>
                    <a:lstStyle/>
                    <a:p>
                      <a:pPr algn="l" fontAlgn="ctr"/>
                      <a:r>
                        <a:rPr lang="pt-BR" sz="1400" b="0" i="0" u="none" strike="noStrike">
                          <a:solidFill>
                            <a:srgbClr val="000000"/>
                          </a:solidFill>
                          <a:effectLst/>
                          <a:latin typeface="Calibri" panose="020F0502020204030204" pitchFamily="34" charset="0"/>
                        </a:rPr>
                        <a:t>Percentual de implantação do projeto</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40%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Desenvolvimento de rede de proteção de pessoas no MPT (conciliar com a lei de proteção de dados)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668571"/>
                  </a:ext>
                </a:extLst>
              </a:tr>
              <a:tr h="656397">
                <a:tc>
                  <a:txBody>
                    <a:bodyPr/>
                    <a:lstStyle/>
                    <a:p>
                      <a:pPr algn="l" fontAlgn="ctr"/>
                      <a:r>
                        <a:rPr lang="pt-BR" sz="1400" b="0" i="0" u="none" strike="noStrike">
                          <a:solidFill>
                            <a:srgbClr val="000000"/>
                          </a:solidFill>
                          <a:effectLst/>
                          <a:latin typeface="Calibri" panose="020F0502020204030204" pitchFamily="34" charset="0"/>
                        </a:rPr>
                        <a:t>Percentual de Unidades Sedes Regionais do MPT com segurança orgânica</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10%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Implantar a Segurança Orgânica nas Sedes das Unidades do MPT com critérios mínimos estabelecidos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245263"/>
                  </a:ext>
                </a:extLst>
              </a:tr>
              <a:tr h="1768174">
                <a:tc>
                  <a:txBody>
                    <a:bodyPr/>
                    <a:lstStyle/>
                    <a:p>
                      <a:pPr algn="ctr" fontAlgn="ctr"/>
                      <a:r>
                        <a:rPr lang="pt-BR" sz="1400" b="0" i="0" u="none" strike="noStrike">
                          <a:solidFill>
                            <a:srgbClr val="000000"/>
                          </a:solidFill>
                          <a:effectLst/>
                          <a:latin typeface="Calibri" panose="020F0502020204030204" pitchFamily="34" charset="0"/>
                        </a:rPr>
                        <a:t>Número de membros e servidores capacitados nos temas relativos à cooperação internacional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100 </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Capacitação de procuradores(as) e servidores(as) sobre temas relativos à cooperação jurídica internacional e sistemas internacionais de proteção dos direitos humanos</a:t>
                      </a:r>
                    </a:p>
                    <a:p>
                      <a:pPr algn="l" fontAlgn="ctr"/>
                      <a:endParaRPr lang="pt-BR" sz="1400" b="0" i="0" u="none" strike="noStrike">
                        <a:solidFill>
                          <a:srgbClr val="000000"/>
                        </a:solidFill>
                        <a:effectLst/>
                        <a:latin typeface="Calibri" panose="020F0502020204030204" pitchFamily="34" charset="0"/>
                      </a:endParaRPr>
                    </a:p>
                    <a:p>
                      <a:pPr algn="just" fontAlgn="ctr"/>
                      <a:r>
                        <a:rPr lang="pt-BR" sz="1200" b="0" i="0" u="none" strike="noStrike">
                          <a:solidFill>
                            <a:srgbClr val="000000"/>
                          </a:solidFill>
                          <a:effectLst/>
                          <a:latin typeface="Calibri" panose="020F0502020204030204" pitchFamily="34" charset="0"/>
                        </a:rPr>
                        <a:t>Em 2022 foram capacitados no Curso Agenda 2030: 36 procuradores(as); 53 servidores(as); 12 estagiários(as). Na Solenidade Agenda 2030 da ONU e o MPT foram capacitados: 12 procuradores(as); 26 servidores(as); 2 estagiários(as)</a:t>
                      </a:r>
                    </a:p>
                    <a:p>
                      <a:pPr algn="l" fontAlgn="ctr"/>
                      <a:endParaRPr lang="pt-BR" sz="14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993745"/>
                  </a:ext>
                </a:extLst>
              </a:tr>
            </a:tbl>
          </a:graphicData>
        </a:graphic>
      </p:graphicFrame>
      <p:sp>
        <p:nvSpPr>
          <p:cNvPr id="5" name="CaixaDeTexto 4">
            <a:extLst>
              <a:ext uri="{FF2B5EF4-FFF2-40B4-BE49-F238E27FC236}">
                <a16:creationId xmlns:a16="http://schemas.microsoft.com/office/drawing/2014/main" id="{7E5F7409-4F86-4B07-B808-C70D1C06B9E4}"/>
              </a:ext>
            </a:extLst>
          </p:cNvPr>
          <p:cNvSpPr txBox="1"/>
          <p:nvPr/>
        </p:nvSpPr>
        <p:spPr>
          <a:xfrm>
            <a:off x="1" y="237641"/>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OE11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87D13BC4-1F28-024E-2F27-5BAF3208D604}"/>
              </a:ext>
            </a:extLst>
          </p:cNvPr>
          <p:cNvSpPr txBox="1"/>
          <p:nvPr/>
        </p:nvSpPr>
        <p:spPr>
          <a:xfrm>
            <a:off x="11403647" y="6081190"/>
            <a:ext cx="461639" cy="261610"/>
          </a:xfrm>
          <a:prstGeom prst="rect">
            <a:avLst/>
          </a:prstGeom>
          <a:noFill/>
        </p:spPr>
        <p:txBody>
          <a:bodyPr wrap="square" rtlCol="0">
            <a:spAutoFit/>
          </a:bodyPr>
          <a:lstStyle/>
          <a:p>
            <a:r>
              <a:rPr lang="pt-BR" sz="1100"/>
              <a:t>104</a:t>
            </a:r>
          </a:p>
        </p:txBody>
      </p:sp>
    </p:spTree>
    <p:extLst>
      <p:ext uri="{BB962C8B-B14F-4D97-AF65-F5344CB8AC3E}">
        <p14:creationId xmlns:p14="http://schemas.microsoft.com/office/powerpoint/2010/main" val="31077988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0" y="2455771"/>
            <a:ext cx="12192000" cy="1569660"/>
          </a:xfrm>
          <a:prstGeom prst="rect">
            <a:avLst/>
          </a:prstGeom>
          <a:noFill/>
        </p:spPr>
        <p:txBody>
          <a:bodyPr wrap="square" rtlCol="0">
            <a:spAutoFit/>
          </a:bodyPr>
          <a:lstStyle/>
          <a:p>
            <a:pPr algn="ctr">
              <a:defRPr/>
            </a:pPr>
            <a:r>
              <a:rPr kumimoji="0" lang="pt-BR" sz="4800" b="1"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Cadeia de Valor e Arquitetura </a:t>
            </a:r>
          </a:p>
          <a:p>
            <a:pPr algn="ctr">
              <a:defRPr/>
            </a:pPr>
            <a:r>
              <a:rPr kumimoji="0" lang="pt-BR" sz="4800" b="1"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de Processos do MPT</a:t>
            </a:r>
            <a:endParaRPr kumimoji="0" lang="pt-BR"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16D8EB62-62B6-E5D1-F084-ACC0EB645586}"/>
              </a:ext>
            </a:extLst>
          </p:cNvPr>
          <p:cNvSpPr txBox="1"/>
          <p:nvPr/>
        </p:nvSpPr>
        <p:spPr>
          <a:xfrm>
            <a:off x="11403647" y="6081190"/>
            <a:ext cx="461639" cy="261610"/>
          </a:xfrm>
          <a:prstGeom prst="rect">
            <a:avLst/>
          </a:prstGeom>
          <a:noFill/>
        </p:spPr>
        <p:txBody>
          <a:bodyPr wrap="square" rtlCol="0">
            <a:spAutoFit/>
          </a:bodyPr>
          <a:lstStyle/>
          <a:p>
            <a:r>
              <a:rPr lang="pt-BR" sz="1100">
                <a:solidFill>
                  <a:schemeClr val="bg1"/>
                </a:solidFill>
              </a:rPr>
              <a:t>105</a:t>
            </a:r>
          </a:p>
        </p:txBody>
      </p:sp>
    </p:spTree>
    <p:extLst>
      <p:ext uri="{BB962C8B-B14F-4D97-AF65-F5344CB8AC3E}">
        <p14:creationId xmlns:p14="http://schemas.microsoft.com/office/powerpoint/2010/main" val="19198522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273BB61-83F6-D8F1-30B4-C5D37C9AFD45}"/>
              </a:ext>
            </a:extLst>
          </p:cNvPr>
          <p:cNvSpPr txBox="1"/>
          <p:nvPr/>
        </p:nvSpPr>
        <p:spPr>
          <a:xfrm>
            <a:off x="1072323" y="211823"/>
            <a:ext cx="10047354" cy="584775"/>
          </a:xfrm>
          <a:prstGeom prst="rect">
            <a:avLst/>
          </a:prstGeom>
          <a:noFill/>
        </p:spPr>
        <p:txBody>
          <a:bodyPr wrap="square" rtlCol="0">
            <a:spAutoFit/>
          </a:bodyPr>
          <a:lstStyle/>
          <a:p>
            <a:pPr algn="ctr"/>
            <a:r>
              <a:rPr lang="pt-BR" sz="3200"/>
              <a:t>Cadeia de Valor</a:t>
            </a:r>
          </a:p>
        </p:txBody>
      </p:sp>
      <p:sp>
        <p:nvSpPr>
          <p:cNvPr id="5" name="CaixaDeTexto 4">
            <a:extLst>
              <a:ext uri="{FF2B5EF4-FFF2-40B4-BE49-F238E27FC236}">
                <a16:creationId xmlns:a16="http://schemas.microsoft.com/office/drawing/2014/main" id="{E9FBA20E-70D4-05EA-21F8-626CE6608C52}"/>
              </a:ext>
            </a:extLst>
          </p:cNvPr>
          <p:cNvSpPr txBox="1"/>
          <p:nvPr/>
        </p:nvSpPr>
        <p:spPr>
          <a:xfrm>
            <a:off x="571500" y="2737088"/>
            <a:ext cx="10163175" cy="1200329"/>
          </a:xfrm>
          <a:prstGeom prst="rect">
            <a:avLst/>
          </a:prstGeom>
          <a:noFill/>
        </p:spPr>
        <p:txBody>
          <a:bodyPr wrap="square" rtlCol="0">
            <a:spAutoFit/>
          </a:bodyPr>
          <a:lstStyle>
            <a:defPPr>
              <a:defRPr lang="pt-BR"/>
            </a:defPPr>
            <a:lvl1pPr>
              <a:defRPr sz="2400"/>
            </a:lvl1pPr>
          </a:lstStyle>
          <a:p>
            <a:r>
              <a:rPr lang="pt-BR"/>
              <a:t>Na página da </a:t>
            </a:r>
            <a:r>
              <a:rPr lang="pt-BR">
                <a:hlinkClick r:id="rId2">
                  <a:extLst>
                    <a:ext uri="{A12FA001-AC4F-418D-AE19-62706E023703}">
                      <ahyp:hlinkClr xmlns:ahyp="http://schemas.microsoft.com/office/drawing/2018/hyperlinkcolor" val="tx"/>
                    </a:ext>
                  </a:extLst>
                </a:hlinkClick>
              </a:rPr>
              <a:t>Gestão Estratégica </a:t>
            </a:r>
            <a:r>
              <a:rPr lang="pt-BR"/>
              <a:t>é possível consultar a cadeia de valor, a arquitetura de processos, e outros documentos relativos à gestão de processos no MPT.</a:t>
            </a:r>
          </a:p>
        </p:txBody>
      </p:sp>
      <p:sp>
        <p:nvSpPr>
          <p:cNvPr id="8" name="CaixaDeTexto 7">
            <a:extLst>
              <a:ext uri="{FF2B5EF4-FFF2-40B4-BE49-F238E27FC236}">
                <a16:creationId xmlns:a16="http://schemas.microsoft.com/office/drawing/2014/main" id="{2FF6A582-EC1D-F92D-BE79-C267B2B52416}"/>
              </a:ext>
            </a:extLst>
          </p:cNvPr>
          <p:cNvSpPr txBox="1"/>
          <p:nvPr/>
        </p:nvSpPr>
        <p:spPr>
          <a:xfrm>
            <a:off x="571500" y="2029510"/>
            <a:ext cx="9144000" cy="461665"/>
          </a:xfrm>
          <a:prstGeom prst="rect">
            <a:avLst/>
          </a:prstGeom>
          <a:noFill/>
        </p:spPr>
        <p:txBody>
          <a:bodyPr wrap="square" rtlCol="0">
            <a:spAutoFit/>
          </a:bodyPr>
          <a:lstStyle>
            <a:defPPr>
              <a:defRPr lang="pt-BR"/>
            </a:defPPr>
            <a:lvl1pPr>
              <a:defRPr sz="2400"/>
            </a:lvl1pPr>
          </a:lstStyle>
          <a:p>
            <a:r>
              <a:rPr lang="en-US" err="1"/>
              <a:t>Portarias</a:t>
            </a:r>
            <a:r>
              <a:rPr lang="en-US"/>
              <a:t>: 823/2021; 1855/2022; 308/2023 e 309/2023 </a:t>
            </a:r>
          </a:p>
        </p:txBody>
      </p:sp>
      <p:sp>
        <p:nvSpPr>
          <p:cNvPr id="2" name="CaixaDeTexto 1">
            <a:extLst>
              <a:ext uri="{FF2B5EF4-FFF2-40B4-BE49-F238E27FC236}">
                <a16:creationId xmlns:a16="http://schemas.microsoft.com/office/drawing/2014/main" id="{679FCF16-9042-8582-8325-2887358F4898}"/>
              </a:ext>
            </a:extLst>
          </p:cNvPr>
          <p:cNvSpPr txBox="1"/>
          <p:nvPr/>
        </p:nvSpPr>
        <p:spPr>
          <a:xfrm>
            <a:off x="11403647" y="6081190"/>
            <a:ext cx="461639" cy="261610"/>
          </a:xfrm>
          <a:prstGeom prst="rect">
            <a:avLst/>
          </a:prstGeom>
          <a:noFill/>
        </p:spPr>
        <p:txBody>
          <a:bodyPr wrap="square" rtlCol="0">
            <a:spAutoFit/>
          </a:bodyPr>
          <a:lstStyle/>
          <a:p>
            <a:r>
              <a:rPr lang="pt-BR" sz="1100"/>
              <a:t>106</a:t>
            </a:r>
          </a:p>
        </p:txBody>
      </p:sp>
    </p:spTree>
    <p:extLst>
      <p:ext uri="{BB962C8B-B14F-4D97-AF65-F5344CB8AC3E}">
        <p14:creationId xmlns:p14="http://schemas.microsoft.com/office/powerpoint/2010/main" val="34905316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BFFEFE7-4EDB-9F21-9AD4-5A5947DFC673}"/>
              </a:ext>
            </a:extLst>
          </p:cNvPr>
          <p:cNvSpPr txBox="1"/>
          <p:nvPr/>
        </p:nvSpPr>
        <p:spPr>
          <a:xfrm>
            <a:off x="275207" y="5848518"/>
            <a:ext cx="11771791" cy="1015663"/>
          </a:xfrm>
          <a:prstGeom prst="rect">
            <a:avLst/>
          </a:prstGeom>
          <a:noFill/>
        </p:spPr>
        <p:txBody>
          <a:bodyPr wrap="square" rtlCol="0">
            <a:spAutoFit/>
          </a:bodyPr>
          <a:lstStyle/>
          <a:p>
            <a:r>
              <a:rPr lang="pt-BR">
                <a:solidFill>
                  <a:srgbClr val="555555"/>
                </a:solidFill>
                <a:latin typeface="PT Sans" panose="020B0503020203020204" pitchFamily="34" charset="0"/>
              </a:rPr>
              <a:t>A</a:t>
            </a:r>
            <a:r>
              <a:rPr lang="pt-BR" sz="2400" b="1" i="0">
                <a:solidFill>
                  <a:srgbClr val="555555"/>
                </a:solidFill>
                <a:effectLst/>
                <a:latin typeface="PT Sans" panose="020B0503020203020204" pitchFamily="34" charset="0"/>
              </a:rPr>
              <a:t> </a:t>
            </a:r>
            <a:r>
              <a:rPr lang="pt-BR" b="1" i="0">
                <a:solidFill>
                  <a:srgbClr val="555555"/>
                </a:solidFill>
                <a:effectLst/>
                <a:latin typeface="PT Sans" panose="020B0503020203020204" pitchFamily="34" charset="0"/>
                <a:hlinkClick r:id="rId2"/>
              </a:rPr>
              <a:t>Cadeia de Valor</a:t>
            </a:r>
            <a:r>
              <a:rPr lang="pt-BR" b="0" i="0">
                <a:solidFill>
                  <a:srgbClr val="555555"/>
                </a:solidFill>
                <a:effectLst/>
                <a:latin typeface="PT Sans" panose="020B0503020203020204" pitchFamily="34" charset="0"/>
                <a:hlinkClick r:id="rId2"/>
              </a:rPr>
              <a:t> </a:t>
            </a:r>
            <a:r>
              <a:rPr lang="pt-BR" b="0" i="0">
                <a:solidFill>
                  <a:srgbClr val="555555"/>
                </a:solidFill>
                <a:effectLst/>
                <a:latin typeface="PT Sans" panose="020B0503020203020204" pitchFamily="34" charset="0"/>
              </a:rPr>
              <a:t>representa a forma como a instituição organiza os seus processos de trabalho, agrupados em macroprocessos, observando os elos e o papel de cada um no alcance dos objetivos da instituição e na entrega de valor à sociedade.</a:t>
            </a:r>
            <a:endParaRPr lang="pt-BR">
              <a:solidFill>
                <a:schemeClr val="bg1"/>
              </a:solidFill>
            </a:endParaRPr>
          </a:p>
        </p:txBody>
      </p:sp>
      <p:pic>
        <p:nvPicPr>
          <p:cNvPr id="5" name="Imagem 4">
            <a:extLst>
              <a:ext uri="{FF2B5EF4-FFF2-40B4-BE49-F238E27FC236}">
                <a16:creationId xmlns:a16="http://schemas.microsoft.com/office/drawing/2014/main" id="{B5F702A7-E591-5B9A-B6EF-61DF4587E080}"/>
              </a:ext>
            </a:extLst>
          </p:cNvPr>
          <p:cNvPicPr>
            <a:picLocks noChangeAspect="1"/>
          </p:cNvPicPr>
          <p:nvPr/>
        </p:nvPicPr>
        <p:blipFill>
          <a:blip r:embed="rId3"/>
          <a:stretch>
            <a:fillRect/>
          </a:stretch>
        </p:blipFill>
        <p:spPr>
          <a:xfrm>
            <a:off x="235998" y="64496"/>
            <a:ext cx="11811000" cy="5892421"/>
          </a:xfrm>
          <a:prstGeom prst="rect">
            <a:avLst/>
          </a:prstGeom>
        </p:spPr>
      </p:pic>
      <p:sp>
        <p:nvSpPr>
          <p:cNvPr id="3" name="Espaço Reservado para Número de Slide 2">
            <a:extLst>
              <a:ext uri="{FF2B5EF4-FFF2-40B4-BE49-F238E27FC236}">
                <a16:creationId xmlns:a16="http://schemas.microsoft.com/office/drawing/2014/main" id="{455B4711-01B1-DC95-3517-BB963A165E22}"/>
              </a:ext>
            </a:extLst>
          </p:cNvPr>
          <p:cNvSpPr>
            <a:spLocks noGrp="1"/>
          </p:cNvSpPr>
          <p:nvPr>
            <p:ph type="sldNum" sz="quarter" idx="12"/>
          </p:nvPr>
        </p:nvSpPr>
        <p:spPr/>
        <p:txBody>
          <a:bodyPr/>
          <a:lstStyle/>
          <a:p>
            <a:fld id="{5B4D3E00-F9DC-44C3-A5AD-6FF7F956D7EE}" type="slidenum">
              <a:rPr lang="pt-BR" smtClean="0"/>
              <a:t>107</a:t>
            </a:fld>
            <a:endParaRPr lang="pt-BR"/>
          </a:p>
        </p:txBody>
      </p:sp>
    </p:spTree>
    <p:extLst>
      <p:ext uri="{BB962C8B-B14F-4D97-AF65-F5344CB8AC3E}">
        <p14:creationId xmlns:p14="http://schemas.microsoft.com/office/powerpoint/2010/main" val="28017141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7AAD09CB-6B0C-41C1-2E7E-0DCC9A0E8C34}"/>
              </a:ext>
            </a:extLst>
          </p:cNvPr>
          <p:cNvSpPr txBox="1"/>
          <p:nvPr/>
        </p:nvSpPr>
        <p:spPr>
          <a:xfrm>
            <a:off x="3138256" y="-88777"/>
            <a:ext cx="6098958" cy="461665"/>
          </a:xfrm>
          <a:prstGeom prst="rect">
            <a:avLst/>
          </a:prstGeom>
          <a:noFill/>
        </p:spPr>
        <p:txBody>
          <a:bodyPr wrap="square">
            <a:spAutoFit/>
          </a:bodyPr>
          <a:lstStyle/>
          <a:p>
            <a:pPr algn="l"/>
            <a:r>
              <a:rPr lang="pt-BR" sz="2400" b="1">
                <a:solidFill>
                  <a:srgbClr val="555555"/>
                </a:solidFill>
                <a:latin typeface="Lato" panose="020F0502020204030203" pitchFamily="34" charset="0"/>
              </a:rPr>
              <a:t>ARQUITETURA DE PROCESSOS</a:t>
            </a:r>
            <a:r>
              <a:rPr lang="pt-BR" sz="2400" b="1" i="0">
                <a:solidFill>
                  <a:srgbClr val="555555"/>
                </a:solidFill>
                <a:effectLst/>
                <a:latin typeface="Lato" panose="020F0502020204030203" pitchFamily="34" charset="0"/>
              </a:rPr>
              <a:t> </a:t>
            </a:r>
          </a:p>
        </p:txBody>
      </p:sp>
      <p:sp>
        <p:nvSpPr>
          <p:cNvPr id="2" name="CaixaDeTexto 1">
            <a:extLst>
              <a:ext uri="{FF2B5EF4-FFF2-40B4-BE49-F238E27FC236}">
                <a16:creationId xmlns:a16="http://schemas.microsoft.com/office/drawing/2014/main" id="{EBFFEFE7-4EDB-9F21-9AD4-5A5947DFC673}"/>
              </a:ext>
            </a:extLst>
          </p:cNvPr>
          <p:cNvSpPr txBox="1"/>
          <p:nvPr/>
        </p:nvSpPr>
        <p:spPr>
          <a:xfrm>
            <a:off x="301840" y="5307187"/>
            <a:ext cx="11771791" cy="1569660"/>
          </a:xfrm>
          <a:prstGeom prst="rect">
            <a:avLst/>
          </a:prstGeom>
          <a:noFill/>
        </p:spPr>
        <p:txBody>
          <a:bodyPr wrap="square" rtlCol="0">
            <a:spAutoFit/>
          </a:bodyPr>
          <a:lstStyle/>
          <a:p>
            <a:r>
              <a:rPr lang="pt-BR" sz="2400" b="1" i="0">
                <a:solidFill>
                  <a:srgbClr val="555555"/>
                </a:solidFill>
                <a:effectLst/>
                <a:latin typeface="PT Sans" panose="020B0503020203020204" pitchFamily="34" charset="0"/>
              </a:rPr>
              <a:t>A arquitetura de processos </a:t>
            </a:r>
            <a:r>
              <a:rPr lang="pt-BR" b="0" i="0">
                <a:solidFill>
                  <a:srgbClr val="555555"/>
                </a:solidFill>
                <a:effectLst/>
                <a:latin typeface="PT Sans" panose="020B0503020203020204" pitchFamily="34" charset="0"/>
              </a:rPr>
              <a:t> </a:t>
            </a:r>
            <a:r>
              <a:rPr lang="pt-BR">
                <a:solidFill>
                  <a:srgbClr val="555555"/>
                </a:solidFill>
                <a:latin typeface="PT Sans" panose="020B0503020203020204" pitchFamily="34" charset="0"/>
              </a:rPr>
              <a:t>s</a:t>
            </a:r>
            <a:r>
              <a:rPr lang="pt-BR" b="0" i="0">
                <a:solidFill>
                  <a:srgbClr val="555555"/>
                </a:solidFill>
                <a:effectLst/>
                <a:latin typeface="PT Sans" panose="020B0503020203020204" pitchFamily="34" charset="0"/>
              </a:rPr>
              <a:t>e apresenta como um instrumento gerencial que consolida o rol dos principais processos de trabalho de uma organização, desdobrando a Cadeia de Valor. </a:t>
            </a:r>
          </a:p>
          <a:p>
            <a:endParaRPr lang="pt-BR">
              <a:solidFill>
                <a:srgbClr val="555555"/>
              </a:solidFill>
              <a:latin typeface="PT Sans" panose="020B0503020203020204" pitchFamily="34" charset="0"/>
            </a:endParaRPr>
          </a:p>
          <a:p>
            <a:r>
              <a:rPr lang="pt-BR" b="0" i="0" u="sng" strike="noStrike">
                <a:solidFill>
                  <a:srgbClr val="555555"/>
                </a:solidFill>
                <a:effectLst/>
                <a:latin typeface="Lato" panose="020F0502020204030203" pitchFamily="34" charset="0"/>
                <a:hlinkClick r:id="rId3" tooltip="Infográfico da Construção e Resultados Finais da Arquitetura de Processos do MPT"/>
              </a:rPr>
              <a:t>Infográfico da Construção e Resultados Finais da Arquitetura de Processos do MPT</a:t>
            </a:r>
            <a:endParaRPr lang="pt-BR" b="0" i="0">
              <a:solidFill>
                <a:srgbClr val="555555"/>
              </a:solidFill>
              <a:effectLst/>
              <a:latin typeface="Lato" panose="020F0502020204030203" pitchFamily="34" charset="0"/>
            </a:endParaRPr>
          </a:p>
          <a:p>
            <a:endParaRPr lang="pt-BR">
              <a:solidFill>
                <a:schemeClr val="bg1"/>
              </a:solidFill>
            </a:endParaRPr>
          </a:p>
        </p:txBody>
      </p:sp>
      <p:pic>
        <p:nvPicPr>
          <p:cNvPr id="4" name="Imagem 3">
            <a:extLst>
              <a:ext uri="{FF2B5EF4-FFF2-40B4-BE49-F238E27FC236}">
                <a16:creationId xmlns:a16="http://schemas.microsoft.com/office/drawing/2014/main" id="{E6319956-CFB9-E298-1128-6FE4E141F8FC}"/>
              </a:ext>
            </a:extLst>
          </p:cNvPr>
          <p:cNvPicPr>
            <a:picLocks noChangeAspect="1"/>
          </p:cNvPicPr>
          <p:nvPr/>
        </p:nvPicPr>
        <p:blipFill>
          <a:blip r:embed="rId4"/>
          <a:stretch>
            <a:fillRect/>
          </a:stretch>
        </p:blipFill>
        <p:spPr>
          <a:xfrm>
            <a:off x="717098" y="461665"/>
            <a:ext cx="10363200" cy="4979530"/>
          </a:xfrm>
          <a:prstGeom prst="rect">
            <a:avLst/>
          </a:prstGeom>
        </p:spPr>
      </p:pic>
      <p:sp>
        <p:nvSpPr>
          <p:cNvPr id="3" name="Espaço Reservado para Número de Slide 2">
            <a:extLst>
              <a:ext uri="{FF2B5EF4-FFF2-40B4-BE49-F238E27FC236}">
                <a16:creationId xmlns:a16="http://schemas.microsoft.com/office/drawing/2014/main" id="{35CEA4CF-C86F-FB30-7816-D42899554042}"/>
              </a:ext>
            </a:extLst>
          </p:cNvPr>
          <p:cNvSpPr>
            <a:spLocks noGrp="1"/>
          </p:cNvSpPr>
          <p:nvPr>
            <p:ph type="sldNum" sz="quarter" idx="12"/>
          </p:nvPr>
        </p:nvSpPr>
        <p:spPr/>
        <p:txBody>
          <a:bodyPr/>
          <a:lstStyle/>
          <a:p>
            <a:fld id="{5B4D3E00-F9DC-44C3-A5AD-6FF7F956D7EE}" type="slidenum">
              <a:rPr lang="pt-BR" smtClean="0"/>
              <a:t>108</a:t>
            </a:fld>
            <a:endParaRPr lang="pt-BR"/>
          </a:p>
        </p:txBody>
      </p:sp>
    </p:spTree>
    <p:extLst>
      <p:ext uri="{BB962C8B-B14F-4D97-AF65-F5344CB8AC3E}">
        <p14:creationId xmlns:p14="http://schemas.microsoft.com/office/powerpoint/2010/main" val="35801211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5BB67EE-1663-7354-5815-68A1A531D6DB}"/>
              </a:ext>
            </a:extLst>
          </p:cNvPr>
          <p:cNvSpPr txBox="1"/>
          <p:nvPr/>
        </p:nvSpPr>
        <p:spPr>
          <a:xfrm>
            <a:off x="459437" y="1779776"/>
            <a:ext cx="10965540" cy="3970318"/>
          </a:xfrm>
          <a:prstGeom prst="rect">
            <a:avLst/>
          </a:prstGeom>
          <a:noFill/>
        </p:spPr>
        <p:txBody>
          <a:bodyPr wrap="square" rtlCol="0">
            <a:spAutoFit/>
          </a:bodyPr>
          <a:lstStyle/>
          <a:p>
            <a:r>
              <a:rPr lang="pt-BR" sz="3600" b="1"/>
              <a:t>OBRIGADA!</a:t>
            </a:r>
          </a:p>
          <a:p>
            <a:endParaRPr lang="pt-BR" sz="2000" b="1"/>
          </a:p>
          <a:p>
            <a:r>
              <a:rPr lang="pt-BR" sz="3600" b="1"/>
              <a:t>Reunião de Análise da Estratégia (RAE)</a:t>
            </a:r>
          </a:p>
          <a:p>
            <a:endParaRPr lang="pt-BR" sz="3600" b="1"/>
          </a:p>
          <a:p>
            <a:r>
              <a:rPr lang="pt-BR" sz="2400" b="1">
                <a:solidFill>
                  <a:schemeClr val="bg2">
                    <a:lumMod val="25000"/>
                  </a:schemeClr>
                </a:solidFill>
                <a:latin typeface="Gill Sans Nova" panose="020B0604020202020204" pitchFamily="34" charset="0"/>
                <a:cs typeface="Aldhabi" panose="020B0604020202020204" pitchFamily="2" charset="-78"/>
              </a:rPr>
              <a:t>Secretaria de Planejamento e Gestão Estratégica (SGE)</a:t>
            </a:r>
            <a:endParaRPr lang="pt-BR" sz="2000">
              <a:solidFill>
                <a:schemeClr val="bg2">
                  <a:lumMod val="25000"/>
                </a:schemeClr>
              </a:solidFill>
              <a:latin typeface="Gill Sans Nova" panose="020B0604020202020204" pitchFamily="34" charset="0"/>
              <a:cs typeface="Aldhabi" panose="020B0604020202020204" pitchFamily="2" charset="-78"/>
            </a:endParaRPr>
          </a:p>
          <a:p>
            <a:r>
              <a:rPr lang="pt-BR" sz="2400">
                <a:solidFill>
                  <a:srgbClr val="2B0000"/>
                </a:solidFill>
                <a:latin typeface="Gill Sans Nova" panose="020B0604020202020204" pitchFamily="34" charset="0"/>
                <a:cs typeface="Aldhabi" panose="020B0604020202020204" pitchFamily="2" charset="-78"/>
              </a:rPr>
              <a:t>13 de abril de 2023</a:t>
            </a:r>
          </a:p>
          <a:p>
            <a:pPr>
              <a:lnSpc>
                <a:spcPct val="150000"/>
              </a:lnSpc>
            </a:pPr>
            <a:endParaRPr lang="pt-BR" sz="2400">
              <a:solidFill>
                <a:schemeClr val="bg2">
                  <a:lumMod val="25000"/>
                </a:schemeClr>
              </a:solidFill>
              <a:latin typeface="Gill Sans Nova" panose="020B0604020202020204" pitchFamily="34" charset="0"/>
              <a:cs typeface="Aldhabi" panose="020B0604020202020204" pitchFamily="2" charset="-78"/>
            </a:endParaRPr>
          </a:p>
          <a:p>
            <a:r>
              <a:rPr lang="pt-BR" b="1">
                <a:solidFill>
                  <a:schemeClr val="bg2">
                    <a:lumMod val="25000"/>
                  </a:schemeClr>
                </a:solidFill>
                <a:latin typeface="Gill Sans Nova" panose="020B0604020202020204" pitchFamily="34" charset="0"/>
                <a:cs typeface="Aldhabi" panose="020B0604020202020204" pitchFamily="2" charset="-78"/>
              </a:rPr>
              <a:t>Ludmila Reis Brito Lopes</a:t>
            </a:r>
          </a:p>
          <a:p>
            <a:r>
              <a:rPr lang="pt-BR">
                <a:solidFill>
                  <a:schemeClr val="bg2">
                    <a:lumMod val="25000"/>
                  </a:schemeClr>
                </a:solidFill>
                <a:latin typeface="Gill Sans Nova" panose="020B0604020202020204" pitchFamily="34" charset="0"/>
                <a:cs typeface="Aldhabi" panose="020B0604020202020204" pitchFamily="2" charset="-78"/>
              </a:rPr>
              <a:t>Secretária de Planejamento e Gestão Estratégica</a:t>
            </a:r>
          </a:p>
        </p:txBody>
      </p:sp>
      <p:sp>
        <p:nvSpPr>
          <p:cNvPr id="2" name="CaixaDeTexto 1">
            <a:extLst>
              <a:ext uri="{FF2B5EF4-FFF2-40B4-BE49-F238E27FC236}">
                <a16:creationId xmlns:a16="http://schemas.microsoft.com/office/drawing/2014/main" id="{82E427F9-5D2F-9970-BADD-2CD29CAF37E9}"/>
              </a:ext>
            </a:extLst>
          </p:cNvPr>
          <p:cNvSpPr txBox="1"/>
          <p:nvPr/>
        </p:nvSpPr>
        <p:spPr>
          <a:xfrm>
            <a:off x="11424977" y="6436297"/>
            <a:ext cx="461639" cy="261610"/>
          </a:xfrm>
          <a:prstGeom prst="rect">
            <a:avLst/>
          </a:prstGeom>
          <a:noFill/>
        </p:spPr>
        <p:txBody>
          <a:bodyPr wrap="square" rtlCol="0">
            <a:spAutoFit/>
          </a:bodyPr>
          <a:lstStyle/>
          <a:p>
            <a:r>
              <a:rPr lang="pt-BR" sz="1100"/>
              <a:t>109</a:t>
            </a:r>
          </a:p>
        </p:txBody>
      </p:sp>
    </p:spTree>
    <p:extLst>
      <p:ext uri="{BB962C8B-B14F-4D97-AF65-F5344CB8AC3E}">
        <p14:creationId xmlns:p14="http://schemas.microsoft.com/office/powerpoint/2010/main" val="344559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0" y="1789021"/>
            <a:ext cx="12192000" cy="2123658"/>
          </a:xfrm>
          <a:prstGeom prst="rect">
            <a:avLst/>
          </a:prstGeom>
          <a:noFill/>
        </p:spPr>
        <p:txBody>
          <a:bodyPr wrap="square" rtlCol="0">
            <a:spAutoFit/>
          </a:bodyPr>
          <a:lstStyle/>
          <a:p>
            <a:pPr algn="ctr"/>
            <a:r>
              <a:rPr lang="pt-BR" sz="4400">
                <a:solidFill>
                  <a:schemeClr val="bg1"/>
                </a:solidFill>
                <a:latin typeface="+mj-lt"/>
              </a:rPr>
              <a:t>Recomendação feita pelo CNMP de utilização de Plano de Ação pelos Setores</a:t>
            </a:r>
          </a:p>
          <a:p>
            <a:pPr algn="ctr"/>
            <a:r>
              <a:rPr lang="pt-BR" sz="4400" err="1">
                <a:solidFill>
                  <a:schemeClr val="bg1"/>
                </a:solidFill>
                <a:latin typeface="+mj-lt"/>
              </a:rPr>
              <a:t>Ex</a:t>
            </a:r>
            <a:r>
              <a:rPr lang="pt-BR" sz="4400">
                <a:solidFill>
                  <a:schemeClr val="bg1"/>
                </a:solidFill>
                <a:latin typeface="+mj-lt"/>
              </a:rPr>
              <a:t>: Plano de Ação de Equidade de Gênero)</a:t>
            </a:r>
          </a:p>
        </p:txBody>
      </p:sp>
      <p:sp>
        <p:nvSpPr>
          <p:cNvPr id="4" name="CaixaDeTexto 3">
            <a:extLst>
              <a:ext uri="{FF2B5EF4-FFF2-40B4-BE49-F238E27FC236}">
                <a16:creationId xmlns:a16="http://schemas.microsoft.com/office/drawing/2014/main" id="{847F241B-5CFD-1C58-A8B2-C869E93539E5}"/>
              </a:ext>
            </a:extLst>
          </p:cNvPr>
          <p:cNvSpPr txBox="1"/>
          <p:nvPr/>
        </p:nvSpPr>
        <p:spPr>
          <a:xfrm>
            <a:off x="0" y="4073805"/>
            <a:ext cx="12192000" cy="1692771"/>
          </a:xfrm>
          <a:prstGeom prst="rect">
            <a:avLst/>
          </a:prstGeom>
          <a:noFill/>
        </p:spPr>
        <p:txBody>
          <a:bodyPr wrap="square" rtlCol="0">
            <a:spAutoFit/>
          </a:bodyPr>
          <a:lstStyle/>
          <a:p>
            <a:pPr algn="ctr"/>
            <a:r>
              <a:rPr lang="en-US" sz="2000">
                <a:solidFill>
                  <a:schemeClr val="bg1"/>
                </a:solidFill>
              </a:rPr>
              <a:t> </a:t>
            </a:r>
          </a:p>
          <a:p>
            <a:pPr algn="ctr"/>
            <a:r>
              <a:rPr lang="pt-BR" sz="2800">
                <a:solidFill>
                  <a:schemeClr val="bg1"/>
                </a:solidFill>
              </a:rPr>
              <a:t>Na intranet, página do Comitê de Equidade, é possível consultar  o </a:t>
            </a:r>
            <a:r>
              <a:rPr lang="pt-BR" sz="2800">
                <a:solidFill>
                  <a:srgbClr val="00B0F0"/>
                </a:solidFill>
              </a:rPr>
              <a:t>P</a:t>
            </a:r>
            <a:r>
              <a:rPr lang="pt-BR" sz="2800">
                <a:solidFill>
                  <a:srgbClr val="00B0F0"/>
                </a:solidFill>
                <a:hlinkClick r:id="rId3">
                  <a:extLst>
                    <a:ext uri="{A12FA001-AC4F-418D-AE19-62706E023703}">
                      <ahyp:hlinkClr xmlns:ahyp="http://schemas.microsoft.com/office/drawing/2018/hyperlinkcolor" val="tx"/>
                    </a:ext>
                  </a:extLst>
                </a:hlinkClick>
              </a:rPr>
              <a:t>lano de ação</a:t>
            </a:r>
            <a:r>
              <a:rPr lang="pt-BR" sz="2800">
                <a:solidFill>
                  <a:schemeClr val="bg1"/>
                </a:solidFill>
              </a:rPr>
              <a:t>,  e o documento completo do </a:t>
            </a:r>
            <a:r>
              <a:rPr lang="pt-BR" sz="2800">
                <a:solidFill>
                  <a:srgbClr val="00B0F0"/>
                </a:solidFill>
                <a:hlinkClick r:id="rId4">
                  <a:extLst>
                    <a:ext uri="{A12FA001-AC4F-418D-AE19-62706E023703}">
                      <ahyp:hlinkClr xmlns:ahyp="http://schemas.microsoft.com/office/drawing/2018/hyperlinkcolor" val="tx"/>
                    </a:ext>
                  </a:extLst>
                </a:hlinkClick>
              </a:rPr>
              <a:t>Relatório de acompanhamento da execução</a:t>
            </a:r>
            <a:r>
              <a:rPr lang="pt-BR" sz="2800">
                <a:solidFill>
                  <a:srgbClr val="00B0F0"/>
                </a:solidFill>
              </a:rPr>
              <a:t> </a:t>
            </a:r>
            <a:r>
              <a:rPr lang="pt-BR" sz="2800">
                <a:solidFill>
                  <a:schemeClr val="bg1"/>
                </a:solidFill>
              </a:rPr>
              <a:t>com resultados apurados para o período.</a:t>
            </a:r>
          </a:p>
        </p:txBody>
      </p:sp>
      <p:sp>
        <p:nvSpPr>
          <p:cNvPr id="3" name="CaixaDeTexto 2">
            <a:extLst>
              <a:ext uri="{FF2B5EF4-FFF2-40B4-BE49-F238E27FC236}">
                <a16:creationId xmlns:a16="http://schemas.microsoft.com/office/drawing/2014/main" id="{C3814F1C-087E-60D0-583D-3D38F59C1C60}"/>
              </a:ext>
            </a:extLst>
          </p:cNvPr>
          <p:cNvSpPr txBox="1"/>
          <p:nvPr/>
        </p:nvSpPr>
        <p:spPr>
          <a:xfrm>
            <a:off x="11185863" y="6205493"/>
            <a:ext cx="461639" cy="307777"/>
          </a:xfrm>
          <a:prstGeom prst="rect">
            <a:avLst/>
          </a:prstGeom>
          <a:noFill/>
        </p:spPr>
        <p:txBody>
          <a:bodyPr wrap="square" rtlCol="0">
            <a:spAutoFit/>
          </a:bodyPr>
          <a:lstStyle/>
          <a:p>
            <a:r>
              <a:rPr lang="pt-BR" sz="1400">
                <a:solidFill>
                  <a:schemeClr val="bg1"/>
                </a:solidFill>
              </a:rPr>
              <a:t>11</a:t>
            </a:r>
          </a:p>
        </p:txBody>
      </p:sp>
    </p:spTree>
    <p:extLst>
      <p:ext uri="{BB962C8B-B14F-4D97-AF65-F5344CB8AC3E}">
        <p14:creationId xmlns:p14="http://schemas.microsoft.com/office/powerpoint/2010/main" val="275717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50CA6430-EE43-D285-B700-7B90C8E091FD}"/>
              </a:ext>
            </a:extLst>
          </p:cNvPr>
          <p:cNvSpPr>
            <a:spLocks/>
          </p:cNvSpPr>
          <p:nvPr/>
        </p:nvSpPr>
        <p:spPr bwMode="auto">
          <a:xfrm>
            <a:off x="1560512" y="995680"/>
            <a:ext cx="1466850" cy="792162"/>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 name="Freeform 5">
            <a:extLst>
              <a:ext uri="{FF2B5EF4-FFF2-40B4-BE49-F238E27FC236}">
                <a16:creationId xmlns:a16="http://schemas.microsoft.com/office/drawing/2014/main" id="{37E627A4-42E2-982D-2E5F-5C3704F63EF2}"/>
              </a:ext>
            </a:extLst>
          </p:cNvPr>
          <p:cNvSpPr>
            <a:spLocks/>
          </p:cNvSpPr>
          <p:nvPr/>
        </p:nvSpPr>
        <p:spPr bwMode="auto">
          <a:xfrm>
            <a:off x="3027362" y="640080"/>
            <a:ext cx="406400"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7">
            <a:extLst>
              <a:ext uri="{FF2B5EF4-FFF2-40B4-BE49-F238E27FC236}">
                <a16:creationId xmlns:a16="http://schemas.microsoft.com/office/drawing/2014/main" id="{F51690E2-63E3-7A01-D2D2-B36E3565BBBA}"/>
              </a:ext>
            </a:extLst>
          </p:cNvPr>
          <p:cNvSpPr>
            <a:spLocks/>
          </p:cNvSpPr>
          <p:nvPr/>
        </p:nvSpPr>
        <p:spPr bwMode="auto">
          <a:xfrm>
            <a:off x="3411184" y="656941"/>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051424E8-B906-4844-005A-40D1797B086E}"/>
              </a:ext>
            </a:extLst>
          </p:cNvPr>
          <p:cNvSpPr>
            <a:spLocks/>
          </p:cNvSpPr>
          <p:nvPr/>
        </p:nvSpPr>
        <p:spPr bwMode="auto">
          <a:xfrm>
            <a:off x="1560512" y="1970405"/>
            <a:ext cx="1466850" cy="792162"/>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568111EE-8281-E4D8-04EC-E4EC2CFD0AFB}"/>
              </a:ext>
            </a:extLst>
          </p:cNvPr>
          <p:cNvSpPr>
            <a:spLocks/>
          </p:cNvSpPr>
          <p:nvPr/>
        </p:nvSpPr>
        <p:spPr bwMode="auto">
          <a:xfrm>
            <a:off x="3433762" y="1798879"/>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0">
            <a:extLst>
              <a:ext uri="{FF2B5EF4-FFF2-40B4-BE49-F238E27FC236}">
                <a16:creationId xmlns:a16="http://schemas.microsoft.com/office/drawing/2014/main" id="{9997CD98-0EDD-349D-4C56-A4B1A6E036ED}"/>
              </a:ext>
            </a:extLst>
          </p:cNvPr>
          <p:cNvSpPr>
            <a:spLocks/>
          </p:cNvSpPr>
          <p:nvPr/>
        </p:nvSpPr>
        <p:spPr bwMode="auto">
          <a:xfrm>
            <a:off x="3027362" y="1806892"/>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49386973-D47C-9C75-C47C-19055B53EBD2}"/>
              </a:ext>
            </a:extLst>
          </p:cNvPr>
          <p:cNvSpPr>
            <a:spLocks/>
          </p:cNvSpPr>
          <p:nvPr/>
        </p:nvSpPr>
        <p:spPr bwMode="auto">
          <a:xfrm>
            <a:off x="1560512" y="2940367"/>
            <a:ext cx="1466850" cy="792162"/>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2C419EE9-CBBC-259B-3DD9-C4A497AE6721}"/>
              </a:ext>
            </a:extLst>
          </p:cNvPr>
          <p:cNvSpPr>
            <a:spLocks/>
          </p:cNvSpPr>
          <p:nvPr/>
        </p:nvSpPr>
        <p:spPr bwMode="auto">
          <a:xfrm>
            <a:off x="3433762" y="2934017"/>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a:extLst>
              <a:ext uri="{FF2B5EF4-FFF2-40B4-BE49-F238E27FC236}">
                <a16:creationId xmlns:a16="http://schemas.microsoft.com/office/drawing/2014/main" id="{01040C1A-84E8-D9DE-D38E-2CEBDD6B2471}"/>
              </a:ext>
            </a:extLst>
          </p:cNvPr>
          <p:cNvSpPr>
            <a:spLocks/>
          </p:cNvSpPr>
          <p:nvPr/>
        </p:nvSpPr>
        <p:spPr bwMode="auto">
          <a:xfrm>
            <a:off x="3027362" y="2934017"/>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4">
            <a:extLst>
              <a:ext uri="{FF2B5EF4-FFF2-40B4-BE49-F238E27FC236}">
                <a16:creationId xmlns:a16="http://schemas.microsoft.com/office/drawing/2014/main" id="{A5026064-9057-DA60-A4AB-3968F246A80E}"/>
              </a:ext>
            </a:extLst>
          </p:cNvPr>
          <p:cNvSpPr>
            <a:spLocks/>
          </p:cNvSpPr>
          <p:nvPr/>
        </p:nvSpPr>
        <p:spPr bwMode="auto">
          <a:xfrm>
            <a:off x="1560512" y="3881755"/>
            <a:ext cx="1466850" cy="792162"/>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5">
            <a:extLst>
              <a:ext uri="{FF2B5EF4-FFF2-40B4-BE49-F238E27FC236}">
                <a16:creationId xmlns:a16="http://schemas.microsoft.com/office/drawing/2014/main" id="{16F54E4F-67ED-E53C-62B2-70A32C275DB0}"/>
              </a:ext>
            </a:extLst>
          </p:cNvPr>
          <p:cNvSpPr>
            <a:spLocks/>
          </p:cNvSpPr>
          <p:nvPr/>
        </p:nvSpPr>
        <p:spPr bwMode="auto">
          <a:xfrm>
            <a:off x="3433762" y="4081780"/>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6">
            <a:extLst>
              <a:ext uri="{FF2B5EF4-FFF2-40B4-BE49-F238E27FC236}">
                <a16:creationId xmlns:a16="http://schemas.microsoft.com/office/drawing/2014/main" id="{18E6D238-B783-F47A-9863-4CDA71A3388C}"/>
              </a:ext>
            </a:extLst>
          </p:cNvPr>
          <p:cNvSpPr>
            <a:spLocks/>
          </p:cNvSpPr>
          <p:nvPr/>
        </p:nvSpPr>
        <p:spPr bwMode="auto">
          <a:xfrm>
            <a:off x="3025775" y="3881755"/>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7">
            <a:extLst>
              <a:ext uri="{FF2B5EF4-FFF2-40B4-BE49-F238E27FC236}">
                <a16:creationId xmlns:a16="http://schemas.microsoft.com/office/drawing/2014/main" id="{C8AA2579-BC05-58DB-13C2-6E2FABB7177E}"/>
              </a:ext>
            </a:extLst>
          </p:cNvPr>
          <p:cNvSpPr>
            <a:spLocks/>
          </p:cNvSpPr>
          <p:nvPr/>
        </p:nvSpPr>
        <p:spPr bwMode="auto">
          <a:xfrm>
            <a:off x="1560512" y="4912042"/>
            <a:ext cx="1466850" cy="792162"/>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 name="Freeform 18">
            <a:extLst>
              <a:ext uri="{FF2B5EF4-FFF2-40B4-BE49-F238E27FC236}">
                <a16:creationId xmlns:a16="http://schemas.microsoft.com/office/drawing/2014/main" id="{B59A0A44-8277-B217-5B6F-19FF5E6F4FB8}"/>
              </a:ext>
            </a:extLst>
          </p:cNvPr>
          <p:cNvSpPr>
            <a:spLocks/>
          </p:cNvSpPr>
          <p:nvPr/>
        </p:nvSpPr>
        <p:spPr bwMode="auto">
          <a:xfrm>
            <a:off x="3433762" y="5280342"/>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9">
            <a:extLst>
              <a:ext uri="{FF2B5EF4-FFF2-40B4-BE49-F238E27FC236}">
                <a16:creationId xmlns:a16="http://schemas.microsoft.com/office/drawing/2014/main" id="{CB26F2F9-0C00-7E5D-F5DA-E5BEDA29824C}"/>
              </a:ext>
            </a:extLst>
          </p:cNvPr>
          <p:cNvSpPr>
            <a:spLocks/>
          </p:cNvSpPr>
          <p:nvPr/>
        </p:nvSpPr>
        <p:spPr bwMode="auto">
          <a:xfrm>
            <a:off x="3025775" y="4912042"/>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Box 36">
            <a:extLst>
              <a:ext uri="{FF2B5EF4-FFF2-40B4-BE49-F238E27FC236}">
                <a16:creationId xmlns:a16="http://schemas.microsoft.com/office/drawing/2014/main" id="{EB297C64-7721-534E-BCDC-52504A4AAE5C}"/>
              </a:ext>
            </a:extLst>
          </p:cNvPr>
          <p:cNvSpPr txBox="1"/>
          <p:nvPr/>
        </p:nvSpPr>
        <p:spPr>
          <a:xfrm>
            <a:off x="3578546" y="1128528"/>
            <a:ext cx="5896429" cy="369332"/>
          </a:xfrm>
          <a:prstGeom prst="rect">
            <a:avLst/>
          </a:prstGeom>
          <a:noFill/>
        </p:spPr>
        <p:txBody>
          <a:bodyPr wrap="square" lIns="0" tIns="0" rIns="0" bIns="0" rtlCol="0">
            <a:spAutoFit/>
          </a:bodyPr>
          <a:lstStyle/>
          <a:p>
            <a:pPr algn="just"/>
            <a:r>
              <a:rPr lang="en-US" sz="1200" b="1" kern="0">
                <a:solidFill>
                  <a:schemeClr val="bg1"/>
                </a:solidFill>
                <a:cs typeface="Arial" pitchFamily="34" charset="0"/>
              </a:rPr>
              <a:t>Das 10 </a:t>
            </a:r>
            <a:r>
              <a:rPr lang="en-US" sz="1200" b="1" kern="0" err="1">
                <a:solidFill>
                  <a:schemeClr val="bg1"/>
                </a:solidFill>
                <a:cs typeface="Arial" pitchFamily="34" charset="0"/>
              </a:rPr>
              <a:t>iniciativas</a:t>
            </a:r>
            <a:r>
              <a:rPr lang="en-US" sz="1200" b="1" kern="0">
                <a:solidFill>
                  <a:schemeClr val="bg1"/>
                </a:solidFill>
                <a:cs typeface="Arial" pitchFamily="34" charset="0"/>
              </a:rPr>
              <a:t> </a:t>
            </a:r>
            <a:r>
              <a:rPr lang="en-US" sz="1200" b="1" kern="0" err="1">
                <a:solidFill>
                  <a:schemeClr val="bg1"/>
                </a:solidFill>
                <a:cs typeface="Arial" pitchFamily="34" charset="0"/>
              </a:rPr>
              <a:t>previstas</a:t>
            </a:r>
            <a:r>
              <a:rPr lang="en-US" sz="1200" b="1" kern="0">
                <a:solidFill>
                  <a:schemeClr val="bg1"/>
                </a:solidFill>
                <a:cs typeface="Arial" pitchFamily="34" charset="0"/>
              </a:rPr>
              <a:t> </a:t>
            </a:r>
            <a:r>
              <a:rPr lang="en-US" sz="1200" b="1" kern="0" err="1">
                <a:solidFill>
                  <a:schemeClr val="bg1"/>
                </a:solidFill>
                <a:cs typeface="Arial" pitchFamily="34" charset="0"/>
              </a:rPr>
              <a:t>neste</a:t>
            </a:r>
            <a:r>
              <a:rPr lang="en-US" sz="1200" b="1" kern="0">
                <a:solidFill>
                  <a:schemeClr val="bg1"/>
                </a:solidFill>
                <a:cs typeface="Arial" pitchFamily="34" charset="0"/>
              </a:rPr>
              <a:t> </a:t>
            </a:r>
            <a:r>
              <a:rPr lang="en-US" sz="1200" b="1" kern="0" err="1">
                <a:solidFill>
                  <a:schemeClr val="bg1"/>
                </a:solidFill>
                <a:cs typeface="Arial" pitchFamily="34" charset="0"/>
              </a:rPr>
              <a:t>eixo</a:t>
            </a:r>
            <a:r>
              <a:rPr lang="en-US" sz="1200" b="1" kern="0">
                <a:solidFill>
                  <a:schemeClr val="bg1"/>
                </a:solidFill>
                <a:cs typeface="Arial" pitchFamily="34" charset="0"/>
              </a:rPr>
              <a:t>, 6 </a:t>
            </a:r>
            <a:r>
              <a:rPr lang="en-US" sz="1200" b="1" kern="0" err="1">
                <a:solidFill>
                  <a:schemeClr val="bg1"/>
                </a:solidFill>
                <a:cs typeface="Arial" pitchFamily="34" charset="0"/>
              </a:rPr>
              <a:t>foram</a:t>
            </a:r>
            <a:r>
              <a:rPr lang="en-US" sz="1200" b="1" kern="0">
                <a:solidFill>
                  <a:schemeClr val="bg1"/>
                </a:solidFill>
                <a:cs typeface="Arial" pitchFamily="34" charset="0"/>
              </a:rPr>
              <a:t> </a:t>
            </a:r>
            <a:r>
              <a:rPr lang="en-US" sz="1200" b="1" kern="0" err="1">
                <a:solidFill>
                  <a:schemeClr val="bg1"/>
                </a:solidFill>
                <a:cs typeface="Arial" pitchFamily="34" charset="0"/>
              </a:rPr>
              <a:t>concluídas</a:t>
            </a:r>
            <a:r>
              <a:rPr lang="en-US" sz="1200" b="1" kern="0">
                <a:solidFill>
                  <a:schemeClr val="bg1"/>
                </a:solidFill>
                <a:cs typeface="Arial" pitchFamily="34" charset="0"/>
              </a:rPr>
              <a:t> e 4 </a:t>
            </a:r>
            <a:r>
              <a:rPr lang="en-US" sz="1200" b="1" kern="0" err="1">
                <a:solidFill>
                  <a:schemeClr val="bg1"/>
                </a:solidFill>
                <a:cs typeface="Arial" pitchFamily="34" charset="0"/>
              </a:rPr>
              <a:t>encontram</a:t>
            </a:r>
            <a:r>
              <a:rPr lang="en-US" sz="1200" b="1" kern="0">
                <a:solidFill>
                  <a:schemeClr val="bg1"/>
                </a:solidFill>
                <a:cs typeface="Arial" pitchFamily="34" charset="0"/>
              </a:rPr>
              <a:t>-se </a:t>
            </a:r>
            <a:r>
              <a:rPr lang="en-US" sz="1200" b="1" kern="0" err="1">
                <a:solidFill>
                  <a:schemeClr val="bg1"/>
                </a:solidFill>
                <a:cs typeface="Arial" pitchFamily="34" charset="0"/>
              </a:rPr>
              <a:t>em</a:t>
            </a:r>
            <a:r>
              <a:rPr lang="en-US" sz="1200" b="1" kern="0">
                <a:solidFill>
                  <a:schemeClr val="bg1"/>
                </a:solidFill>
                <a:cs typeface="Arial" pitchFamily="34" charset="0"/>
              </a:rPr>
              <a:t> </a:t>
            </a:r>
            <a:r>
              <a:rPr lang="en-US" sz="1200" b="1" kern="0" err="1">
                <a:solidFill>
                  <a:schemeClr val="bg1"/>
                </a:solidFill>
                <a:cs typeface="Arial" pitchFamily="34" charset="0"/>
              </a:rPr>
              <a:t>curso</a:t>
            </a:r>
            <a:r>
              <a:rPr lang="en-US" sz="1200" b="1" kern="0">
                <a:solidFill>
                  <a:schemeClr val="bg1"/>
                </a:solidFill>
                <a:cs typeface="Arial" pitchFamily="34" charset="0"/>
              </a:rPr>
              <a:t>. 60% </a:t>
            </a:r>
            <a:r>
              <a:rPr lang="en-US" sz="1200" b="1" kern="0" err="1">
                <a:solidFill>
                  <a:schemeClr val="bg1"/>
                </a:solidFill>
                <a:cs typeface="Arial" pitchFamily="34" charset="0"/>
              </a:rPr>
              <a:t>concluídas</a:t>
            </a:r>
            <a:r>
              <a:rPr lang="en-US" sz="1200" b="1" kern="0">
                <a:solidFill>
                  <a:schemeClr val="bg1"/>
                </a:solidFill>
                <a:cs typeface="Arial" pitchFamily="34" charset="0"/>
              </a:rPr>
              <a:t>.</a:t>
            </a:r>
          </a:p>
        </p:txBody>
      </p:sp>
      <p:sp>
        <p:nvSpPr>
          <p:cNvPr id="19" name="TextBox 94">
            <a:extLst>
              <a:ext uri="{FF2B5EF4-FFF2-40B4-BE49-F238E27FC236}">
                <a16:creationId xmlns:a16="http://schemas.microsoft.com/office/drawing/2014/main" id="{9ECBD416-D535-7FEE-8909-C296327847FB}"/>
              </a:ext>
            </a:extLst>
          </p:cNvPr>
          <p:cNvSpPr txBox="1"/>
          <p:nvPr/>
        </p:nvSpPr>
        <p:spPr>
          <a:xfrm>
            <a:off x="3581398" y="786150"/>
            <a:ext cx="5896429" cy="307777"/>
          </a:xfrm>
          <a:prstGeom prst="rect">
            <a:avLst/>
          </a:prstGeom>
          <a:solidFill>
            <a:schemeClr val="accent4">
              <a:lumMod val="75000"/>
            </a:schemeClr>
          </a:solidFill>
        </p:spPr>
        <p:txBody>
          <a:bodyPr wrap="square" lIns="0" tIns="0" rIns="0" bIns="0" rtlCol="0">
            <a:spAutoFit/>
          </a:bodyPr>
          <a:lstStyle/>
          <a:p>
            <a:r>
              <a:rPr lang="en-US" sz="1600" kern="0">
                <a:solidFill>
                  <a:schemeClr val="bg1"/>
                </a:solidFill>
                <a:cs typeface="Arial" pitchFamily="34" charset="0"/>
              </a:rPr>
              <a:t> </a:t>
            </a:r>
            <a:r>
              <a:rPr lang="en-US" sz="2000" kern="0">
                <a:solidFill>
                  <a:schemeClr val="bg1"/>
                </a:solidFill>
                <a:cs typeface="Arial" pitchFamily="34" charset="0"/>
              </a:rPr>
              <a:t>Eixo 1: Conscinetização. Sensibilização, Capacitação </a:t>
            </a:r>
          </a:p>
        </p:txBody>
      </p:sp>
      <p:sp>
        <p:nvSpPr>
          <p:cNvPr id="20" name="Rectangle 108">
            <a:extLst>
              <a:ext uri="{FF2B5EF4-FFF2-40B4-BE49-F238E27FC236}">
                <a16:creationId xmlns:a16="http://schemas.microsoft.com/office/drawing/2014/main" id="{4D15FC56-1840-79E1-6224-58F53F04597F}"/>
              </a:ext>
            </a:extLst>
          </p:cNvPr>
          <p:cNvSpPr/>
          <p:nvPr/>
        </p:nvSpPr>
        <p:spPr>
          <a:xfrm>
            <a:off x="9574603" y="717660"/>
            <a:ext cx="796700" cy="7352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cs typeface="Arial" panose="020B0604020202020204" pitchFamily="34" charset="0"/>
              </a:rPr>
              <a:t>60</a:t>
            </a:r>
            <a:r>
              <a:rPr lang="en-US" sz="2400" b="1">
                <a:cs typeface="Arial" panose="020B0604020202020204" pitchFamily="34" charset="0"/>
              </a:rPr>
              <a:t>%</a:t>
            </a:r>
            <a:r>
              <a:rPr lang="en-US" sz="2400">
                <a:cs typeface="Arial" panose="020B0604020202020204" pitchFamily="34" charset="0"/>
              </a:rPr>
              <a:t> </a:t>
            </a:r>
          </a:p>
        </p:txBody>
      </p:sp>
      <p:sp>
        <p:nvSpPr>
          <p:cNvPr id="25" name="TextBox 40">
            <a:extLst>
              <a:ext uri="{FF2B5EF4-FFF2-40B4-BE49-F238E27FC236}">
                <a16:creationId xmlns:a16="http://schemas.microsoft.com/office/drawing/2014/main" id="{A19E2600-4547-8A63-0467-3244D723FE98}"/>
              </a:ext>
            </a:extLst>
          </p:cNvPr>
          <p:cNvSpPr txBox="1"/>
          <p:nvPr/>
        </p:nvSpPr>
        <p:spPr>
          <a:xfrm>
            <a:off x="3581398" y="2248754"/>
            <a:ext cx="5896429" cy="369332"/>
          </a:xfrm>
          <a:prstGeom prst="rect">
            <a:avLst/>
          </a:prstGeom>
          <a:solidFill>
            <a:schemeClr val="tx1">
              <a:lumMod val="95000"/>
              <a:lumOff val="5000"/>
            </a:schemeClr>
          </a:solidFill>
        </p:spPr>
        <p:txBody>
          <a:bodyPr wrap="square" lIns="0" tIns="0" rIns="0" bIns="0" rtlCol="0">
            <a:spAutoFit/>
          </a:bodyPr>
          <a:lstStyle/>
          <a:p>
            <a:pPr algn="just"/>
            <a:r>
              <a:rPr lang="en-US" sz="1200" kern="0">
                <a:solidFill>
                  <a:schemeClr val="bg1"/>
                </a:solidFill>
                <a:cs typeface="Arial" pitchFamily="34" charset="0"/>
              </a:rPr>
              <a:t>Das 5 iniciativas previstas neste eixo, 3 foram concluídas, 1 não iniciada, e 1 </a:t>
            </a:r>
            <a:r>
              <a:rPr lang="en-US" sz="1200" kern="0" err="1">
                <a:solidFill>
                  <a:schemeClr val="bg1"/>
                </a:solidFill>
                <a:cs typeface="Arial" pitchFamily="34" charset="0"/>
              </a:rPr>
              <a:t>encontra</a:t>
            </a:r>
            <a:r>
              <a:rPr lang="en-US" sz="1200" kern="0">
                <a:solidFill>
                  <a:schemeClr val="bg1"/>
                </a:solidFill>
                <a:cs typeface="Arial" pitchFamily="34" charset="0"/>
              </a:rPr>
              <a:t>-se em curso. 60% concluídas</a:t>
            </a:r>
          </a:p>
        </p:txBody>
      </p:sp>
      <p:sp>
        <p:nvSpPr>
          <p:cNvPr id="26" name="TextBox 41">
            <a:extLst>
              <a:ext uri="{FF2B5EF4-FFF2-40B4-BE49-F238E27FC236}">
                <a16:creationId xmlns:a16="http://schemas.microsoft.com/office/drawing/2014/main" id="{B627E166-CD47-354E-8F48-371F3523685B}"/>
              </a:ext>
            </a:extLst>
          </p:cNvPr>
          <p:cNvSpPr txBox="1"/>
          <p:nvPr/>
        </p:nvSpPr>
        <p:spPr>
          <a:xfrm>
            <a:off x="3581398" y="1951375"/>
            <a:ext cx="5896429" cy="307777"/>
          </a:xfrm>
          <a:prstGeom prst="rect">
            <a:avLst/>
          </a:prstGeom>
          <a:solidFill>
            <a:schemeClr val="tx1">
              <a:lumMod val="95000"/>
              <a:lumOff val="5000"/>
            </a:schemeClr>
          </a:solidFill>
        </p:spPr>
        <p:txBody>
          <a:bodyPr wrap="square" lIns="0" tIns="0" rIns="0" bIns="0" rtlCol="0">
            <a:spAutoFit/>
          </a:bodyPr>
          <a:lstStyle/>
          <a:p>
            <a:r>
              <a:rPr lang="en-US" sz="2000" kern="0">
                <a:solidFill>
                  <a:schemeClr val="bg1"/>
                </a:solidFill>
                <a:cs typeface="Arial" pitchFamily="34" charset="0"/>
              </a:rPr>
              <a:t>Eixo 2: Iniciativas de </a:t>
            </a:r>
            <a:r>
              <a:rPr lang="en-US" sz="2000" kern="0" err="1">
                <a:solidFill>
                  <a:schemeClr val="bg1"/>
                </a:solidFill>
                <a:cs typeface="Arial" pitchFamily="34" charset="0"/>
              </a:rPr>
              <a:t>ingresso</a:t>
            </a:r>
            <a:r>
              <a:rPr lang="en-US" sz="2000" kern="0">
                <a:solidFill>
                  <a:schemeClr val="bg1"/>
                </a:solidFill>
                <a:cs typeface="Arial" pitchFamily="34" charset="0"/>
              </a:rPr>
              <a:t> </a:t>
            </a:r>
            <a:r>
              <a:rPr lang="en-US" sz="2000" kern="0" err="1">
                <a:solidFill>
                  <a:schemeClr val="bg1"/>
                </a:solidFill>
                <a:cs typeface="Arial" pitchFamily="34" charset="0"/>
              </a:rPr>
              <a:t>na</a:t>
            </a:r>
            <a:r>
              <a:rPr lang="en-US" sz="2000" kern="0">
                <a:solidFill>
                  <a:schemeClr val="bg1"/>
                </a:solidFill>
                <a:cs typeface="Arial" pitchFamily="34" charset="0"/>
              </a:rPr>
              <a:t> </a:t>
            </a:r>
            <a:r>
              <a:rPr lang="en-US" sz="2000" kern="0" err="1">
                <a:solidFill>
                  <a:schemeClr val="bg1"/>
                </a:solidFill>
                <a:cs typeface="Arial" pitchFamily="34" charset="0"/>
              </a:rPr>
              <a:t>Instituição</a:t>
            </a:r>
            <a:r>
              <a:rPr lang="en-US" sz="2000" kern="0">
                <a:solidFill>
                  <a:schemeClr val="bg1"/>
                </a:solidFill>
                <a:cs typeface="Arial" pitchFamily="34" charset="0"/>
              </a:rPr>
              <a:t> </a:t>
            </a:r>
          </a:p>
        </p:txBody>
      </p:sp>
      <p:sp>
        <p:nvSpPr>
          <p:cNvPr id="27" name="TextBox 43">
            <a:extLst>
              <a:ext uri="{FF2B5EF4-FFF2-40B4-BE49-F238E27FC236}">
                <a16:creationId xmlns:a16="http://schemas.microsoft.com/office/drawing/2014/main" id="{B8E15A75-462D-21C8-6F6F-24ABEAEC3250}"/>
              </a:ext>
            </a:extLst>
          </p:cNvPr>
          <p:cNvSpPr txBox="1"/>
          <p:nvPr/>
        </p:nvSpPr>
        <p:spPr>
          <a:xfrm>
            <a:off x="3581398" y="3422621"/>
            <a:ext cx="5896429" cy="369332"/>
          </a:xfrm>
          <a:prstGeom prst="rect">
            <a:avLst/>
          </a:prstGeom>
          <a:noFill/>
        </p:spPr>
        <p:txBody>
          <a:bodyPr wrap="square" lIns="0" tIns="0" rIns="0" bIns="0" rtlCol="0">
            <a:spAutoFit/>
          </a:bodyPr>
          <a:lstStyle/>
          <a:p>
            <a:pPr algn="just"/>
            <a:r>
              <a:rPr lang="en-US" sz="1200" b="1" kern="0">
                <a:solidFill>
                  <a:schemeClr val="bg1"/>
                </a:solidFill>
                <a:cs typeface="Arial" pitchFamily="34" charset="0"/>
              </a:rPr>
              <a:t>Das 8 </a:t>
            </a:r>
            <a:r>
              <a:rPr lang="en-US" sz="1200" b="1" kern="0" err="1">
                <a:solidFill>
                  <a:schemeClr val="bg1"/>
                </a:solidFill>
                <a:cs typeface="Arial" pitchFamily="34" charset="0"/>
              </a:rPr>
              <a:t>inciativas</a:t>
            </a:r>
            <a:r>
              <a:rPr lang="en-US" sz="1200" b="1" kern="0">
                <a:solidFill>
                  <a:schemeClr val="bg1"/>
                </a:solidFill>
                <a:cs typeface="Arial" pitchFamily="34" charset="0"/>
              </a:rPr>
              <a:t> </a:t>
            </a:r>
            <a:r>
              <a:rPr lang="en-US" sz="1200" b="1" kern="0" err="1">
                <a:solidFill>
                  <a:schemeClr val="bg1"/>
                </a:solidFill>
                <a:cs typeface="Arial" pitchFamily="34" charset="0"/>
              </a:rPr>
              <a:t>previstas</a:t>
            </a:r>
            <a:r>
              <a:rPr lang="en-US" sz="1200" b="1" kern="0">
                <a:solidFill>
                  <a:schemeClr val="bg1"/>
                </a:solidFill>
                <a:cs typeface="Arial" pitchFamily="34" charset="0"/>
              </a:rPr>
              <a:t> </a:t>
            </a:r>
            <a:r>
              <a:rPr lang="en-US" sz="1200" b="1" kern="0" err="1">
                <a:solidFill>
                  <a:schemeClr val="bg1"/>
                </a:solidFill>
                <a:cs typeface="Arial" pitchFamily="34" charset="0"/>
              </a:rPr>
              <a:t>neste</a:t>
            </a:r>
            <a:r>
              <a:rPr lang="en-US" sz="1200" b="1" kern="0">
                <a:solidFill>
                  <a:schemeClr val="bg1"/>
                </a:solidFill>
                <a:cs typeface="Arial" pitchFamily="34" charset="0"/>
              </a:rPr>
              <a:t> </a:t>
            </a:r>
            <a:r>
              <a:rPr lang="en-US" sz="1200" b="1" kern="0" err="1">
                <a:solidFill>
                  <a:schemeClr val="bg1"/>
                </a:solidFill>
                <a:cs typeface="Arial" pitchFamily="34" charset="0"/>
              </a:rPr>
              <a:t>eixo</a:t>
            </a:r>
            <a:r>
              <a:rPr lang="en-US" sz="1200" b="1" kern="0">
                <a:solidFill>
                  <a:schemeClr val="bg1"/>
                </a:solidFill>
                <a:cs typeface="Arial" pitchFamily="34" charset="0"/>
              </a:rPr>
              <a:t>, 2 </a:t>
            </a:r>
            <a:r>
              <a:rPr lang="en-US" sz="1200" b="1" kern="0" err="1">
                <a:solidFill>
                  <a:schemeClr val="bg1"/>
                </a:solidFill>
                <a:cs typeface="Arial" pitchFamily="34" charset="0"/>
              </a:rPr>
              <a:t>foram</a:t>
            </a:r>
            <a:r>
              <a:rPr lang="en-US" sz="1200" b="1" kern="0">
                <a:solidFill>
                  <a:schemeClr val="bg1"/>
                </a:solidFill>
                <a:cs typeface="Arial" pitchFamily="34" charset="0"/>
              </a:rPr>
              <a:t> </a:t>
            </a:r>
            <a:r>
              <a:rPr lang="en-US" sz="1200" b="1" kern="0" err="1">
                <a:solidFill>
                  <a:schemeClr val="bg1"/>
                </a:solidFill>
                <a:cs typeface="Arial" pitchFamily="34" charset="0"/>
              </a:rPr>
              <a:t>concluídas</a:t>
            </a:r>
            <a:r>
              <a:rPr lang="en-US" sz="1200" b="1" kern="0">
                <a:solidFill>
                  <a:schemeClr val="bg1"/>
                </a:solidFill>
                <a:cs typeface="Arial" pitchFamily="34" charset="0"/>
              </a:rPr>
              <a:t>, 1 </a:t>
            </a:r>
            <a:r>
              <a:rPr lang="en-US" sz="1200" b="1" kern="0" err="1">
                <a:solidFill>
                  <a:schemeClr val="bg1"/>
                </a:solidFill>
                <a:cs typeface="Arial" pitchFamily="34" charset="0"/>
              </a:rPr>
              <a:t>não</a:t>
            </a:r>
            <a:r>
              <a:rPr lang="en-US" sz="1200" b="1" kern="0">
                <a:solidFill>
                  <a:schemeClr val="bg1"/>
                </a:solidFill>
                <a:cs typeface="Arial" pitchFamily="34" charset="0"/>
              </a:rPr>
              <a:t> </a:t>
            </a:r>
            <a:r>
              <a:rPr lang="en-US" sz="1200" b="1" kern="0" err="1">
                <a:solidFill>
                  <a:schemeClr val="bg1"/>
                </a:solidFill>
                <a:cs typeface="Arial" pitchFamily="34" charset="0"/>
              </a:rPr>
              <a:t>iniciada</a:t>
            </a:r>
            <a:r>
              <a:rPr lang="en-US" sz="1200" b="1" kern="0">
                <a:solidFill>
                  <a:schemeClr val="bg1"/>
                </a:solidFill>
                <a:cs typeface="Arial" pitchFamily="34" charset="0"/>
              </a:rPr>
              <a:t>, e 5 </a:t>
            </a:r>
            <a:r>
              <a:rPr lang="en-US" sz="1200" b="1" kern="0" err="1">
                <a:solidFill>
                  <a:schemeClr val="bg1"/>
                </a:solidFill>
                <a:cs typeface="Arial" pitchFamily="34" charset="0"/>
              </a:rPr>
              <a:t>encontram</a:t>
            </a:r>
            <a:r>
              <a:rPr lang="en-US" sz="1200" b="1" kern="0">
                <a:solidFill>
                  <a:schemeClr val="bg1"/>
                </a:solidFill>
                <a:cs typeface="Arial" pitchFamily="34" charset="0"/>
              </a:rPr>
              <a:t>-se </a:t>
            </a:r>
            <a:r>
              <a:rPr lang="en-US" sz="1200" b="1" kern="0" err="1">
                <a:solidFill>
                  <a:schemeClr val="bg1"/>
                </a:solidFill>
                <a:cs typeface="Arial" pitchFamily="34" charset="0"/>
              </a:rPr>
              <a:t>em</a:t>
            </a:r>
            <a:r>
              <a:rPr lang="en-US" sz="1200" b="1" kern="0">
                <a:solidFill>
                  <a:schemeClr val="bg1"/>
                </a:solidFill>
                <a:cs typeface="Arial" pitchFamily="34" charset="0"/>
              </a:rPr>
              <a:t> </a:t>
            </a:r>
            <a:r>
              <a:rPr lang="en-US" sz="1200" b="1" kern="0" err="1">
                <a:solidFill>
                  <a:schemeClr val="bg1"/>
                </a:solidFill>
                <a:cs typeface="Arial" pitchFamily="34" charset="0"/>
              </a:rPr>
              <a:t>curso</a:t>
            </a:r>
            <a:r>
              <a:rPr lang="en-US" sz="1200" b="1" kern="0">
                <a:solidFill>
                  <a:schemeClr val="bg1"/>
                </a:solidFill>
                <a:cs typeface="Arial" pitchFamily="34" charset="0"/>
              </a:rPr>
              <a:t>. 25% </a:t>
            </a:r>
            <a:r>
              <a:rPr lang="en-US" sz="1200" b="1" kern="0" err="1">
                <a:solidFill>
                  <a:schemeClr val="bg1"/>
                </a:solidFill>
                <a:cs typeface="Arial" pitchFamily="34" charset="0"/>
              </a:rPr>
              <a:t>concluídas</a:t>
            </a:r>
            <a:r>
              <a:rPr lang="en-US" sz="1200" b="1" kern="0">
                <a:solidFill>
                  <a:schemeClr val="bg1"/>
                </a:solidFill>
                <a:cs typeface="Arial" pitchFamily="34" charset="0"/>
              </a:rPr>
              <a:t>.</a:t>
            </a:r>
          </a:p>
        </p:txBody>
      </p:sp>
      <p:sp>
        <p:nvSpPr>
          <p:cNvPr id="28" name="TextBox 44">
            <a:extLst>
              <a:ext uri="{FF2B5EF4-FFF2-40B4-BE49-F238E27FC236}">
                <a16:creationId xmlns:a16="http://schemas.microsoft.com/office/drawing/2014/main" id="{0FCA3EF2-BFB7-2B43-8358-31A0E597142B}"/>
              </a:ext>
            </a:extLst>
          </p:cNvPr>
          <p:cNvSpPr txBox="1"/>
          <p:nvPr/>
        </p:nvSpPr>
        <p:spPr>
          <a:xfrm>
            <a:off x="3581398" y="3080087"/>
            <a:ext cx="5896429" cy="307777"/>
          </a:xfrm>
          <a:prstGeom prst="rect">
            <a:avLst/>
          </a:prstGeom>
          <a:solidFill>
            <a:schemeClr val="accent4">
              <a:lumMod val="75000"/>
            </a:schemeClr>
          </a:solidFill>
        </p:spPr>
        <p:txBody>
          <a:bodyPr wrap="square" lIns="0" tIns="0" rIns="0" bIns="0" rtlCol="0">
            <a:spAutoFit/>
          </a:bodyPr>
          <a:lstStyle/>
          <a:p>
            <a:r>
              <a:rPr lang="en-US" sz="2000" kern="0" err="1">
                <a:solidFill>
                  <a:schemeClr val="bg1"/>
                </a:solidFill>
                <a:cs typeface="Arial" pitchFamily="34" charset="0"/>
              </a:rPr>
              <a:t>Eixo</a:t>
            </a:r>
            <a:r>
              <a:rPr lang="en-US" sz="2000" kern="0">
                <a:solidFill>
                  <a:schemeClr val="bg1"/>
                </a:solidFill>
                <a:cs typeface="Arial" pitchFamily="34" charset="0"/>
              </a:rPr>
              <a:t> 3: </a:t>
            </a:r>
            <a:r>
              <a:rPr lang="en-US" sz="2000" kern="0" err="1">
                <a:solidFill>
                  <a:schemeClr val="bg1"/>
                </a:solidFill>
                <a:cs typeface="Arial" pitchFamily="34" charset="0"/>
              </a:rPr>
              <a:t>Iniciativas</a:t>
            </a:r>
            <a:r>
              <a:rPr lang="en-US" sz="2000" kern="0">
                <a:solidFill>
                  <a:schemeClr val="bg1"/>
                </a:solidFill>
                <a:cs typeface="Arial" pitchFamily="34" charset="0"/>
              </a:rPr>
              <a:t> de </a:t>
            </a:r>
            <a:r>
              <a:rPr lang="en-US" sz="2000" kern="0" err="1">
                <a:solidFill>
                  <a:schemeClr val="bg1"/>
                </a:solidFill>
                <a:cs typeface="Arial" pitchFamily="34" charset="0"/>
              </a:rPr>
              <a:t>representatividade</a:t>
            </a:r>
            <a:endParaRPr lang="en-US" sz="2000" kern="0">
              <a:solidFill>
                <a:schemeClr val="bg1"/>
              </a:solidFill>
              <a:cs typeface="Arial" pitchFamily="34" charset="0"/>
            </a:endParaRPr>
          </a:p>
        </p:txBody>
      </p:sp>
      <p:sp>
        <p:nvSpPr>
          <p:cNvPr id="29" name="TextBox 46">
            <a:extLst>
              <a:ext uri="{FF2B5EF4-FFF2-40B4-BE49-F238E27FC236}">
                <a16:creationId xmlns:a16="http://schemas.microsoft.com/office/drawing/2014/main" id="{D7772E4E-665F-F526-9521-A7E869BEEE2E}"/>
              </a:ext>
            </a:extLst>
          </p:cNvPr>
          <p:cNvSpPr txBox="1"/>
          <p:nvPr/>
        </p:nvSpPr>
        <p:spPr>
          <a:xfrm>
            <a:off x="3555967" y="4528145"/>
            <a:ext cx="5896429" cy="369332"/>
          </a:xfrm>
          <a:prstGeom prst="rect">
            <a:avLst/>
          </a:prstGeom>
          <a:solidFill>
            <a:schemeClr val="tx1"/>
          </a:solidFill>
        </p:spPr>
        <p:txBody>
          <a:bodyPr wrap="square" lIns="0" tIns="0" rIns="0" bIns="0" rtlCol="0">
            <a:spAutoFit/>
          </a:bodyPr>
          <a:lstStyle/>
          <a:p>
            <a:pPr algn="just"/>
            <a:r>
              <a:rPr lang="en-US" sz="1200" kern="0">
                <a:solidFill>
                  <a:schemeClr val="bg1"/>
                </a:solidFill>
                <a:cs typeface="Arial" pitchFamily="34" charset="0"/>
              </a:rPr>
              <a:t>Das 9 iniciativas previstas neste eixo, 2 foram concluídas, 4 não </a:t>
            </a:r>
            <a:r>
              <a:rPr lang="en-US" sz="1200" kern="0" err="1">
                <a:solidFill>
                  <a:schemeClr val="bg1"/>
                </a:solidFill>
                <a:cs typeface="Arial" pitchFamily="34" charset="0"/>
              </a:rPr>
              <a:t>iniciadas</a:t>
            </a:r>
            <a:r>
              <a:rPr lang="en-US" sz="1200" kern="0">
                <a:solidFill>
                  <a:schemeClr val="bg1"/>
                </a:solidFill>
                <a:cs typeface="Arial" pitchFamily="34" charset="0"/>
              </a:rPr>
              <a:t>, e 3 encontram-se em curso. 22,22% concluídas. </a:t>
            </a:r>
          </a:p>
        </p:txBody>
      </p:sp>
      <p:sp>
        <p:nvSpPr>
          <p:cNvPr id="30" name="TextBox 47">
            <a:extLst>
              <a:ext uri="{FF2B5EF4-FFF2-40B4-BE49-F238E27FC236}">
                <a16:creationId xmlns:a16="http://schemas.microsoft.com/office/drawing/2014/main" id="{6987F1E2-315F-D988-E597-38CD1814B5A6}"/>
              </a:ext>
            </a:extLst>
          </p:cNvPr>
          <p:cNvSpPr txBox="1"/>
          <p:nvPr/>
        </p:nvSpPr>
        <p:spPr>
          <a:xfrm>
            <a:off x="3581398" y="4227850"/>
            <a:ext cx="5896429" cy="307777"/>
          </a:xfrm>
          <a:prstGeom prst="rect">
            <a:avLst/>
          </a:prstGeom>
          <a:solidFill>
            <a:schemeClr val="tx1"/>
          </a:solidFill>
        </p:spPr>
        <p:txBody>
          <a:bodyPr wrap="square" lIns="0" tIns="0" rIns="0" bIns="0" rtlCol="0">
            <a:spAutoFit/>
          </a:bodyPr>
          <a:lstStyle/>
          <a:p>
            <a:r>
              <a:rPr lang="en-US" sz="2000" kern="0">
                <a:solidFill>
                  <a:schemeClr val="bg1"/>
                </a:solidFill>
                <a:cs typeface="Arial" pitchFamily="34" charset="0"/>
              </a:rPr>
              <a:t>Eixo 4: </a:t>
            </a:r>
            <a:r>
              <a:rPr lang="en-US" sz="2000" kern="0" err="1">
                <a:solidFill>
                  <a:schemeClr val="bg1"/>
                </a:solidFill>
                <a:cs typeface="Arial" pitchFamily="34" charset="0"/>
              </a:rPr>
              <a:t>Condições</a:t>
            </a:r>
            <a:r>
              <a:rPr lang="en-US" sz="2000" kern="0">
                <a:solidFill>
                  <a:schemeClr val="bg1"/>
                </a:solidFill>
                <a:cs typeface="Arial" pitchFamily="34" charset="0"/>
              </a:rPr>
              <a:t> de </a:t>
            </a:r>
            <a:r>
              <a:rPr lang="en-US" sz="2000" kern="0" err="1">
                <a:solidFill>
                  <a:schemeClr val="bg1"/>
                </a:solidFill>
                <a:cs typeface="Arial" pitchFamily="34" charset="0"/>
              </a:rPr>
              <a:t>Trabalho</a:t>
            </a:r>
            <a:endParaRPr lang="en-US" sz="2000" kern="0">
              <a:solidFill>
                <a:schemeClr val="bg1"/>
              </a:solidFill>
              <a:cs typeface="Arial" pitchFamily="34" charset="0"/>
            </a:endParaRPr>
          </a:p>
        </p:txBody>
      </p:sp>
      <p:sp>
        <p:nvSpPr>
          <p:cNvPr id="31" name="TextBox 50">
            <a:extLst>
              <a:ext uri="{FF2B5EF4-FFF2-40B4-BE49-F238E27FC236}">
                <a16:creationId xmlns:a16="http://schemas.microsoft.com/office/drawing/2014/main" id="{634EB64C-30C0-27CD-743E-CE5C8B2A2668}"/>
              </a:ext>
            </a:extLst>
          </p:cNvPr>
          <p:cNvSpPr txBox="1"/>
          <p:nvPr/>
        </p:nvSpPr>
        <p:spPr>
          <a:xfrm>
            <a:off x="3604357" y="5702518"/>
            <a:ext cx="5896429" cy="369332"/>
          </a:xfrm>
          <a:prstGeom prst="rect">
            <a:avLst/>
          </a:prstGeom>
          <a:solidFill>
            <a:schemeClr val="accent4">
              <a:lumMod val="75000"/>
            </a:schemeClr>
          </a:solidFill>
        </p:spPr>
        <p:txBody>
          <a:bodyPr wrap="square" lIns="0" tIns="0" rIns="0" bIns="0" rtlCol="0">
            <a:spAutoFit/>
          </a:bodyPr>
          <a:lstStyle/>
          <a:p>
            <a:pPr algn="just"/>
            <a:r>
              <a:rPr lang="en-US" sz="1200" b="1" kern="0">
                <a:solidFill>
                  <a:schemeClr val="bg1"/>
                </a:solidFill>
                <a:cs typeface="Arial" pitchFamily="34" charset="0"/>
              </a:rPr>
              <a:t>Das 3 iniciativas previstas neste eixo, 1 foi concluída, 1 não iniciada, e 1 </a:t>
            </a:r>
            <a:r>
              <a:rPr lang="en-US" sz="1200" b="1" kern="0" err="1">
                <a:solidFill>
                  <a:schemeClr val="bg1"/>
                </a:solidFill>
                <a:cs typeface="Arial" pitchFamily="34" charset="0"/>
              </a:rPr>
              <a:t>encontra</a:t>
            </a:r>
            <a:r>
              <a:rPr lang="en-US" sz="1200" b="1" kern="0">
                <a:solidFill>
                  <a:schemeClr val="bg1"/>
                </a:solidFill>
                <a:cs typeface="Arial" pitchFamily="34" charset="0"/>
              </a:rPr>
              <a:t>-se em curso. 33,33% concluídas. </a:t>
            </a:r>
          </a:p>
        </p:txBody>
      </p:sp>
      <p:sp>
        <p:nvSpPr>
          <p:cNvPr id="32" name="TextBox 51">
            <a:extLst>
              <a:ext uri="{FF2B5EF4-FFF2-40B4-BE49-F238E27FC236}">
                <a16:creationId xmlns:a16="http://schemas.microsoft.com/office/drawing/2014/main" id="{78CF92E5-379B-4CB1-2433-9CCA027F7434}"/>
              </a:ext>
            </a:extLst>
          </p:cNvPr>
          <p:cNvSpPr txBox="1"/>
          <p:nvPr/>
        </p:nvSpPr>
        <p:spPr>
          <a:xfrm>
            <a:off x="3581398" y="5329396"/>
            <a:ext cx="5896429" cy="307777"/>
          </a:xfrm>
          <a:prstGeom prst="rect">
            <a:avLst/>
          </a:prstGeom>
          <a:solidFill>
            <a:schemeClr val="accent4">
              <a:lumMod val="75000"/>
            </a:schemeClr>
          </a:solidFill>
        </p:spPr>
        <p:txBody>
          <a:bodyPr wrap="square" lIns="0" tIns="0" rIns="0" bIns="0" rtlCol="0">
            <a:spAutoFit/>
          </a:bodyPr>
          <a:lstStyle/>
          <a:p>
            <a:r>
              <a:rPr lang="en-US" sz="2000" kern="0">
                <a:solidFill>
                  <a:schemeClr val="bg1"/>
                </a:solidFill>
                <a:cs typeface="Arial" pitchFamily="34" charset="0"/>
              </a:rPr>
              <a:t>Eixo 5: Comunicação interna e externa</a:t>
            </a:r>
          </a:p>
        </p:txBody>
      </p:sp>
      <p:pic>
        <p:nvPicPr>
          <p:cNvPr id="56" name="Gráfico 1" descr="Trabalho remoto com preenchimento sólido">
            <a:extLst>
              <a:ext uri="{FF2B5EF4-FFF2-40B4-BE49-F238E27FC236}">
                <a16:creationId xmlns:a16="http://schemas.microsoft.com/office/drawing/2014/main" id="{7B595006-9338-9BB0-16FE-34CE92B635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6737" y="1932754"/>
            <a:ext cx="914400" cy="914400"/>
          </a:xfrm>
          <a:prstGeom prst="rect">
            <a:avLst/>
          </a:prstGeom>
        </p:spPr>
      </p:pic>
      <p:pic>
        <p:nvPicPr>
          <p:cNvPr id="57" name="Gráfico 4" descr="Sucesso do grupo estrutura de tópicos">
            <a:extLst>
              <a:ext uri="{FF2B5EF4-FFF2-40B4-BE49-F238E27FC236}">
                <a16:creationId xmlns:a16="http://schemas.microsoft.com/office/drawing/2014/main" id="{99AEEE39-1244-F7EE-EAB7-E8E3FF145E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1573" y="2946569"/>
            <a:ext cx="802600" cy="802600"/>
          </a:xfrm>
          <a:prstGeom prst="rect">
            <a:avLst/>
          </a:prstGeom>
        </p:spPr>
      </p:pic>
      <p:pic>
        <p:nvPicPr>
          <p:cNvPr id="58" name="Gráfico 7" descr="Professor estrutura de tópicos">
            <a:extLst>
              <a:ext uri="{FF2B5EF4-FFF2-40B4-BE49-F238E27FC236}">
                <a16:creationId xmlns:a16="http://schemas.microsoft.com/office/drawing/2014/main" id="{785781D9-B418-04ED-2526-D07CAB10DF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4267" y="885972"/>
            <a:ext cx="914400" cy="914400"/>
          </a:xfrm>
          <a:prstGeom prst="rect">
            <a:avLst/>
          </a:prstGeom>
        </p:spPr>
      </p:pic>
      <p:pic>
        <p:nvPicPr>
          <p:cNvPr id="59" name="Gráfico 8" descr="Escrivaninha de Home Office com preenchimento sólido">
            <a:extLst>
              <a:ext uri="{FF2B5EF4-FFF2-40B4-BE49-F238E27FC236}">
                <a16:creationId xmlns:a16="http://schemas.microsoft.com/office/drawing/2014/main" id="{D2B06B67-E76A-774A-77C8-87B9D90F4F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8962" y="3820636"/>
            <a:ext cx="892175" cy="892175"/>
          </a:xfrm>
          <a:prstGeom prst="rect">
            <a:avLst/>
          </a:prstGeom>
        </p:spPr>
      </p:pic>
      <p:pic>
        <p:nvPicPr>
          <p:cNvPr id="60" name="Gráfico 9" descr="Call center estrutura de tópicos">
            <a:extLst>
              <a:ext uri="{FF2B5EF4-FFF2-40B4-BE49-F238E27FC236}">
                <a16:creationId xmlns:a16="http://schemas.microsoft.com/office/drawing/2014/main" id="{E3CD719C-1D6F-A492-FB72-47039F992E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75290" y="4940781"/>
            <a:ext cx="728801" cy="728801"/>
          </a:xfrm>
          <a:prstGeom prst="rect">
            <a:avLst/>
          </a:prstGeom>
        </p:spPr>
      </p:pic>
      <p:sp>
        <p:nvSpPr>
          <p:cNvPr id="61" name="Rectangle 108">
            <a:extLst>
              <a:ext uri="{FF2B5EF4-FFF2-40B4-BE49-F238E27FC236}">
                <a16:creationId xmlns:a16="http://schemas.microsoft.com/office/drawing/2014/main" id="{F66C8481-C5DB-9D99-306D-3A3EEF28FCE0}"/>
              </a:ext>
            </a:extLst>
          </p:cNvPr>
          <p:cNvSpPr/>
          <p:nvPr/>
        </p:nvSpPr>
        <p:spPr>
          <a:xfrm>
            <a:off x="9558563" y="1917922"/>
            <a:ext cx="796700" cy="7352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cs typeface="Arial" panose="020B0604020202020204" pitchFamily="34" charset="0"/>
              </a:rPr>
              <a:t>60</a:t>
            </a:r>
            <a:r>
              <a:rPr lang="en-US" sz="2400" b="1">
                <a:cs typeface="Arial" panose="020B0604020202020204" pitchFamily="34" charset="0"/>
              </a:rPr>
              <a:t>%</a:t>
            </a:r>
            <a:r>
              <a:rPr lang="en-US" sz="2400">
                <a:cs typeface="Arial" panose="020B0604020202020204" pitchFamily="34" charset="0"/>
              </a:rPr>
              <a:t> </a:t>
            </a:r>
          </a:p>
        </p:txBody>
      </p:sp>
      <p:sp>
        <p:nvSpPr>
          <p:cNvPr id="62" name="Rectangle 108">
            <a:extLst>
              <a:ext uri="{FF2B5EF4-FFF2-40B4-BE49-F238E27FC236}">
                <a16:creationId xmlns:a16="http://schemas.microsoft.com/office/drawing/2014/main" id="{FE67279C-D604-2589-1312-BBA9564824CE}"/>
              </a:ext>
            </a:extLst>
          </p:cNvPr>
          <p:cNvSpPr/>
          <p:nvPr/>
        </p:nvSpPr>
        <p:spPr>
          <a:xfrm>
            <a:off x="9570821" y="3105677"/>
            <a:ext cx="796700" cy="7352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cs typeface="Arial" panose="020B0604020202020204" pitchFamily="34" charset="0"/>
              </a:rPr>
              <a:t>25</a:t>
            </a:r>
            <a:r>
              <a:rPr lang="en-US" sz="2400" b="1">
                <a:cs typeface="Arial" panose="020B0604020202020204" pitchFamily="34" charset="0"/>
              </a:rPr>
              <a:t>%</a:t>
            </a:r>
            <a:r>
              <a:rPr lang="en-US" sz="2400">
                <a:cs typeface="Arial" panose="020B0604020202020204" pitchFamily="34" charset="0"/>
              </a:rPr>
              <a:t> </a:t>
            </a:r>
          </a:p>
        </p:txBody>
      </p:sp>
      <p:sp>
        <p:nvSpPr>
          <p:cNvPr id="63" name="Rectangle 108">
            <a:extLst>
              <a:ext uri="{FF2B5EF4-FFF2-40B4-BE49-F238E27FC236}">
                <a16:creationId xmlns:a16="http://schemas.microsoft.com/office/drawing/2014/main" id="{098338CE-98A7-E476-37E6-E99951A2BCDB}"/>
              </a:ext>
            </a:extLst>
          </p:cNvPr>
          <p:cNvSpPr/>
          <p:nvPr/>
        </p:nvSpPr>
        <p:spPr>
          <a:xfrm>
            <a:off x="9558563" y="4205580"/>
            <a:ext cx="796700" cy="7352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cs typeface="Arial" panose="020B0604020202020204" pitchFamily="34" charset="0"/>
              </a:rPr>
              <a:t>22</a:t>
            </a:r>
            <a:r>
              <a:rPr lang="en-US" sz="2400" b="1">
                <a:cs typeface="Arial" panose="020B0604020202020204" pitchFamily="34" charset="0"/>
              </a:rPr>
              <a:t>%</a:t>
            </a:r>
            <a:r>
              <a:rPr lang="en-US" sz="2400">
                <a:cs typeface="Arial" panose="020B0604020202020204" pitchFamily="34" charset="0"/>
              </a:rPr>
              <a:t> </a:t>
            </a:r>
          </a:p>
        </p:txBody>
      </p:sp>
      <p:sp>
        <p:nvSpPr>
          <p:cNvPr id="65" name="Rectangle 108">
            <a:extLst>
              <a:ext uri="{FF2B5EF4-FFF2-40B4-BE49-F238E27FC236}">
                <a16:creationId xmlns:a16="http://schemas.microsoft.com/office/drawing/2014/main" id="{6E4E781D-46D8-81C0-888E-77C8685C68C8}"/>
              </a:ext>
            </a:extLst>
          </p:cNvPr>
          <p:cNvSpPr/>
          <p:nvPr/>
        </p:nvSpPr>
        <p:spPr>
          <a:xfrm>
            <a:off x="9570821" y="5361487"/>
            <a:ext cx="796700" cy="7352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cs typeface="Arial" panose="020B0604020202020204" pitchFamily="34" charset="0"/>
              </a:rPr>
              <a:t>33</a:t>
            </a:r>
            <a:r>
              <a:rPr lang="en-US" sz="2400" b="1">
                <a:cs typeface="Arial" panose="020B0604020202020204" pitchFamily="34" charset="0"/>
              </a:rPr>
              <a:t>%</a:t>
            </a:r>
            <a:r>
              <a:rPr lang="en-US" sz="2400">
                <a:cs typeface="Arial" panose="020B0604020202020204" pitchFamily="34" charset="0"/>
              </a:rPr>
              <a:t> </a:t>
            </a:r>
          </a:p>
        </p:txBody>
      </p:sp>
      <p:sp>
        <p:nvSpPr>
          <p:cNvPr id="23" name="CaixaDeTexto 22">
            <a:extLst>
              <a:ext uri="{FF2B5EF4-FFF2-40B4-BE49-F238E27FC236}">
                <a16:creationId xmlns:a16="http://schemas.microsoft.com/office/drawing/2014/main" id="{8B5588E2-32E0-ECA2-BDC9-9EA708475C50}"/>
              </a:ext>
            </a:extLst>
          </p:cNvPr>
          <p:cNvSpPr txBox="1"/>
          <p:nvPr/>
        </p:nvSpPr>
        <p:spPr>
          <a:xfrm>
            <a:off x="343817" y="155567"/>
            <a:ext cx="12005022" cy="369332"/>
          </a:xfrm>
          <a:prstGeom prst="rect">
            <a:avLst/>
          </a:prstGeom>
          <a:noFill/>
        </p:spPr>
        <p:txBody>
          <a:bodyPr wrap="square">
            <a:spAutoFit/>
          </a:bodyPr>
          <a:lstStyle/>
          <a:p>
            <a:r>
              <a:rPr lang="pt-BR"/>
              <a:t>Percentuais de Conclusão de cada eixo, no período.  Os resultados completos constam do </a:t>
            </a:r>
            <a:r>
              <a:rPr lang="pt-BR">
                <a:hlinkClick r:id="rId12"/>
              </a:rPr>
              <a:t>relatório</a:t>
            </a:r>
            <a:r>
              <a:rPr lang="pt-BR"/>
              <a:t> disponível na Intranet.</a:t>
            </a:r>
          </a:p>
        </p:txBody>
      </p:sp>
      <p:sp>
        <p:nvSpPr>
          <p:cNvPr id="5" name="Espaço Reservado para Número de Slide 4">
            <a:extLst>
              <a:ext uri="{FF2B5EF4-FFF2-40B4-BE49-F238E27FC236}">
                <a16:creationId xmlns:a16="http://schemas.microsoft.com/office/drawing/2014/main" id="{A8D6D4D4-C826-0957-6123-30A6915ACEEB}"/>
              </a:ext>
            </a:extLst>
          </p:cNvPr>
          <p:cNvSpPr>
            <a:spLocks noGrp="1"/>
          </p:cNvSpPr>
          <p:nvPr>
            <p:ph type="sldNum" sz="quarter" idx="12"/>
          </p:nvPr>
        </p:nvSpPr>
        <p:spPr/>
        <p:txBody>
          <a:bodyPr/>
          <a:lstStyle/>
          <a:p>
            <a:fld id="{5B4D3E00-F9DC-44C3-A5AD-6FF7F956D7EE}" type="slidenum">
              <a:rPr lang="pt-BR" smtClean="0"/>
              <a:t>12</a:t>
            </a:fld>
            <a:endParaRPr lang="pt-BR"/>
          </a:p>
        </p:txBody>
      </p:sp>
    </p:spTree>
    <p:extLst>
      <p:ext uri="{BB962C8B-B14F-4D97-AF65-F5344CB8AC3E}">
        <p14:creationId xmlns:p14="http://schemas.microsoft.com/office/powerpoint/2010/main" val="415114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0" y="3013501"/>
            <a:ext cx="12192000" cy="830997"/>
          </a:xfrm>
          <a:prstGeom prst="rect">
            <a:avLst/>
          </a:prstGeom>
          <a:noFill/>
        </p:spPr>
        <p:txBody>
          <a:bodyPr wrap="square" rtlCol="0">
            <a:spAutoFit/>
          </a:bodyPr>
          <a:lstStyle/>
          <a:p>
            <a:pPr algn="ctr">
              <a:defRPr/>
            </a:pPr>
            <a:r>
              <a:rPr lang="pt-BR" sz="4800">
                <a:solidFill>
                  <a:prstClr val="white"/>
                </a:solidFill>
                <a:latin typeface="Calibri Light" panose="020F0302020204030204" pitchFamily="34" charset="0"/>
                <a:cs typeface="Calibri Light" panose="020F0302020204030204" pitchFamily="34" charset="0"/>
              </a:rPr>
              <a:t> </a:t>
            </a:r>
            <a:r>
              <a:rPr lang="pt-BR" sz="4800" b="1">
                <a:solidFill>
                  <a:prstClr val="white"/>
                </a:solidFill>
                <a:latin typeface="Calibri Light" panose="020F0302020204030204" pitchFamily="34" charset="0"/>
                <a:cs typeface="Calibri Light" panose="020F0302020204030204" pitchFamily="34" charset="0"/>
              </a:rPr>
              <a:t>PROJETOS </a:t>
            </a:r>
            <a:r>
              <a:rPr kumimoji="0" lang="pt-BR" sz="4800" b="1"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GAETS - INFORMES</a:t>
            </a:r>
            <a:endParaRPr kumimoji="0" lang="pt-BR"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95927B08-8195-ECA7-506E-9229EA552CFE}"/>
              </a:ext>
            </a:extLst>
          </p:cNvPr>
          <p:cNvSpPr txBox="1"/>
          <p:nvPr/>
        </p:nvSpPr>
        <p:spPr>
          <a:xfrm>
            <a:off x="10990555" y="6400801"/>
            <a:ext cx="461639" cy="307777"/>
          </a:xfrm>
          <a:prstGeom prst="rect">
            <a:avLst/>
          </a:prstGeom>
          <a:noFill/>
        </p:spPr>
        <p:txBody>
          <a:bodyPr wrap="square" rtlCol="0">
            <a:spAutoFit/>
          </a:bodyPr>
          <a:lstStyle/>
          <a:p>
            <a:r>
              <a:rPr lang="pt-BR" sz="1400">
                <a:solidFill>
                  <a:schemeClr val="bg1"/>
                </a:solidFill>
              </a:rPr>
              <a:t>13</a:t>
            </a:r>
          </a:p>
        </p:txBody>
      </p:sp>
    </p:spTree>
    <p:extLst>
      <p:ext uri="{BB962C8B-B14F-4D97-AF65-F5344CB8AC3E}">
        <p14:creationId xmlns:p14="http://schemas.microsoft.com/office/powerpoint/2010/main" val="192028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0D85A92-836D-40C8-A804-C488FC5FD61C}"/>
              </a:ext>
            </a:extLst>
          </p:cNvPr>
          <p:cNvSpPr txBox="1"/>
          <p:nvPr/>
        </p:nvSpPr>
        <p:spPr>
          <a:xfrm>
            <a:off x="926853" y="297657"/>
            <a:ext cx="10047354" cy="954107"/>
          </a:xfrm>
          <a:prstGeom prst="rect">
            <a:avLst/>
          </a:prstGeom>
          <a:noFill/>
        </p:spPr>
        <p:txBody>
          <a:bodyPr wrap="square" rtlCol="0">
            <a:spAutoFit/>
          </a:bodyPr>
          <a:lstStyle/>
          <a:p>
            <a:pPr algn="ctr"/>
            <a:r>
              <a:rPr lang="pt-BR" sz="3200" b="1"/>
              <a:t>Grupos Especiais de Atuação Trabalhista – GAETs </a:t>
            </a:r>
          </a:p>
          <a:p>
            <a:pPr algn="ctr"/>
            <a:r>
              <a:rPr lang="pt-BR" sz="2400" b="1"/>
              <a:t>(Resolução CSMPT n° 185/2021)</a:t>
            </a:r>
          </a:p>
        </p:txBody>
      </p:sp>
      <p:sp>
        <p:nvSpPr>
          <p:cNvPr id="5" name="CaixaDeTexto 4">
            <a:extLst>
              <a:ext uri="{FF2B5EF4-FFF2-40B4-BE49-F238E27FC236}">
                <a16:creationId xmlns:a16="http://schemas.microsoft.com/office/drawing/2014/main" id="{920A2A30-8931-8507-4DCB-8B098ED7C474}"/>
              </a:ext>
            </a:extLst>
          </p:cNvPr>
          <p:cNvSpPr txBox="1"/>
          <p:nvPr/>
        </p:nvSpPr>
        <p:spPr>
          <a:xfrm>
            <a:off x="332266" y="1402329"/>
            <a:ext cx="11236528" cy="707886"/>
          </a:xfrm>
          <a:prstGeom prst="rect">
            <a:avLst/>
          </a:prstGeom>
          <a:noFill/>
        </p:spPr>
        <p:txBody>
          <a:bodyPr wrap="square" rtlCol="0">
            <a:spAutoFit/>
          </a:bodyPr>
          <a:lstStyle/>
          <a:p>
            <a:pPr algn="just"/>
            <a:r>
              <a:rPr lang="pt-BR" sz="2000"/>
              <a:t>Grupos de natureza operacional, encarregados de identificar, prevenir e reprimir irregularidades trabalhistas objeto de projetos nacionais e regionais específicos.</a:t>
            </a:r>
          </a:p>
        </p:txBody>
      </p:sp>
      <p:sp>
        <p:nvSpPr>
          <p:cNvPr id="6" name="Retângulo: Cantos Arredondados 5">
            <a:extLst>
              <a:ext uri="{FF2B5EF4-FFF2-40B4-BE49-F238E27FC236}">
                <a16:creationId xmlns:a16="http://schemas.microsoft.com/office/drawing/2014/main" id="{EBD675E4-72C2-2E0F-3521-384AF36C9D57}"/>
              </a:ext>
            </a:extLst>
          </p:cNvPr>
          <p:cNvSpPr/>
          <p:nvPr/>
        </p:nvSpPr>
        <p:spPr>
          <a:xfrm>
            <a:off x="591358" y="3816004"/>
            <a:ext cx="2150763" cy="258575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a:t>Coordenado-rias Nacionais indicam Projetos Nacionais para o biênio</a:t>
            </a:r>
          </a:p>
        </p:txBody>
      </p:sp>
      <p:sp>
        <p:nvSpPr>
          <p:cNvPr id="7" name="Retângulo: Canto Dobrado 6">
            <a:extLst>
              <a:ext uri="{FF2B5EF4-FFF2-40B4-BE49-F238E27FC236}">
                <a16:creationId xmlns:a16="http://schemas.microsoft.com/office/drawing/2014/main" id="{A1E75EB4-D16C-307F-D432-B2D5059F0EC5}"/>
              </a:ext>
            </a:extLst>
          </p:cNvPr>
          <p:cNvSpPr/>
          <p:nvPr/>
        </p:nvSpPr>
        <p:spPr>
          <a:xfrm>
            <a:off x="1479678" y="2419516"/>
            <a:ext cx="3160765" cy="1165146"/>
          </a:xfrm>
          <a:prstGeom prst="foldedCorner">
            <a:avLst>
              <a:gd name="adj" fmla="val 2290"/>
            </a:avLst>
          </a:prstGeom>
          <a:solidFill>
            <a:srgbClr val="E7E6E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a:solidFill>
                  <a:schemeClr val="tx1"/>
                </a:solidFill>
              </a:rPr>
              <a:t>Diretrizes de execução;</a:t>
            </a:r>
          </a:p>
          <a:p>
            <a:pPr algn="ctr"/>
            <a:r>
              <a:rPr lang="pt-BR" sz="2200">
                <a:solidFill>
                  <a:schemeClr val="tx1"/>
                </a:solidFill>
              </a:rPr>
              <a:t>Indicadores</a:t>
            </a:r>
          </a:p>
        </p:txBody>
      </p:sp>
      <p:sp>
        <p:nvSpPr>
          <p:cNvPr id="8" name="Retângulo: Cantos Arredondados 7">
            <a:extLst>
              <a:ext uri="{FF2B5EF4-FFF2-40B4-BE49-F238E27FC236}">
                <a16:creationId xmlns:a16="http://schemas.microsoft.com/office/drawing/2014/main" id="{B0866BAE-BC6E-6A60-4B3F-D95D9AD2D87C}"/>
              </a:ext>
            </a:extLst>
          </p:cNvPr>
          <p:cNvSpPr/>
          <p:nvPr/>
        </p:nvSpPr>
        <p:spPr>
          <a:xfrm>
            <a:off x="3565420" y="3817488"/>
            <a:ext cx="2150047" cy="2584267"/>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err="1"/>
              <a:t>PRTs</a:t>
            </a:r>
            <a:r>
              <a:rPr lang="pt-BR" sz="2400"/>
              <a:t> indicam Projetos Regionais</a:t>
            </a:r>
          </a:p>
        </p:txBody>
      </p:sp>
      <p:sp>
        <p:nvSpPr>
          <p:cNvPr id="9" name="Retângulo: Cantos Arredondados 8">
            <a:extLst>
              <a:ext uri="{FF2B5EF4-FFF2-40B4-BE49-F238E27FC236}">
                <a16:creationId xmlns:a16="http://schemas.microsoft.com/office/drawing/2014/main" id="{E8C8EAEA-4408-EA4B-6F3B-AFEE3B3B874A}"/>
              </a:ext>
            </a:extLst>
          </p:cNvPr>
          <p:cNvSpPr/>
          <p:nvPr/>
        </p:nvSpPr>
        <p:spPr>
          <a:xfrm>
            <a:off x="6649206" y="3816770"/>
            <a:ext cx="2150763" cy="2585751"/>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a:t>Ofícios especializa- dos atuam de acordo com as diretrizes</a:t>
            </a:r>
          </a:p>
        </p:txBody>
      </p:sp>
      <p:sp>
        <p:nvSpPr>
          <p:cNvPr id="10" name="Retângulo: Canto Dobrado 9">
            <a:extLst>
              <a:ext uri="{FF2B5EF4-FFF2-40B4-BE49-F238E27FC236}">
                <a16:creationId xmlns:a16="http://schemas.microsoft.com/office/drawing/2014/main" id="{F6DBBE1B-2E8E-BE88-8D9D-AF4396A388FC}"/>
              </a:ext>
            </a:extLst>
          </p:cNvPr>
          <p:cNvSpPr/>
          <p:nvPr/>
        </p:nvSpPr>
        <p:spPr>
          <a:xfrm>
            <a:off x="7093921" y="2419516"/>
            <a:ext cx="4233962" cy="1165146"/>
          </a:xfrm>
          <a:prstGeom prst="foldedCorner">
            <a:avLst>
              <a:gd name="adj" fmla="val 0"/>
            </a:avLst>
          </a:prstGeom>
          <a:solidFill>
            <a:schemeClr val="bg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a:solidFill>
                  <a:schemeClr val="tx1"/>
                </a:solidFill>
              </a:rPr>
              <a:t>Relatórios Semestrais de atuação</a:t>
            </a:r>
          </a:p>
          <a:p>
            <a:pPr algn="ctr"/>
            <a:r>
              <a:rPr lang="pt-BR" sz="2200">
                <a:solidFill>
                  <a:schemeClr val="tx1"/>
                </a:solidFill>
              </a:rPr>
              <a:t>Art. 6º, III, Res. 185/2021</a:t>
            </a:r>
            <a:endParaRPr lang="pt-BR" sz="2200" b="1">
              <a:solidFill>
                <a:schemeClr val="tx1"/>
              </a:solidFill>
            </a:endParaRPr>
          </a:p>
        </p:txBody>
      </p:sp>
      <p:sp>
        <p:nvSpPr>
          <p:cNvPr id="11" name="Retângulo: Cantos Arredondados 10">
            <a:extLst>
              <a:ext uri="{FF2B5EF4-FFF2-40B4-BE49-F238E27FC236}">
                <a16:creationId xmlns:a16="http://schemas.microsoft.com/office/drawing/2014/main" id="{F8C5F7FB-072A-D719-D0CF-DEF76984B7EA}"/>
              </a:ext>
            </a:extLst>
          </p:cNvPr>
          <p:cNvSpPr/>
          <p:nvPr/>
        </p:nvSpPr>
        <p:spPr>
          <a:xfrm>
            <a:off x="9621836" y="3816003"/>
            <a:ext cx="2150763" cy="2585752"/>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a:t>Corregedoria</a:t>
            </a:r>
          </a:p>
          <a:p>
            <a:pPr algn="ctr"/>
            <a:r>
              <a:rPr lang="pt-BR" sz="2400"/>
              <a:t>PGT</a:t>
            </a:r>
          </a:p>
          <a:p>
            <a:pPr algn="ctr"/>
            <a:r>
              <a:rPr lang="pt-BR" sz="2400"/>
              <a:t>CCR</a:t>
            </a:r>
          </a:p>
        </p:txBody>
      </p:sp>
      <p:sp>
        <p:nvSpPr>
          <p:cNvPr id="15" name="Seta: para a Direita 14">
            <a:extLst>
              <a:ext uri="{FF2B5EF4-FFF2-40B4-BE49-F238E27FC236}">
                <a16:creationId xmlns:a16="http://schemas.microsoft.com/office/drawing/2014/main" id="{D4224C8B-BAAD-8CBD-B3FE-C866B04FB368}"/>
              </a:ext>
            </a:extLst>
          </p:cNvPr>
          <p:cNvSpPr/>
          <p:nvPr/>
        </p:nvSpPr>
        <p:spPr>
          <a:xfrm>
            <a:off x="5778612" y="4264228"/>
            <a:ext cx="720000" cy="355002"/>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a:extLst>
              <a:ext uri="{FF2B5EF4-FFF2-40B4-BE49-F238E27FC236}">
                <a16:creationId xmlns:a16="http://schemas.microsoft.com/office/drawing/2014/main" id="{991D2AFC-FE5A-9046-8BA7-C47EE276BBC8}"/>
              </a:ext>
            </a:extLst>
          </p:cNvPr>
          <p:cNvSpPr/>
          <p:nvPr/>
        </p:nvSpPr>
        <p:spPr>
          <a:xfrm>
            <a:off x="8850902" y="4203265"/>
            <a:ext cx="720000" cy="355002"/>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extLst>
              <a:ext uri="{FF2B5EF4-FFF2-40B4-BE49-F238E27FC236}">
                <a16:creationId xmlns:a16="http://schemas.microsoft.com/office/drawing/2014/main" id="{FB63497E-BE12-5CC4-221E-ED215F4F5739}"/>
              </a:ext>
            </a:extLst>
          </p:cNvPr>
          <p:cNvSpPr/>
          <p:nvPr/>
        </p:nvSpPr>
        <p:spPr>
          <a:xfrm>
            <a:off x="2805982" y="4264228"/>
            <a:ext cx="720000" cy="355002"/>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83A077D9-F92D-0C40-B4D2-0B71293E9977}"/>
              </a:ext>
            </a:extLst>
          </p:cNvPr>
          <p:cNvSpPr txBox="1"/>
          <p:nvPr/>
        </p:nvSpPr>
        <p:spPr>
          <a:xfrm>
            <a:off x="11730361" y="6140145"/>
            <a:ext cx="461639" cy="261610"/>
          </a:xfrm>
          <a:prstGeom prst="rect">
            <a:avLst/>
          </a:prstGeom>
          <a:noFill/>
        </p:spPr>
        <p:txBody>
          <a:bodyPr wrap="square" rtlCol="0">
            <a:spAutoFit/>
          </a:bodyPr>
          <a:lstStyle/>
          <a:p>
            <a:r>
              <a:rPr lang="pt-BR" sz="1100"/>
              <a:t>14</a:t>
            </a:r>
          </a:p>
        </p:txBody>
      </p:sp>
    </p:spTree>
    <p:extLst>
      <p:ext uri="{BB962C8B-B14F-4D97-AF65-F5344CB8AC3E}">
        <p14:creationId xmlns:p14="http://schemas.microsoft.com/office/powerpoint/2010/main" val="152136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0D85A92-836D-40C8-A804-C488FC5FD61C}"/>
              </a:ext>
            </a:extLst>
          </p:cNvPr>
          <p:cNvSpPr txBox="1"/>
          <p:nvPr/>
        </p:nvSpPr>
        <p:spPr>
          <a:xfrm>
            <a:off x="1127439" y="126098"/>
            <a:ext cx="10047354" cy="584775"/>
          </a:xfrm>
          <a:prstGeom prst="rect">
            <a:avLst/>
          </a:prstGeom>
          <a:noFill/>
        </p:spPr>
        <p:txBody>
          <a:bodyPr wrap="square" rtlCol="0">
            <a:spAutoFit/>
          </a:bodyPr>
          <a:lstStyle/>
          <a:p>
            <a:pPr algn="ctr"/>
            <a:r>
              <a:rPr lang="pt-BR" sz="3200"/>
              <a:t>Projetos Nacionais Vigentes</a:t>
            </a:r>
          </a:p>
        </p:txBody>
      </p:sp>
      <p:graphicFrame>
        <p:nvGraphicFramePr>
          <p:cNvPr id="4" name="Tabela 4">
            <a:extLst>
              <a:ext uri="{FF2B5EF4-FFF2-40B4-BE49-F238E27FC236}">
                <a16:creationId xmlns:a16="http://schemas.microsoft.com/office/drawing/2014/main" id="{E88F6671-7DB0-2837-8020-7F3DAD7A1FD4}"/>
              </a:ext>
            </a:extLst>
          </p:cNvPr>
          <p:cNvGraphicFramePr>
            <a:graphicFrameLocks noGrp="1"/>
          </p:cNvGraphicFramePr>
          <p:nvPr>
            <p:extLst>
              <p:ext uri="{D42A27DB-BD31-4B8C-83A1-F6EECF244321}">
                <p14:modId xmlns:p14="http://schemas.microsoft.com/office/powerpoint/2010/main" val="2889261043"/>
              </p:ext>
            </p:extLst>
          </p:nvPr>
        </p:nvGraphicFramePr>
        <p:xfrm>
          <a:off x="498564" y="776614"/>
          <a:ext cx="11583945" cy="5955289"/>
        </p:xfrm>
        <a:graphic>
          <a:graphicData uri="http://schemas.openxmlformats.org/drawingml/2006/table">
            <a:tbl>
              <a:tblPr firstRow="1" bandRow="1">
                <a:tableStyleId>{F5AB1C69-6EDB-4FF4-983F-18BD219EF322}</a:tableStyleId>
              </a:tblPr>
              <a:tblGrid>
                <a:gridCol w="3505739">
                  <a:extLst>
                    <a:ext uri="{9D8B030D-6E8A-4147-A177-3AD203B41FA5}">
                      <a16:colId xmlns:a16="http://schemas.microsoft.com/office/drawing/2014/main" val="2916743584"/>
                    </a:ext>
                  </a:extLst>
                </a:gridCol>
                <a:gridCol w="8078206">
                  <a:extLst>
                    <a:ext uri="{9D8B030D-6E8A-4147-A177-3AD203B41FA5}">
                      <a16:colId xmlns:a16="http://schemas.microsoft.com/office/drawing/2014/main" val="2134742934"/>
                    </a:ext>
                  </a:extLst>
                </a:gridCol>
              </a:tblGrid>
              <a:tr h="369122">
                <a:tc>
                  <a:txBody>
                    <a:bodyPr/>
                    <a:lstStyle/>
                    <a:p>
                      <a:pPr algn="ctr"/>
                      <a:r>
                        <a:rPr lang="pt-BR" sz="1800"/>
                        <a:t>Coordenadoria</a:t>
                      </a:r>
                    </a:p>
                  </a:txBody>
                  <a:tcPr anchor="ctr"/>
                </a:tc>
                <a:tc>
                  <a:txBody>
                    <a:bodyPr/>
                    <a:lstStyle/>
                    <a:p>
                      <a:pPr algn="ctr"/>
                      <a:r>
                        <a:rPr lang="pt-BR" sz="1800"/>
                        <a:t>Projeto</a:t>
                      </a:r>
                    </a:p>
                  </a:txBody>
                  <a:tcPr anchor="ctr"/>
                </a:tc>
                <a:extLst>
                  <a:ext uri="{0D108BD9-81ED-4DB2-BD59-A6C34878D82A}">
                    <a16:rowId xmlns:a16="http://schemas.microsoft.com/office/drawing/2014/main" val="4036962878"/>
                  </a:ext>
                </a:extLst>
              </a:tr>
              <a:tr h="286454">
                <a:tc>
                  <a:txBody>
                    <a:bodyPr/>
                    <a:lstStyle/>
                    <a:p>
                      <a:pPr algn="ctr" fontAlgn="ctr"/>
                      <a:r>
                        <a:rPr lang="pt-BR" sz="1800" b="0" u="none" strike="noStrike">
                          <a:solidFill>
                            <a:schemeClr val="tx1"/>
                          </a:solidFill>
                          <a:effectLst/>
                        </a:rPr>
                        <a:t>CODEMAT</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chemeClr val="tx1"/>
                          </a:solidFill>
                          <a:effectLst/>
                        </a:rPr>
                        <a:t>Combate ao câncer relacionado ao trabalho</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968971712"/>
                  </a:ext>
                </a:extLst>
              </a:tr>
              <a:tr h="546248">
                <a:tc>
                  <a:txBody>
                    <a:bodyPr/>
                    <a:lstStyle/>
                    <a:p>
                      <a:pPr algn="ctr" fontAlgn="ctr"/>
                      <a:r>
                        <a:rPr lang="pt-BR" sz="1800" b="0" u="none" strike="noStrike">
                          <a:solidFill>
                            <a:schemeClr val="tx1"/>
                          </a:solidFill>
                          <a:effectLst/>
                        </a:rPr>
                        <a:t>CODEMAT</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Promoção da Regularidade das Notificações de Acidentes de Trabalho (</a:t>
                      </a:r>
                      <a:r>
                        <a:rPr lang="pt-BR" sz="1800" b="1" u="none" strike="noStrike">
                          <a:solidFill>
                            <a:schemeClr val="tx1"/>
                          </a:solidFill>
                          <a:effectLst/>
                        </a:rPr>
                        <a:t>GAET</a:t>
                      </a:r>
                      <a:r>
                        <a:rPr lang="pt-BR" sz="1800" b="0" u="none" strike="noStrike">
                          <a:solidFill>
                            <a:schemeClr val="tx1"/>
                          </a:solidFill>
                          <a:effectLst/>
                        </a:rPr>
                        <a:t>)</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715545063"/>
                  </a:ext>
                </a:extLst>
              </a:tr>
              <a:tr h="286454">
                <a:tc>
                  <a:txBody>
                    <a:bodyPr/>
                    <a:lstStyle/>
                    <a:p>
                      <a:pPr algn="ctr" fontAlgn="ctr"/>
                      <a:r>
                        <a:rPr lang="pt-BR" sz="1800" b="0" u="none" strike="noStrike">
                          <a:solidFill>
                            <a:schemeClr val="tx1"/>
                          </a:solidFill>
                          <a:effectLst/>
                        </a:rPr>
                        <a:t>CODEMAT</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chemeClr val="tx1"/>
                          </a:solidFill>
                          <a:effectLst/>
                        </a:rPr>
                        <a:t>Banimento do Amianto no Brasil </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99803851"/>
                  </a:ext>
                </a:extLst>
              </a:tr>
              <a:tr h="286454">
                <a:tc>
                  <a:txBody>
                    <a:bodyPr/>
                    <a:lstStyle/>
                    <a:p>
                      <a:pPr algn="ctr" fontAlgn="ctr"/>
                      <a:r>
                        <a:rPr lang="pt-BR" sz="1800" b="0" u="none" strike="noStrike">
                          <a:solidFill>
                            <a:schemeClr val="tx1"/>
                          </a:solidFill>
                          <a:effectLst/>
                        </a:rPr>
                        <a:t>CODEMAT</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chemeClr val="tx1"/>
                          </a:solidFill>
                          <a:effectLst/>
                        </a:rPr>
                        <a:t>Adequação das Condições de Trabalho nos Frigoríficos </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839124539"/>
                  </a:ext>
                </a:extLst>
              </a:tr>
              <a:tr h="286454">
                <a:tc>
                  <a:txBody>
                    <a:bodyPr/>
                    <a:lstStyle/>
                    <a:p>
                      <a:pPr algn="ctr" fontAlgn="ctr"/>
                      <a:r>
                        <a:rPr lang="pt-BR" sz="1800" b="0" u="none" strike="noStrike">
                          <a:solidFill>
                            <a:schemeClr val="tx1"/>
                          </a:solidFill>
                          <a:effectLst/>
                        </a:rPr>
                        <a:t>CONAETE</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Liberdade no Ar (</a:t>
                      </a:r>
                      <a:r>
                        <a:rPr lang="pt-BR" sz="1800" b="1" u="none" strike="noStrike">
                          <a:solidFill>
                            <a:schemeClr val="tx1"/>
                          </a:solidFill>
                          <a:effectLst/>
                        </a:rPr>
                        <a:t>GAET</a:t>
                      </a:r>
                      <a:r>
                        <a:rPr lang="pt-BR" sz="1800" b="0" u="none" strike="noStrike">
                          <a:solidFill>
                            <a:schemeClr val="tx1"/>
                          </a:solidFill>
                          <a:effectLst/>
                        </a:rPr>
                        <a:t>)</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480762652"/>
                  </a:ext>
                </a:extLst>
              </a:tr>
              <a:tr h="546248">
                <a:tc>
                  <a:txBody>
                    <a:bodyPr/>
                    <a:lstStyle/>
                    <a:p>
                      <a:pPr algn="ctr" fontAlgn="ctr"/>
                      <a:r>
                        <a:rPr lang="pt-BR" sz="1800" b="0" u="none" strike="noStrike">
                          <a:solidFill>
                            <a:schemeClr val="tx1"/>
                          </a:solidFill>
                          <a:effectLst/>
                        </a:rPr>
                        <a:t>CONAETE</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chemeClr val="tx1"/>
                          </a:solidFill>
                          <a:effectLst/>
                        </a:rPr>
                        <a:t>Reação em Cadeia: atuação do Ministério Público do Trabalho em cadeias produtivas</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200137261"/>
                  </a:ext>
                </a:extLst>
              </a:tr>
              <a:tr h="546248">
                <a:tc>
                  <a:txBody>
                    <a:bodyPr/>
                    <a:lstStyle/>
                    <a:p>
                      <a:pPr algn="ctr" fontAlgn="ctr"/>
                      <a:r>
                        <a:rPr lang="pt-BR" sz="1800" b="0" u="none" strike="noStrike">
                          <a:solidFill>
                            <a:schemeClr val="tx1"/>
                          </a:solidFill>
                          <a:effectLst/>
                        </a:rPr>
                        <a:t>CONAETE</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Capacitação da rede de atendimento às vítimas de escravidão contemporânea(GAET)</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917548084"/>
                  </a:ext>
                </a:extLst>
              </a:tr>
              <a:tr h="286454">
                <a:tc>
                  <a:txBody>
                    <a:bodyPr/>
                    <a:lstStyle/>
                    <a:p>
                      <a:pPr algn="ctr" fontAlgn="ctr"/>
                      <a:r>
                        <a:rPr lang="pt-BR" sz="1800" b="0" u="none" strike="noStrike">
                          <a:solidFill>
                            <a:schemeClr val="tx1"/>
                          </a:solidFill>
                          <a:effectLst/>
                        </a:rPr>
                        <a:t>CONATPA </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chemeClr val="tx1"/>
                          </a:solidFill>
                          <a:effectLst/>
                        </a:rPr>
                        <a:t>Ouro Negro</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98576334"/>
                  </a:ext>
                </a:extLst>
              </a:tr>
              <a:tr h="286454">
                <a:tc>
                  <a:txBody>
                    <a:bodyPr/>
                    <a:lstStyle/>
                    <a:p>
                      <a:pPr algn="ctr" fontAlgn="ctr"/>
                      <a:r>
                        <a:rPr lang="pt-BR" sz="1800" b="0" u="none" strike="noStrike">
                          <a:solidFill>
                            <a:schemeClr val="tx1"/>
                          </a:solidFill>
                          <a:effectLst/>
                        </a:rPr>
                        <a:t>CONATPA</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Portos Seguros (</a:t>
                      </a:r>
                      <a:r>
                        <a:rPr lang="pt-BR" sz="1800" b="1" u="none" strike="noStrike">
                          <a:solidFill>
                            <a:schemeClr val="tx1"/>
                          </a:solidFill>
                          <a:effectLst/>
                        </a:rPr>
                        <a:t>GAET</a:t>
                      </a:r>
                      <a:r>
                        <a:rPr lang="pt-BR" sz="1800" b="0" u="none" strike="noStrike">
                          <a:solidFill>
                            <a:schemeClr val="tx1"/>
                          </a:solidFill>
                          <a:effectLst/>
                        </a:rPr>
                        <a:t>)</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99766550"/>
                  </a:ext>
                </a:extLst>
              </a:tr>
              <a:tr h="286454">
                <a:tc>
                  <a:txBody>
                    <a:bodyPr/>
                    <a:lstStyle/>
                    <a:p>
                      <a:pPr algn="ctr" fontAlgn="ctr"/>
                      <a:r>
                        <a:rPr lang="pt-BR" sz="1800" b="0" u="none" strike="noStrike">
                          <a:solidFill>
                            <a:schemeClr val="tx1"/>
                          </a:solidFill>
                          <a:effectLst/>
                        </a:rPr>
                        <a:t>CONATPA</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chemeClr val="tx1"/>
                          </a:solidFill>
                          <a:effectLst/>
                        </a:rPr>
                        <a:t>Santiago</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769600097"/>
                  </a:ext>
                </a:extLst>
              </a:tr>
              <a:tr h="286454">
                <a:tc>
                  <a:txBody>
                    <a:bodyPr/>
                    <a:lstStyle/>
                    <a:p>
                      <a:pPr algn="ctr" fontAlgn="ctr"/>
                      <a:r>
                        <a:rPr lang="pt-BR" sz="1800" b="0" u="none" strike="noStrike">
                          <a:solidFill>
                            <a:schemeClr val="tx1"/>
                          </a:solidFill>
                          <a:effectLst/>
                        </a:rPr>
                        <a:t>CONATPA</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Mar a Mar (</a:t>
                      </a:r>
                      <a:r>
                        <a:rPr lang="pt-BR" sz="1800" b="1" u="none" strike="noStrike">
                          <a:solidFill>
                            <a:schemeClr val="tx1"/>
                          </a:solidFill>
                          <a:effectLst/>
                        </a:rPr>
                        <a:t>GAET</a:t>
                      </a:r>
                      <a:r>
                        <a:rPr lang="pt-BR" sz="1800" b="0" u="none" strike="noStrike">
                          <a:solidFill>
                            <a:schemeClr val="tx1"/>
                          </a:solidFill>
                          <a:effectLst/>
                        </a:rPr>
                        <a:t>)</a:t>
                      </a:r>
                    </a:p>
                  </a:txBody>
                  <a:tcPr marL="9525" marR="9525" marT="9525" marB="0" anchor="ctr">
                    <a:solidFill>
                      <a:schemeClr val="bg1">
                        <a:lumMod val="95000"/>
                      </a:schemeClr>
                    </a:solidFill>
                  </a:tcPr>
                </a:tc>
                <a:extLst>
                  <a:ext uri="{0D108BD9-81ED-4DB2-BD59-A6C34878D82A}">
                    <a16:rowId xmlns:a16="http://schemas.microsoft.com/office/drawing/2014/main" val="3447708897"/>
                  </a:ext>
                </a:extLst>
              </a:tr>
              <a:tr h="546248">
                <a:tc>
                  <a:txBody>
                    <a:bodyPr/>
                    <a:lstStyle/>
                    <a:p>
                      <a:pPr algn="ctr" fontAlgn="ctr"/>
                      <a:r>
                        <a:rPr lang="pt-BR" sz="1800" b="0" u="none" strike="noStrike">
                          <a:solidFill>
                            <a:srgbClr val="000000"/>
                          </a:solidFill>
                          <a:effectLst/>
                        </a:rPr>
                        <a:t>CODEMAT/ CONAP/ CONALIS</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rgbClr val="000000"/>
                          </a:solidFill>
                          <a:effectLst/>
                        </a:rPr>
                        <a:t>Fortalecimento da Saúde do Trabalhador no SUS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884002628"/>
                  </a:ext>
                </a:extLst>
              </a:tr>
              <a:tr h="563295">
                <a:tc>
                  <a:txBody>
                    <a:bodyPr/>
                    <a:lstStyle/>
                    <a:p>
                      <a:pPr algn="ctr" fontAlgn="ctr"/>
                      <a:r>
                        <a:rPr lang="pt-BR" sz="1800" b="0" u="none" strike="noStrike">
                          <a:solidFill>
                            <a:srgbClr val="000000"/>
                          </a:solidFill>
                          <a:effectLst/>
                        </a:rPr>
                        <a:t>CONAP/ COORDINFÂNCIA</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rgbClr val="000000"/>
                          </a:solidFill>
                          <a:effectLst/>
                        </a:rPr>
                        <a:t>Inclusão socioprodutiva de catadores e catadoras de materiais recicláveis e reutilizáveis</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381650665"/>
                  </a:ext>
                </a:extLst>
              </a:tr>
              <a:tr h="546248">
                <a:tc>
                  <a:txBody>
                    <a:bodyPr/>
                    <a:lstStyle/>
                    <a:p>
                      <a:pPr algn="ctr" fontAlgn="ctr"/>
                      <a:r>
                        <a:rPr lang="pt-BR" sz="1800" b="0" u="none" strike="noStrike">
                          <a:solidFill>
                            <a:srgbClr val="000000"/>
                          </a:solidFill>
                          <a:effectLst/>
                        </a:rPr>
                        <a:t>CONALIS/ COORDIGUALDADE</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rgbClr val="000000"/>
                          </a:solidFill>
                          <a:effectLst/>
                        </a:rPr>
                        <a:t>Sindicalismo e Diversidade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935404826"/>
                  </a:ext>
                </a:extLst>
              </a:tr>
            </a:tbl>
          </a:graphicData>
        </a:graphic>
      </p:graphicFrame>
      <p:sp>
        <p:nvSpPr>
          <p:cNvPr id="3" name="CaixaDeTexto 2">
            <a:extLst>
              <a:ext uri="{FF2B5EF4-FFF2-40B4-BE49-F238E27FC236}">
                <a16:creationId xmlns:a16="http://schemas.microsoft.com/office/drawing/2014/main" id="{A77F2CEB-DE34-B3CE-E064-A26ED59C63F0}"/>
              </a:ext>
            </a:extLst>
          </p:cNvPr>
          <p:cNvSpPr txBox="1"/>
          <p:nvPr/>
        </p:nvSpPr>
        <p:spPr>
          <a:xfrm>
            <a:off x="11231797" y="6329780"/>
            <a:ext cx="461639" cy="261610"/>
          </a:xfrm>
          <a:prstGeom prst="rect">
            <a:avLst/>
          </a:prstGeom>
          <a:noFill/>
        </p:spPr>
        <p:txBody>
          <a:bodyPr wrap="square" rtlCol="0">
            <a:spAutoFit/>
          </a:bodyPr>
          <a:lstStyle/>
          <a:p>
            <a:r>
              <a:rPr lang="pt-BR" sz="1100"/>
              <a:t>15</a:t>
            </a:r>
          </a:p>
        </p:txBody>
      </p:sp>
    </p:spTree>
    <p:extLst>
      <p:ext uri="{BB962C8B-B14F-4D97-AF65-F5344CB8AC3E}">
        <p14:creationId xmlns:p14="http://schemas.microsoft.com/office/powerpoint/2010/main" val="366426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id="{E88F6671-7DB0-2837-8020-7F3DAD7A1FD4}"/>
              </a:ext>
            </a:extLst>
          </p:cNvPr>
          <p:cNvGraphicFramePr>
            <a:graphicFrameLocks noGrp="1"/>
          </p:cNvGraphicFramePr>
          <p:nvPr>
            <p:extLst>
              <p:ext uri="{D42A27DB-BD31-4B8C-83A1-F6EECF244321}">
                <p14:modId xmlns:p14="http://schemas.microsoft.com/office/powerpoint/2010/main" val="2934600693"/>
              </p:ext>
            </p:extLst>
          </p:nvPr>
        </p:nvGraphicFramePr>
        <p:xfrm>
          <a:off x="346069" y="786029"/>
          <a:ext cx="11638785" cy="5945874"/>
        </p:xfrm>
        <a:graphic>
          <a:graphicData uri="http://schemas.openxmlformats.org/drawingml/2006/table">
            <a:tbl>
              <a:tblPr firstRow="1" bandRow="1">
                <a:tableStyleId>{F5AB1C69-6EDB-4FF4-983F-18BD219EF322}</a:tableStyleId>
              </a:tblPr>
              <a:tblGrid>
                <a:gridCol w="3303531">
                  <a:extLst>
                    <a:ext uri="{9D8B030D-6E8A-4147-A177-3AD203B41FA5}">
                      <a16:colId xmlns:a16="http://schemas.microsoft.com/office/drawing/2014/main" val="2916743584"/>
                    </a:ext>
                  </a:extLst>
                </a:gridCol>
                <a:gridCol w="8335254">
                  <a:extLst>
                    <a:ext uri="{9D8B030D-6E8A-4147-A177-3AD203B41FA5}">
                      <a16:colId xmlns:a16="http://schemas.microsoft.com/office/drawing/2014/main" val="2134742934"/>
                    </a:ext>
                  </a:extLst>
                </a:gridCol>
              </a:tblGrid>
              <a:tr h="413214">
                <a:tc>
                  <a:txBody>
                    <a:bodyPr/>
                    <a:lstStyle/>
                    <a:p>
                      <a:pPr algn="ctr"/>
                      <a:r>
                        <a:rPr lang="pt-BR" sz="1800"/>
                        <a:t>Coordenadoria</a:t>
                      </a:r>
                    </a:p>
                  </a:txBody>
                  <a:tcPr anchor="ctr"/>
                </a:tc>
                <a:tc>
                  <a:txBody>
                    <a:bodyPr/>
                    <a:lstStyle/>
                    <a:p>
                      <a:pPr algn="ctr"/>
                      <a:r>
                        <a:rPr lang="pt-BR" sz="1800"/>
                        <a:t>Projeto</a:t>
                      </a:r>
                    </a:p>
                  </a:txBody>
                  <a:tcPr anchor="ctr"/>
                </a:tc>
                <a:extLst>
                  <a:ext uri="{0D108BD9-81ED-4DB2-BD59-A6C34878D82A}">
                    <a16:rowId xmlns:a16="http://schemas.microsoft.com/office/drawing/2014/main" val="4036962878"/>
                  </a:ext>
                </a:extLst>
              </a:tr>
              <a:tr h="413214">
                <a:tc>
                  <a:txBody>
                    <a:bodyPr/>
                    <a:lstStyle/>
                    <a:p>
                      <a:pPr algn="ctr" fontAlgn="ctr"/>
                      <a:r>
                        <a:rPr lang="pt-BR" sz="1800" b="0" u="none" strike="noStrike">
                          <a:solidFill>
                            <a:srgbClr val="000000"/>
                          </a:solidFill>
                          <a:effectLst/>
                        </a:rPr>
                        <a:t>CONAFRET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rgbClr val="000000"/>
                          </a:solidFill>
                          <a:effectLst/>
                        </a:rPr>
                        <a:t>Plataformas Digitais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968971712"/>
                  </a:ext>
                </a:extLst>
              </a:tr>
              <a:tr h="413214">
                <a:tc>
                  <a:txBody>
                    <a:bodyPr/>
                    <a:lstStyle/>
                    <a:p>
                      <a:pPr algn="ctr" fontAlgn="ctr"/>
                      <a:r>
                        <a:rPr lang="pt-BR" sz="1800" b="0" u="none" strike="noStrike">
                          <a:solidFill>
                            <a:srgbClr val="000000"/>
                          </a:solidFill>
                          <a:effectLst/>
                        </a:rPr>
                        <a:t>CONAFRET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rgbClr val="000000"/>
                          </a:solidFill>
                          <a:effectLst/>
                        </a:rPr>
                        <a:t>Individualização do FGTS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715545063"/>
                  </a:ext>
                </a:extLst>
              </a:tr>
              <a:tr h="413214">
                <a:tc>
                  <a:txBody>
                    <a:bodyPr/>
                    <a:lstStyle/>
                    <a:p>
                      <a:pPr algn="ctr" fontAlgn="ctr"/>
                      <a:r>
                        <a:rPr lang="pt-BR" sz="1800" b="0" u="none" strike="noStrike">
                          <a:solidFill>
                            <a:schemeClr val="tx1"/>
                          </a:solidFill>
                          <a:effectLst/>
                        </a:rPr>
                        <a:t>CONALIS</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O MPT no Combate aos Atos </a:t>
                      </a:r>
                      <a:r>
                        <a:rPr lang="pt-BR" sz="1800" b="0" u="none" strike="noStrike" err="1">
                          <a:solidFill>
                            <a:schemeClr val="tx1"/>
                          </a:solidFill>
                          <a:effectLst/>
                        </a:rPr>
                        <a:t>Antissindicais</a:t>
                      </a:r>
                      <a:r>
                        <a:rPr lang="pt-BR" sz="1800" b="0" u="none" strike="noStrike">
                          <a:solidFill>
                            <a:srgbClr val="000000"/>
                          </a:solidFill>
                          <a:effectLst/>
                        </a:rPr>
                        <a:t>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99803851"/>
                  </a:ext>
                </a:extLst>
              </a:tr>
              <a:tr h="413214">
                <a:tc>
                  <a:txBody>
                    <a:bodyPr/>
                    <a:lstStyle/>
                    <a:p>
                      <a:pPr algn="ctr" fontAlgn="ctr"/>
                      <a:r>
                        <a:rPr lang="pt-BR" sz="1800" b="0" u="none" strike="noStrike">
                          <a:solidFill>
                            <a:schemeClr val="tx1"/>
                          </a:solidFill>
                          <a:effectLst/>
                        </a:rPr>
                        <a:t>CONAP</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Adequação das Condições de Trabalho no Sistema Prisional</a:t>
                      </a:r>
                      <a:r>
                        <a:rPr lang="pt-BR" sz="1800" b="0" u="none" strike="noStrike">
                          <a:solidFill>
                            <a:srgbClr val="000000"/>
                          </a:solidFill>
                          <a:effectLst/>
                        </a:rPr>
                        <a:t>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916373286"/>
                  </a:ext>
                </a:extLst>
              </a:tr>
              <a:tr h="413214">
                <a:tc>
                  <a:txBody>
                    <a:bodyPr/>
                    <a:lstStyle/>
                    <a:p>
                      <a:pPr algn="ctr" fontAlgn="ctr"/>
                      <a:r>
                        <a:rPr lang="pt-BR" sz="1800" b="0" u="none" strike="noStrike">
                          <a:solidFill>
                            <a:schemeClr val="tx1"/>
                          </a:solidFill>
                          <a:effectLst/>
                        </a:rPr>
                        <a:t>CONAP</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Saúde na Saúde</a:t>
                      </a:r>
                      <a:r>
                        <a:rPr lang="pt-BR" sz="1800" b="0" u="none" strike="noStrike">
                          <a:solidFill>
                            <a:srgbClr val="000000"/>
                          </a:solidFill>
                          <a:effectLst/>
                        </a:rPr>
                        <a:t> (GAET)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480762652"/>
                  </a:ext>
                </a:extLst>
              </a:tr>
              <a:tr h="413214">
                <a:tc>
                  <a:txBody>
                    <a:bodyPr/>
                    <a:lstStyle/>
                    <a:p>
                      <a:pPr algn="ctr" fontAlgn="ctr"/>
                      <a:r>
                        <a:rPr lang="pt-BR" sz="1800" b="0" u="none" strike="noStrike">
                          <a:solidFill>
                            <a:schemeClr val="tx1"/>
                          </a:solidFill>
                          <a:effectLst/>
                        </a:rPr>
                        <a:t>COORDIGUALDADE</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Inclusão Social de Jovens Negras e Negros no Mercado de Trabalho</a:t>
                      </a:r>
                      <a:r>
                        <a:rPr lang="pt-BR" sz="1800" b="0" u="none" strike="noStrike">
                          <a:solidFill>
                            <a:srgbClr val="000000"/>
                          </a:solidFill>
                          <a:effectLst/>
                        </a:rPr>
                        <a:t>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917548084"/>
                  </a:ext>
                </a:extLst>
              </a:tr>
              <a:tr h="413214">
                <a:tc>
                  <a:txBody>
                    <a:bodyPr/>
                    <a:lstStyle/>
                    <a:p>
                      <a:pPr algn="ctr" fontAlgn="ctr"/>
                      <a:r>
                        <a:rPr lang="pt-BR" sz="1800" b="0" u="none" strike="noStrike">
                          <a:solidFill>
                            <a:schemeClr val="tx1"/>
                          </a:solidFill>
                          <a:effectLst/>
                        </a:rPr>
                        <a:t>COORDIGUALDADE</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chemeClr val="tx1"/>
                          </a:solidFill>
                          <a:effectLst/>
                        </a:rPr>
                        <a:t>MPT pelo fim da violência contra a mulher</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98576334"/>
                  </a:ext>
                </a:extLst>
              </a:tr>
              <a:tr h="413214">
                <a:tc>
                  <a:txBody>
                    <a:bodyPr/>
                    <a:lstStyle/>
                    <a:p>
                      <a:pPr algn="ctr" fontAlgn="ctr"/>
                      <a:r>
                        <a:rPr lang="pt-BR" sz="1800" b="0" u="none" strike="noStrike">
                          <a:solidFill>
                            <a:schemeClr val="tx1"/>
                          </a:solidFill>
                          <a:effectLst/>
                        </a:rPr>
                        <a:t>COORDIGUALDADE</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Empregabilidade LGBTQIA+</a:t>
                      </a:r>
                      <a:r>
                        <a:rPr lang="pt-BR" sz="1800" b="0" u="none" strike="noStrike">
                          <a:solidFill>
                            <a:srgbClr val="000000"/>
                          </a:solidFill>
                          <a:effectLst/>
                        </a:rPr>
                        <a:t>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99766550"/>
                  </a:ext>
                </a:extLst>
              </a:tr>
              <a:tr h="5740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COORDIGUALDADE</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Acessibilidade e Inclusão no Mercado de Trabalho de Pessoas com Deficiência e Reabilitadas - PAIPCD</a:t>
                      </a:r>
                      <a:r>
                        <a:rPr lang="pt-BR" sz="1800" b="0" u="none" strike="noStrike">
                          <a:solidFill>
                            <a:srgbClr val="000000"/>
                          </a:solidFill>
                          <a:effectLst/>
                        </a:rPr>
                        <a:t>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427494602"/>
                  </a:ext>
                </a:extLst>
              </a:tr>
              <a:tr h="413214">
                <a:tc>
                  <a:txBody>
                    <a:bodyPr/>
                    <a:lstStyle/>
                    <a:p>
                      <a:pPr algn="ctr" fontAlgn="ctr"/>
                      <a:r>
                        <a:rPr lang="pt-BR" sz="1800" b="0" u="none" strike="noStrike">
                          <a:solidFill>
                            <a:schemeClr val="tx1"/>
                          </a:solidFill>
                          <a:effectLst/>
                        </a:rPr>
                        <a:t>COORDINFÂNCIA</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chemeClr val="tx1"/>
                          </a:solidFill>
                          <a:effectLst/>
                        </a:rPr>
                        <a:t>Resgate à Infância</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769600097"/>
                  </a:ext>
                </a:extLst>
              </a:tr>
              <a:tr h="413214">
                <a:tc>
                  <a:txBody>
                    <a:bodyPr/>
                    <a:lstStyle/>
                    <a:p>
                      <a:pPr algn="ctr" fontAlgn="ctr"/>
                      <a:r>
                        <a:rPr lang="pt-BR" sz="1800" b="0" u="none" strike="noStrike">
                          <a:solidFill>
                            <a:schemeClr val="tx1"/>
                          </a:solidFill>
                          <a:effectLst/>
                        </a:rPr>
                        <a:t>COORDINFÂNCIA</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Políticas Públicas</a:t>
                      </a:r>
                      <a:r>
                        <a:rPr lang="pt-BR" sz="1800" b="0" u="none" strike="noStrike">
                          <a:solidFill>
                            <a:srgbClr val="000000"/>
                          </a:solidFill>
                          <a:effectLst/>
                        </a:rPr>
                        <a:t>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447708897"/>
                  </a:ext>
                </a:extLst>
              </a:tr>
              <a:tr h="413214">
                <a:tc>
                  <a:txBody>
                    <a:bodyPr/>
                    <a:lstStyle/>
                    <a:p>
                      <a:pPr algn="ctr" fontAlgn="ctr"/>
                      <a:r>
                        <a:rPr lang="pt-BR" sz="1800" b="0" u="none" strike="noStrike">
                          <a:solidFill>
                            <a:schemeClr val="tx1"/>
                          </a:solidFill>
                          <a:effectLst/>
                        </a:rPr>
                        <a:t>COORDINFÂNCIA</a:t>
                      </a:r>
                      <a:endParaRPr lang="pt-BR" sz="1800" b="0" i="0" u="none" strike="noStrike">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0" u="none" strike="noStrike">
                          <a:solidFill>
                            <a:schemeClr val="tx1"/>
                          </a:solidFill>
                          <a:effectLst/>
                        </a:rPr>
                        <a:t>MPT Na Escola</a:t>
                      </a:r>
                      <a:r>
                        <a:rPr lang="pt-BR" sz="1800" b="0" u="none" strike="noStrike">
                          <a:solidFill>
                            <a:srgbClr val="000000"/>
                          </a:solidFill>
                          <a:effectLst/>
                        </a:rPr>
                        <a:t> (</a:t>
                      </a:r>
                      <a:r>
                        <a:rPr lang="pt-BR" sz="1800" b="1" u="none" strike="noStrike">
                          <a:solidFill>
                            <a:srgbClr val="000000"/>
                          </a:solidFill>
                          <a:effectLst/>
                        </a:rPr>
                        <a:t>GAET</a:t>
                      </a:r>
                      <a:r>
                        <a:rPr lang="pt-BR" sz="1800" b="0" u="none" strike="noStrike">
                          <a:solidFill>
                            <a:srgbClr val="000000"/>
                          </a:solidFill>
                          <a:effectLst/>
                        </a:rPr>
                        <a:t>)</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224094321"/>
                  </a:ext>
                </a:extLst>
              </a:tr>
              <a:tr h="413214">
                <a:tc>
                  <a:txBody>
                    <a:bodyPr/>
                    <a:lstStyle/>
                    <a:p>
                      <a:pPr algn="ctr" fontAlgn="ctr"/>
                      <a:r>
                        <a:rPr lang="pt-BR" sz="1800" b="0" u="none" strike="noStrike">
                          <a:solidFill>
                            <a:srgbClr val="000000"/>
                          </a:solidFill>
                          <a:effectLst/>
                        </a:rPr>
                        <a:t>COORDINFÂNCIA</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pt-BR" sz="1800" b="0" u="none" strike="noStrike">
                          <a:solidFill>
                            <a:srgbClr val="000000"/>
                          </a:solidFill>
                          <a:effectLst/>
                        </a:rPr>
                        <a:t>Aprendizagem na Iniciativa Privada</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863560697"/>
                  </a:ext>
                </a:extLst>
              </a:tr>
            </a:tbl>
          </a:graphicData>
        </a:graphic>
      </p:graphicFrame>
      <p:sp>
        <p:nvSpPr>
          <p:cNvPr id="5" name="CaixaDeTexto 4">
            <a:extLst>
              <a:ext uri="{FF2B5EF4-FFF2-40B4-BE49-F238E27FC236}">
                <a16:creationId xmlns:a16="http://schemas.microsoft.com/office/drawing/2014/main" id="{C4D62227-C809-F6B4-4B9A-81B242344F95}"/>
              </a:ext>
            </a:extLst>
          </p:cNvPr>
          <p:cNvSpPr txBox="1"/>
          <p:nvPr/>
        </p:nvSpPr>
        <p:spPr>
          <a:xfrm>
            <a:off x="1060425" y="126098"/>
            <a:ext cx="10047354" cy="584775"/>
          </a:xfrm>
          <a:prstGeom prst="rect">
            <a:avLst/>
          </a:prstGeom>
          <a:noFill/>
        </p:spPr>
        <p:txBody>
          <a:bodyPr wrap="square" rtlCol="0">
            <a:spAutoFit/>
          </a:bodyPr>
          <a:lstStyle/>
          <a:p>
            <a:pPr algn="ctr"/>
            <a:r>
              <a:rPr lang="pt-BR" sz="3200"/>
              <a:t>Projetos Nacionais Vigentes</a:t>
            </a:r>
          </a:p>
        </p:txBody>
      </p:sp>
      <p:sp>
        <p:nvSpPr>
          <p:cNvPr id="2" name="CaixaDeTexto 1">
            <a:extLst>
              <a:ext uri="{FF2B5EF4-FFF2-40B4-BE49-F238E27FC236}">
                <a16:creationId xmlns:a16="http://schemas.microsoft.com/office/drawing/2014/main" id="{C080C776-E435-024D-DE56-E05B16460F47}"/>
              </a:ext>
            </a:extLst>
          </p:cNvPr>
          <p:cNvSpPr txBox="1"/>
          <p:nvPr/>
        </p:nvSpPr>
        <p:spPr>
          <a:xfrm>
            <a:off x="10990555" y="6400801"/>
            <a:ext cx="461639" cy="261610"/>
          </a:xfrm>
          <a:prstGeom prst="rect">
            <a:avLst/>
          </a:prstGeom>
          <a:noFill/>
        </p:spPr>
        <p:txBody>
          <a:bodyPr wrap="square" rtlCol="0">
            <a:spAutoFit/>
          </a:bodyPr>
          <a:lstStyle/>
          <a:p>
            <a:r>
              <a:rPr lang="pt-BR" sz="1100"/>
              <a:t>16</a:t>
            </a:r>
          </a:p>
        </p:txBody>
      </p:sp>
    </p:spTree>
    <p:extLst>
      <p:ext uri="{BB962C8B-B14F-4D97-AF65-F5344CB8AC3E}">
        <p14:creationId xmlns:p14="http://schemas.microsoft.com/office/powerpoint/2010/main" val="295436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D9CF0B-82EB-4F81-B988-26AAB98F5365}"/>
              </a:ext>
            </a:extLst>
          </p:cNvPr>
          <p:cNvSpPr txBox="1"/>
          <p:nvPr/>
        </p:nvSpPr>
        <p:spPr>
          <a:xfrm>
            <a:off x="1" y="286044"/>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Projetos Regionais indicados para os GAETs</a:t>
            </a:r>
            <a:endParaRPr lang="pt-BR" sz="2200" b="1">
              <a:solidFill>
                <a:schemeClr val="tx1">
                  <a:lumMod val="85000"/>
                  <a:lumOff val="15000"/>
                </a:schemeClr>
              </a:solidFill>
            </a:endParaRPr>
          </a:p>
        </p:txBody>
      </p:sp>
      <p:graphicFrame>
        <p:nvGraphicFramePr>
          <p:cNvPr id="2" name="Tabela 1">
            <a:extLst>
              <a:ext uri="{FF2B5EF4-FFF2-40B4-BE49-F238E27FC236}">
                <a16:creationId xmlns:a16="http://schemas.microsoft.com/office/drawing/2014/main" id="{F124C268-E31F-4EDB-B47D-95969892BD95}"/>
              </a:ext>
            </a:extLst>
          </p:cNvPr>
          <p:cNvGraphicFramePr>
            <a:graphicFrameLocks noGrp="1"/>
          </p:cNvGraphicFramePr>
          <p:nvPr>
            <p:extLst>
              <p:ext uri="{D42A27DB-BD31-4B8C-83A1-F6EECF244321}">
                <p14:modId xmlns:p14="http://schemas.microsoft.com/office/powerpoint/2010/main" val="1269477775"/>
              </p:ext>
            </p:extLst>
          </p:nvPr>
        </p:nvGraphicFramePr>
        <p:xfrm>
          <a:off x="646358" y="978195"/>
          <a:ext cx="5103225" cy="5018567"/>
        </p:xfrm>
        <a:graphic>
          <a:graphicData uri="http://schemas.openxmlformats.org/drawingml/2006/table">
            <a:tbl>
              <a:tblPr firstRow="1" firstCol="1" bandRow="1">
                <a:tableStyleId>{C083E6E3-FA7D-4D7B-A595-EF9225AFEA82}</a:tableStyleId>
              </a:tblPr>
              <a:tblGrid>
                <a:gridCol w="734554">
                  <a:extLst>
                    <a:ext uri="{9D8B030D-6E8A-4147-A177-3AD203B41FA5}">
                      <a16:colId xmlns:a16="http://schemas.microsoft.com/office/drawing/2014/main" val="3438553463"/>
                    </a:ext>
                  </a:extLst>
                </a:gridCol>
                <a:gridCol w="4368671">
                  <a:extLst>
                    <a:ext uri="{9D8B030D-6E8A-4147-A177-3AD203B41FA5}">
                      <a16:colId xmlns:a16="http://schemas.microsoft.com/office/drawing/2014/main" val="2053286874"/>
                    </a:ext>
                  </a:extLst>
                </a:gridCol>
              </a:tblGrid>
              <a:tr h="186532">
                <a:tc>
                  <a:txBody>
                    <a:bodyPr/>
                    <a:lstStyle/>
                    <a:p>
                      <a:pPr algn="ctr">
                        <a:lnSpc>
                          <a:spcPct val="100000"/>
                        </a:lnSpc>
                        <a:spcAft>
                          <a:spcPts val="0"/>
                        </a:spcAft>
                      </a:pPr>
                      <a:r>
                        <a:rPr lang="pt-BR" sz="1200" strike="noStrike" baseline="0">
                          <a:effectLst/>
                        </a:rPr>
                        <a:t>PRT</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spcAft>
                          <a:spcPts val="0"/>
                        </a:spcAft>
                      </a:pPr>
                      <a:r>
                        <a:rPr lang="pt-BR" sz="1200" strike="noStrike" baseline="0">
                          <a:effectLst/>
                        </a:rPr>
                        <a:t>Projeto Regional</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09300973"/>
                  </a:ext>
                </a:extLst>
              </a:tr>
              <a:tr h="193561">
                <a:tc>
                  <a:txBody>
                    <a:bodyPr/>
                    <a:lstStyle/>
                    <a:p>
                      <a:pPr algn="ctr">
                        <a:lnSpc>
                          <a:spcPct val="100000"/>
                        </a:lnSpc>
                        <a:spcAft>
                          <a:spcPts val="0"/>
                        </a:spcAft>
                      </a:pPr>
                      <a:r>
                        <a:rPr lang="pt-BR" sz="1200" strike="noStrike" baseline="0">
                          <a:effectLst/>
                        </a:rPr>
                        <a:t>PRT 1</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Segurança e Saúde nas Escolas</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140361"/>
                  </a:ext>
                </a:extLst>
              </a:tr>
              <a:tr h="1324572">
                <a:tc>
                  <a:txBody>
                    <a:bodyPr/>
                    <a:lstStyle/>
                    <a:p>
                      <a:pPr algn="ctr">
                        <a:lnSpc>
                          <a:spcPct val="100000"/>
                        </a:lnSpc>
                        <a:spcAft>
                          <a:spcPts val="0"/>
                        </a:spcAft>
                      </a:pPr>
                      <a:r>
                        <a:rPr lang="pt-BR" sz="1200" strike="noStrike" baseline="0">
                          <a:effectLst/>
                        </a:rPr>
                        <a:t>PRT 2</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Aprendizagem Profissional (COORDINFÂNCIA)</a:t>
                      </a:r>
                    </a:p>
                    <a:p>
                      <a:pPr>
                        <a:lnSpc>
                          <a:spcPct val="100000"/>
                        </a:lnSpc>
                        <a:spcAft>
                          <a:spcPts val="0"/>
                        </a:spcAft>
                      </a:pPr>
                      <a:r>
                        <a:rPr lang="pt-BR" sz="1200" strike="noStrike" baseline="0">
                          <a:effectLst/>
                        </a:rPr>
                        <a:t>Implementação do Projeto “Ação Integrada” no Fluxo de Atendimento às Vítimas no Pós-Resgate (CONAETE)</a:t>
                      </a:r>
                    </a:p>
                    <a:p>
                      <a:pPr>
                        <a:lnSpc>
                          <a:spcPct val="100000"/>
                        </a:lnSpc>
                        <a:spcAft>
                          <a:spcPts val="0"/>
                        </a:spcAft>
                      </a:pPr>
                      <a:r>
                        <a:rPr lang="pt-BR" sz="1200" strike="noStrike" baseline="0">
                          <a:effectLst/>
                        </a:rPr>
                        <a:t>Projeto Ouro Negro Regional: Bacia de Santos/SP (CONATPA)</a:t>
                      </a:r>
                    </a:p>
                    <a:p>
                      <a:pPr>
                        <a:lnSpc>
                          <a:spcPct val="100000"/>
                        </a:lnSpc>
                        <a:spcAft>
                          <a:spcPts val="0"/>
                        </a:spcAft>
                      </a:pPr>
                      <a:r>
                        <a:rPr lang="pt-BR" sz="1200" strike="noStrike" baseline="0">
                          <a:effectLst/>
                        </a:rPr>
                        <a:t>Diálogo Social (COORDIGUALDADE)</a:t>
                      </a:r>
                    </a:p>
                    <a:p>
                      <a:pPr>
                        <a:lnSpc>
                          <a:spcPct val="100000"/>
                        </a:lnSpc>
                        <a:spcAft>
                          <a:spcPts val="0"/>
                        </a:spcAft>
                      </a:pPr>
                      <a:r>
                        <a:rPr lang="pt-BR" sz="1200" strike="noStrike" baseline="0">
                          <a:effectLst/>
                        </a:rPr>
                        <a:t>Novas Formas de Trabalho e as Recentes Alterações Legislativas (CONAFRET/CODEMAT/CONAP/CONALIS)</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9671093"/>
                  </a:ext>
                </a:extLst>
              </a:tr>
              <a:tr h="193561">
                <a:tc>
                  <a:txBody>
                    <a:bodyPr/>
                    <a:lstStyle/>
                    <a:p>
                      <a:pPr algn="ctr">
                        <a:lnSpc>
                          <a:spcPct val="100000"/>
                        </a:lnSpc>
                        <a:spcAft>
                          <a:spcPts val="0"/>
                        </a:spcAft>
                      </a:pPr>
                      <a:r>
                        <a:rPr lang="pt-BR" sz="1200" strike="noStrike" baseline="0">
                          <a:effectLst/>
                        </a:rPr>
                        <a:t>PRT 3</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Cadeia Produtiva do Cigarro de Palha</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34961637"/>
                  </a:ext>
                </a:extLst>
              </a:tr>
              <a:tr h="378449">
                <a:tc>
                  <a:txBody>
                    <a:bodyPr/>
                    <a:lstStyle/>
                    <a:p>
                      <a:pPr algn="ctr">
                        <a:lnSpc>
                          <a:spcPct val="100000"/>
                        </a:lnSpc>
                        <a:spcAft>
                          <a:spcPts val="0"/>
                        </a:spcAft>
                      </a:pPr>
                      <a:r>
                        <a:rPr lang="pt-BR" sz="1200" strike="noStrike" baseline="0">
                          <a:effectLst/>
                        </a:rPr>
                        <a:t>PRT 4</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Segurança no trabalho e inclusão socioprodutiva na cadeia de coleta de resíduos</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5799454"/>
                  </a:ext>
                </a:extLst>
              </a:tr>
              <a:tr h="378449">
                <a:tc>
                  <a:txBody>
                    <a:bodyPr/>
                    <a:lstStyle/>
                    <a:p>
                      <a:pPr algn="ctr">
                        <a:lnSpc>
                          <a:spcPct val="100000"/>
                        </a:lnSpc>
                        <a:spcAft>
                          <a:spcPts val="0"/>
                        </a:spcAft>
                      </a:pPr>
                      <a:r>
                        <a:rPr lang="pt-BR" sz="1200" strike="noStrike" baseline="0">
                          <a:effectLst/>
                        </a:rPr>
                        <a:t>PRT 5</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Projeto regional de articulação e parceria estratégica com a Secretaria Regional do Trabalho na Bahia (SRT-BA)</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2576744"/>
                  </a:ext>
                </a:extLst>
              </a:tr>
              <a:tr h="193561">
                <a:tc>
                  <a:txBody>
                    <a:bodyPr/>
                    <a:lstStyle/>
                    <a:p>
                      <a:pPr algn="ctr">
                        <a:lnSpc>
                          <a:spcPct val="100000"/>
                        </a:lnSpc>
                        <a:spcAft>
                          <a:spcPts val="0"/>
                        </a:spcAft>
                      </a:pPr>
                      <a:r>
                        <a:rPr lang="pt-BR" sz="1200" strike="noStrike" baseline="0">
                          <a:effectLst/>
                        </a:rPr>
                        <a:t>PRT 6</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Homologação judicial de acordos extrajudiciais</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51783827"/>
                  </a:ext>
                </a:extLst>
              </a:tr>
              <a:tr h="567674">
                <a:tc>
                  <a:txBody>
                    <a:bodyPr/>
                    <a:lstStyle/>
                    <a:p>
                      <a:pPr algn="ctr">
                        <a:lnSpc>
                          <a:spcPct val="100000"/>
                        </a:lnSpc>
                        <a:spcAft>
                          <a:spcPts val="0"/>
                        </a:spcAft>
                      </a:pPr>
                      <a:r>
                        <a:rPr lang="pt-BR" sz="1200" strike="noStrike" baseline="0">
                          <a:effectLst/>
                        </a:rPr>
                        <a:t>PRT 7</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Projeto das Cadeias Produtivas, com ênfase na cadeia produtiva da Carnaúba;</a:t>
                      </a:r>
                    </a:p>
                    <a:p>
                      <a:pPr>
                        <a:lnSpc>
                          <a:spcPct val="100000"/>
                        </a:lnSpc>
                        <a:spcAft>
                          <a:spcPts val="0"/>
                        </a:spcAft>
                      </a:pPr>
                      <a:r>
                        <a:rPr lang="pt-BR" sz="1200" strike="noStrike" baseline="0">
                          <a:effectLst/>
                        </a:rPr>
                        <a:t>Projeto Resgate à infância - Aprendizagem</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6543628"/>
                  </a:ext>
                </a:extLst>
              </a:tr>
              <a:tr h="193561">
                <a:tc>
                  <a:txBody>
                    <a:bodyPr/>
                    <a:lstStyle/>
                    <a:p>
                      <a:pPr algn="ctr">
                        <a:lnSpc>
                          <a:spcPct val="100000"/>
                        </a:lnSpc>
                        <a:spcAft>
                          <a:spcPts val="0"/>
                        </a:spcAft>
                      </a:pPr>
                      <a:r>
                        <a:rPr lang="pt-BR" sz="1200" strike="noStrike" baseline="0">
                          <a:effectLst/>
                        </a:rPr>
                        <a:t>PRT 8</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latin typeface="Calibri" panose="020F0502020204030204" pitchFamily="34" charset="0"/>
                          <a:ea typeface="Calibri" panose="020F0502020204030204" pitchFamily="34" charset="0"/>
                          <a:cs typeface="Times New Roman" panose="02020603050405020304" pitchFamily="18" charset="0"/>
                        </a:rPr>
                        <a:t>Projeto Aprendizagem</a:t>
                      </a: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9607380"/>
                  </a:ext>
                </a:extLst>
              </a:tr>
              <a:tr h="396057">
                <a:tc>
                  <a:txBody>
                    <a:bodyPr/>
                    <a:lstStyle/>
                    <a:p>
                      <a:pPr algn="ctr">
                        <a:lnSpc>
                          <a:spcPct val="100000"/>
                        </a:lnSpc>
                        <a:spcAft>
                          <a:spcPts val="0"/>
                        </a:spcAft>
                      </a:pPr>
                      <a:r>
                        <a:rPr lang="pt-BR" sz="1200" strike="noStrike" baseline="0">
                          <a:effectLst/>
                        </a:rPr>
                        <a:t>PRT 9</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Controle de Legalidade de Instrumentos Coletivos – base de cálculo de aprendizagem e pessoa com deficiência</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9316947"/>
                  </a:ext>
                </a:extLst>
              </a:tr>
              <a:tr h="193561">
                <a:tc>
                  <a:txBody>
                    <a:bodyPr/>
                    <a:lstStyle/>
                    <a:p>
                      <a:pPr algn="ctr">
                        <a:lnSpc>
                          <a:spcPct val="100000"/>
                        </a:lnSpc>
                        <a:spcAft>
                          <a:spcPts val="0"/>
                        </a:spcAft>
                      </a:pPr>
                      <a:r>
                        <a:rPr lang="pt-BR" sz="1200" strike="noStrike" baseline="0">
                          <a:effectLst/>
                        </a:rPr>
                        <a:t>PRT 10</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latin typeface="Calibri" panose="020F0502020204030204" pitchFamily="34" charset="0"/>
                          <a:ea typeface="Calibri" panose="020F0502020204030204" pitchFamily="34" charset="0"/>
                          <a:cs typeface="Times New Roman" panose="02020603050405020304" pitchFamily="18" charset="0"/>
                        </a:rPr>
                        <a:t>Parceria com a SRT/DF</a:t>
                      </a: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6206955"/>
                  </a:ext>
                </a:extLst>
              </a:tr>
              <a:tr h="258428">
                <a:tc>
                  <a:txBody>
                    <a:bodyPr/>
                    <a:lstStyle/>
                    <a:p>
                      <a:pPr algn="ctr">
                        <a:lnSpc>
                          <a:spcPct val="100000"/>
                        </a:lnSpc>
                        <a:spcAft>
                          <a:spcPts val="0"/>
                        </a:spcAft>
                      </a:pPr>
                      <a:r>
                        <a:rPr lang="pt-BR" sz="1200" strike="noStrike" baseline="0">
                          <a:effectLst/>
                        </a:rPr>
                        <a:t>PRT 11</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err="1">
                          <a:effectLst/>
                          <a:latin typeface="Calibri" panose="020F0502020204030204" pitchFamily="34" charset="0"/>
                          <a:ea typeface="Calibri" panose="020F0502020204030204" pitchFamily="34" charset="0"/>
                          <a:cs typeface="Times New Roman" panose="02020603050405020304" pitchFamily="18" charset="0"/>
                        </a:rPr>
                        <a:t>Mujeres</a:t>
                      </a:r>
                      <a:r>
                        <a:rPr lang="pt-BR" sz="1200" strike="noStrike" baseline="0">
                          <a:effectLst/>
                          <a:latin typeface="Calibri" panose="020F0502020204030204" pitchFamily="34" charset="0"/>
                          <a:ea typeface="Calibri" panose="020F0502020204030204" pitchFamily="34" charset="0"/>
                          <a:cs typeface="Times New Roman" panose="02020603050405020304" pitchFamily="18" charset="0"/>
                        </a:rPr>
                        <a:t> </a:t>
                      </a:r>
                      <a:r>
                        <a:rPr lang="pt-BR" sz="1200" strike="noStrike" baseline="0" err="1">
                          <a:effectLst/>
                          <a:latin typeface="Calibri" panose="020F0502020204030204" pitchFamily="34" charset="0"/>
                          <a:ea typeface="Calibri" panose="020F0502020204030204" pitchFamily="34" charset="0"/>
                          <a:cs typeface="Times New Roman" panose="02020603050405020304" pitchFamily="18" charset="0"/>
                        </a:rPr>
                        <a:t>Fuertes</a:t>
                      </a:r>
                      <a:r>
                        <a:rPr lang="pt-BR" sz="1200" strike="noStrike" baseline="0">
                          <a:effectLst/>
                          <a:latin typeface="Calibri" panose="020F0502020204030204" pitchFamily="34" charset="0"/>
                          <a:ea typeface="Calibri" panose="020F0502020204030204" pitchFamily="34" charset="0"/>
                          <a:cs typeface="Times New Roman" panose="02020603050405020304" pitchFamily="18" charset="0"/>
                        </a:rPr>
                        <a:t> - Aprendizagem profissional</a:t>
                      </a: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9494991"/>
                  </a:ext>
                </a:extLst>
              </a:tr>
              <a:tr h="560601">
                <a:tc>
                  <a:txBody>
                    <a:bodyPr/>
                    <a:lstStyle/>
                    <a:p>
                      <a:pPr algn="ctr">
                        <a:lnSpc>
                          <a:spcPct val="100000"/>
                        </a:lnSpc>
                        <a:spcAft>
                          <a:spcPts val="0"/>
                        </a:spcAft>
                      </a:pPr>
                      <a:r>
                        <a:rPr lang="pt-BR" sz="1200" strike="noStrike" baseline="0">
                          <a:effectLst/>
                        </a:rPr>
                        <a:t>PRT 12</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Proteção de migrantes e imigrantes </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41832621"/>
                  </a:ext>
                </a:extLst>
              </a:tr>
            </a:tbl>
          </a:graphicData>
        </a:graphic>
      </p:graphicFrame>
      <p:graphicFrame>
        <p:nvGraphicFramePr>
          <p:cNvPr id="3" name="Tabela 3">
            <a:extLst>
              <a:ext uri="{FF2B5EF4-FFF2-40B4-BE49-F238E27FC236}">
                <a16:creationId xmlns:a16="http://schemas.microsoft.com/office/drawing/2014/main" id="{18648DE4-B3FC-413F-94FB-F0E4BF0421F4}"/>
              </a:ext>
            </a:extLst>
          </p:cNvPr>
          <p:cNvGraphicFramePr>
            <a:graphicFrameLocks noGrp="1"/>
          </p:cNvGraphicFramePr>
          <p:nvPr>
            <p:extLst>
              <p:ext uri="{D42A27DB-BD31-4B8C-83A1-F6EECF244321}">
                <p14:modId xmlns:p14="http://schemas.microsoft.com/office/powerpoint/2010/main" val="3739456703"/>
              </p:ext>
            </p:extLst>
          </p:nvPr>
        </p:nvGraphicFramePr>
        <p:xfrm>
          <a:off x="6061166" y="965391"/>
          <a:ext cx="5495109" cy="4932619"/>
        </p:xfrm>
        <a:graphic>
          <a:graphicData uri="http://schemas.openxmlformats.org/drawingml/2006/table">
            <a:tbl>
              <a:tblPr firstRow="1" bandRow="1">
                <a:tableStyleId>{5C22544A-7EE6-4342-B048-85BDC9FD1C3A}</a:tableStyleId>
              </a:tblPr>
              <a:tblGrid>
                <a:gridCol w="740228">
                  <a:extLst>
                    <a:ext uri="{9D8B030D-6E8A-4147-A177-3AD203B41FA5}">
                      <a16:colId xmlns:a16="http://schemas.microsoft.com/office/drawing/2014/main" val="313598905"/>
                    </a:ext>
                  </a:extLst>
                </a:gridCol>
                <a:gridCol w="4754881">
                  <a:extLst>
                    <a:ext uri="{9D8B030D-6E8A-4147-A177-3AD203B41FA5}">
                      <a16:colId xmlns:a16="http://schemas.microsoft.com/office/drawing/2014/main" val="2564870858"/>
                    </a:ext>
                  </a:extLst>
                </a:gridCol>
              </a:tblGrid>
              <a:tr h="109430">
                <a:tc>
                  <a:txBody>
                    <a:bodyPr/>
                    <a:lstStyle/>
                    <a:p>
                      <a:pPr algn="ctr">
                        <a:lnSpc>
                          <a:spcPct val="100000"/>
                        </a:lnSpc>
                        <a:spcAft>
                          <a:spcPts val="0"/>
                        </a:spcAft>
                      </a:pPr>
                      <a:r>
                        <a:rPr lang="pt-BR" sz="1200" strike="noStrike" baseline="0">
                          <a:solidFill>
                            <a:schemeClr val="tx1"/>
                          </a:solidFill>
                          <a:effectLst/>
                        </a:rPr>
                        <a:t>PRT</a:t>
                      </a:r>
                      <a:endParaRPr lang="pt-BR" sz="1200" strike="noStrike"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spcAft>
                          <a:spcPts val="0"/>
                        </a:spcAft>
                      </a:pPr>
                      <a:r>
                        <a:rPr lang="pt-BR" sz="1200" strike="noStrike" baseline="0">
                          <a:solidFill>
                            <a:schemeClr val="tx1"/>
                          </a:solidFill>
                          <a:effectLst/>
                        </a:rPr>
                        <a:t>Projeto Regional</a:t>
                      </a:r>
                      <a:endParaRPr lang="pt-BR" sz="1200" strike="noStrike"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70103086"/>
                  </a:ext>
                </a:extLst>
              </a:tr>
              <a:tr h="239081">
                <a:tc>
                  <a:txBody>
                    <a:bodyPr/>
                    <a:lstStyle/>
                    <a:p>
                      <a:pPr algn="ctr">
                        <a:lnSpc>
                          <a:spcPct val="100000"/>
                        </a:lnSpc>
                        <a:spcAft>
                          <a:spcPts val="0"/>
                        </a:spcAft>
                      </a:pPr>
                      <a:r>
                        <a:rPr lang="pt-BR" sz="1200" b="1" strike="noStrike" baseline="0">
                          <a:effectLst/>
                        </a:rPr>
                        <a:t>PRT 13</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Aprendizagem profissional</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568334"/>
                  </a:ext>
                </a:extLst>
              </a:tr>
              <a:tr h="264883">
                <a:tc>
                  <a:txBody>
                    <a:bodyPr/>
                    <a:lstStyle/>
                    <a:p>
                      <a:pPr algn="ctr">
                        <a:lnSpc>
                          <a:spcPct val="100000"/>
                        </a:lnSpc>
                        <a:spcAft>
                          <a:spcPts val="0"/>
                        </a:spcAft>
                      </a:pPr>
                      <a:r>
                        <a:rPr lang="pt-BR" sz="1200" b="1" strike="noStrike" baseline="0">
                          <a:effectLst/>
                        </a:rPr>
                        <a:t>PRT 14</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MPT Itinerante</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29425220"/>
                  </a:ext>
                </a:extLst>
              </a:tr>
              <a:tr h="264883">
                <a:tc>
                  <a:txBody>
                    <a:bodyPr/>
                    <a:lstStyle/>
                    <a:p>
                      <a:pPr algn="ctr">
                        <a:lnSpc>
                          <a:spcPct val="100000"/>
                        </a:lnSpc>
                        <a:spcAft>
                          <a:spcPts val="0"/>
                        </a:spcAft>
                      </a:pPr>
                      <a:r>
                        <a:rPr lang="pt-BR" sz="1200" b="1" strike="noStrike" baseline="0">
                          <a:effectLst/>
                        </a:rPr>
                        <a:t>PRT 15</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latin typeface="Calibri" panose="020F0502020204030204" pitchFamily="34" charset="0"/>
                          <a:ea typeface="Calibri" panose="020F0502020204030204" pitchFamily="34" charset="0"/>
                          <a:cs typeface="Times New Roman" panose="02020603050405020304" pitchFamily="18" charset="0"/>
                        </a:rPr>
                        <a:t>Inclusão Socioeconômica de Catadoras e Catadores de Materiais Recicláveis com Erradicação do Trabalho Infantil</a:t>
                      </a: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2869237"/>
                  </a:ext>
                </a:extLst>
              </a:tr>
              <a:tr h="445298">
                <a:tc>
                  <a:txBody>
                    <a:bodyPr/>
                    <a:lstStyle/>
                    <a:p>
                      <a:pPr algn="ctr">
                        <a:lnSpc>
                          <a:spcPct val="100000"/>
                        </a:lnSpc>
                        <a:spcAft>
                          <a:spcPts val="0"/>
                        </a:spcAft>
                      </a:pPr>
                      <a:r>
                        <a:rPr lang="pt-BR" sz="1200" b="1" strike="noStrike" baseline="0">
                          <a:effectLst/>
                        </a:rPr>
                        <a:t>PRT 16</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Cumprimento Regular da Cota de Aprendizagem: uma Necessidade Urgente</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73153288"/>
                  </a:ext>
                </a:extLst>
              </a:tr>
              <a:tr h="326010">
                <a:tc>
                  <a:txBody>
                    <a:bodyPr/>
                    <a:lstStyle/>
                    <a:p>
                      <a:pPr algn="ctr">
                        <a:lnSpc>
                          <a:spcPct val="100000"/>
                        </a:lnSpc>
                        <a:spcAft>
                          <a:spcPts val="0"/>
                        </a:spcAft>
                      </a:pPr>
                      <a:r>
                        <a:rPr lang="pt-BR" sz="1200" b="1" strike="noStrike" baseline="0">
                          <a:effectLst/>
                        </a:rPr>
                        <a:t>PRT 17</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Trabalho seguro no setor de rochas (Rocha segura)</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05729295"/>
                  </a:ext>
                </a:extLst>
              </a:tr>
              <a:tr h="285258">
                <a:tc>
                  <a:txBody>
                    <a:bodyPr/>
                    <a:lstStyle/>
                    <a:p>
                      <a:pPr algn="ctr">
                        <a:lnSpc>
                          <a:spcPct val="100000"/>
                        </a:lnSpc>
                        <a:spcAft>
                          <a:spcPts val="0"/>
                        </a:spcAft>
                      </a:pPr>
                      <a:r>
                        <a:rPr lang="pt-BR" sz="1200" b="1" strike="noStrike" baseline="0">
                          <a:effectLst/>
                        </a:rPr>
                        <a:t>PRT 18</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lnSpc>
                          <a:spcPct val="100000"/>
                        </a:lnSpc>
                        <a:spcAft>
                          <a:spcPts val="0"/>
                        </a:spcAft>
                      </a:pPr>
                      <a:r>
                        <a:rPr lang="pt-BR" sz="1200" strike="noStrike" kern="1200" baseline="0">
                          <a:solidFill>
                            <a:schemeClr val="dk1"/>
                          </a:solidFill>
                          <a:effectLst/>
                          <a:latin typeface="+mn-lt"/>
                          <a:ea typeface="+mn-ea"/>
                          <a:cs typeface="+mn-cs"/>
                        </a:rPr>
                        <a:t>Ação Regional para Contratação de Aprendizes</a:t>
                      </a: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52214789"/>
                  </a:ext>
                </a:extLst>
              </a:tr>
              <a:tr h="466486">
                <a:tc>
                  <a:txBody>
                    <a:bodyPr/>
                    <a:lstStyle/>
                    <a:p>
                      <a:pPr algn="ctr">
                        <a:lnSpc>
                          <a:spcPct val="100000"/>
                        </a:lnSpc>
                        <a:spcAft>
                          <a:spcPts val="0"/>
                        </a:spcAft>
                      </a:pPr>
                      <a:r>
                        <a:rPr lang="pt-BR" sz="1200" b="1" strike="noStrike" baseline="0">
                          <a:effectLst/>
                        </a:rPr>
                        <a:t>PRT 19</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Projeto Inclusão </a:t>
                      </a:r>
                      <a:r>
                        <a:rPr lang="pt-BR" sz="1200" strike="noStrike" baseline="0" err="1">
                          <a:effectLst/>
                        </a:rPr>
                        <a:t>sócio-econômica</a:t>
                      </a:r>
                      <a:r>
                        <a:rPr lang="pt-BR" sz="1200" strike="noStrike" baseline="0">
                          <a:effectLst/>
                        </a:rPr>
                        <a:t> de catadoras e catadores de materiais recicláveis</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26914863"/>
                  </a:ext>
                </a:extLst>
              </a:tr>
              <a:tr h="667947">
                <a:tc>
                  <a:txBody>
                    <a:bodyPr/>
                    <a:lstStyle/>
                    <a:p>
                      <a:pPr algn="ctr">
                        <a:lnSpc>
                          <a:spcPct val="100000"/>
                        </a:lnSpc>
                        <a:spcAft>
                          <a:spcPts val="0"/>
                        </a:spcAft>
                      </a:pPr>
                      <a:r>
                        <a:rPr lang="pt-BR" sz="1200" b="1" strike="noStrike" baseline="0">
                          <a:effectLst/>
                        </a:rPr>
                        <a:t>PRT 20</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Inclusão </a:t>
                      </a:r>
                      <a:r>
                        <a:rPr lang="pt-BR" sz="1200" strike="noStrike" baseline="0" err="1">
                          <a:effectLst/>
                        </a:rPr>
                        <a:t>Sócio-Econômica</a:t>
                      </a:r>
                      <a:r>
                        <a:rPr lang="pt-BR" sz="1200" strike="noStrike" baseline="0">
                          <a:effectLst/>
                        </a:rPr>
                        <a:t> de Catadoras e Catadores de Materiais Recicláveis </a:t>
                      </a:r>
                    </a:p>
                    <a:p>
                      <a:pPr>
                        <a:lnSpc>
                          <a:spcPct val="100000"/>
                        </a:lnSpc>
                        <a:spcAft>
                          <a:spcPts val="0"/>
                        </a:spcAft>
                      </a:pPr>
                      <a:r>
                        <a:rPr lang="pt-BR" sz="1200" strike="noStrike" baseline="0">
                          <a:effectLst/>
                        </a:rPr>
                        <a:t>Projeto de Promoção da Aprendizagem</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3129301"/>
                  </a:ext>
                </a:extLst>
              </a:tr>
              <a:tr h="289558">
                <a:tc>
                  <a:txBody>
                    <a:bodyPr/>
                    <a:lstStyle/>
                    <a:p>
                      <a:pPr algn="ctr">
                        <a:lnSpc>
                          <a:spcPct val="100000"/>
                        </a:lnSpc>
                        <a:spcAft>
                          <a:spcPts val="0"/>
                        </a:spcAft>
                      </a:pPr>
                      <a:r>
                        <a:rPr lang="pt-BR" sz="1200" b="1" strike="noStrike" baseline="0">
                          <a:effectLst/>
                        </a:rPr>
                        <a:t>PRT 21</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Cadeia produtiva de Caulim no Estado do RN</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02811892"/>
                  </a:ext>
                </a:extLst>
              </a:tr>
              <a:tr h="466486">
                <a:tc>
                  <a:txBody>
                    <a:bodyPr/>
                    <a:lstStyle/>
                    <a:p>
                      <a:pPr algn="ctr">
                        <a:lnSpc>
                          <a:spcPct val="100000"/>
                        </a:lnSpc>
                        <a:spcAft>
                          <a:spcPts val="0"/>
                        </a:spcAft>
                      </a:pPr>
                      <a:r>
                        <a:rPr lang="pt-BR" sz="1200" b="1" strike="noStrike" baseline="0">
                          <a:effectLst/>
                        </a:rPr>
                        <a:t>PRT 22</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Cadeia produtiva da Carnaúba (Palha acolhedora)</a:t>
                      </a:r>
                    </a:p>
                    <a:p>
                      <a:pPr>
                        <a:lnSpc>
                          <a:spcPct val="100000"/>
                        </a:lnSpc>
                        <a:spcAft>
                          <a:spcPts val="0"/>
                        </a:spcAft>
                      </a:pPr>
                      <a:r>
                        <a:rPr lang="pt-BR" sz="1200" strike="noStrike" baseline="0">
                          <a:effectLst/>
                        </a:rPr>
                        <a:t>MPT - Itinerante</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807149"/>
                  </a:ext>
                </a:extLst>
              </a:tr>
              <a:tr h="466486">
                <a:tc>
                  <a:txBody>
                    <a:bodyPr/>
                    <a:lstStyle/>
                    <a:p>
                      <a:pPr algn="ctr">
                        <a:lnSpc>
                          <a:spcPct val="100000"/>
                        </a:lnSpc>
                        <a:spcAft>
                          <a:spcPts val="0"/>
                        </a:spcAft>
                      </a:pPr>
                      <a:r>
                        <a:rPr lang="pt-BR" sz="1200" b="1" strike="noStrike" baseline="0">
                          <a:effectLst/>
                        </a:rPr>
                        <a:t>PRT 23</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Interseção entre trabalho infantil e trabalho escravo no estado de Mato Grosso – articulação de políticas públicas para combate à exploração</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4864060"/>
                  </a:ext>
                </a:extLst>
              </a:tr>
              <a:tr h="466486">
                <a:tc>
                  <a:txBody>
                    <a:bodyPr/>
                    <a:lstStyle/>
                    <a:p>
                      <a:pPr algn="ctr">
                        <a:lnSpc>
                          <a:spcPct val="100000"/>
                        </a:lnSpc>
                        <a:spcAft>
                          <a:spcPts val="0"/>
                        </a:spcAft>
                      </a:pPr>
                      <a:r>
                        <a:rPr lang="pt-BR" sz="1200" b="1" strike="noStrike" baseline="0">
                          <a:effectLst/>
                        </a:rPr>
                        <a:t>PRT 24</a:t>
                      </a:r>
                      <a:endParaRPr lang="pt-BR" sz="1200" b="1"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0"/>
                        </a:spcAft>
                      </a:pPr>
                      <a:r>
                        <a:rPr lang="pt-BR" sz="1200" strike="noStrike" baseline="0">
                          <a:effectLst/>
                        </a:rPr>
                        <a:t>Medida de Aprendizagem no Socioeducativo</a:t>
                      </a:r>
                      <a:endParaRPr lang="pt-BR" sz="1200" strike="noStrike" baseline="0">
                        <a:effectLst/>
                        <a:latin typeface="Calibri" panose="020F0502020204030204" pitchFamily="34" charset="0"/>
                        <a:ea typeface="Calibri" panose="020F0502020204030204" pitchFamily="34" charset="0"/>
                        <a:cs typeface="Times New Roman" panose="02020603050405020304" pitchFamily="18" charset="0"/>
                      </a:endParaRPr>
                    </a:p>
                  </a:txBody>
                  <a:tcPr marL="29094" marR="290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33740246"/>
                  </a:ext>
                </a:extLst>
              </a:tr>
            </a:tbl>
          </a:graphicData>
        </a:graphic>
      </p:graphicFrame>
      <p:sp>
        <p:nvSpPr>
          <p:cNvPr id="4" name="CaixaDeTexto 3">
            <a:extLst>
              <a:ext uri="{FF2B5EF4-FFF2-40B4-BE49-F238E27FC236}">
                <a16:creationId xmlns:a16="http://schemas.microsoft.com/office/drawing/2014/main" id="{8A747C6E-83F7-DDB6-685E-48CB2B245F40}"/>
              </a:ext>
            </a:extLst>
          </p:cNvPr>
          <p:cNvSpPr txBox="1"/>
          <p:nvPr/>
        </p:nvSpPr>
        <p:spPr>
          <a:xfrm>
            <a:off x="11094636" y="6177247"/>
            <a:ext cx="461639" cy="261610"/>
          </a:xfrm>
          <a:prstGeom prst="rect">
            <a:avLst/>
          </a:prstGeom>
          <a:noFill/>
        </p:spPr>
        <p:txBody>
          <a:bodyPr wrap="square" rtlCol="0">
            <a:spAutoFit/>
          </a:bodyPr>
          <a:lstStyle/>
          <a:p>
            <a:r>
              <a:rPr lang="pt-BR" sz="1100"/>
              <a:t>17</a:t>
            </a:r>
          </a:p>
        </p:txBody>
      </p:sp>
    </p:spTree>
    <p:extLst>
      <p:ext uri="{BB962C8B-B14F-4D97-AF65-F5344CB8AC3E}">
        <p14:creationId xmlns:p14="http://schemas.microsoft.com/office/powerpoint/2010/main" val="364784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0D85A92-836D-40C8-A804-C488FC5FD61C}"/>
              </a:ext>
            </a:extLst>
          </p:cNvPr>
          <p:cNvSpPr txBox="1"/>
          <p:nvPr/>
        </p:nvSpPr>
        <p:spPr>
          <a:xfrm>
            <a:off x="903429" y="395539"/>
            <a:ext cx="10047354" cy="1261884"/>
          </a:xfrm>
          <a:prstGeom prst="rect">
            <a:avLst/>
          </a:prstGeom>
          <a:noFill/>
        </p:spPr>
        <p:txBody>
          <a:bodyPr wrap="square" rtlCol="0">
            <a:spAutoFit/>
          </a:bodyPr>
          <a:lstStyle/>
          <a:p>
            <a:pPr algn="ctr"/>
            <a:r>
              <a:rPr lang="pt-BR" sz="2800"/>
              <a:t>MONITORAMENTO DOS RESULTADOS</a:t>
            </a:r>
          </a:p>
          <a:p>
            <a:pPr algn="ctr"/>
            <a:endParaRPr lang="pt-BR" sz="2800"/>
          </a:p>
          <a:p>
            <a:pPr algn="ctr"/>
            <a:r>
              <a:rPr lang="pt-BR" sz="2000"/>
              <a:t>ATUAÇÃO ARTICULADA CORREGEDORIA/SGE</a:t>
            </a:r>
          </a:p>
        </p:txBody>
      </p:sp>
      <p:sp>
        <p:nvSpPr>
          <p:cNvPr id="8" name="Retângulo 7">
            <a:extLst>
              <a:ext uri="{FF2B5EF4-FFF2-40B4-BE49-F238E27FC236}">
                <a16:creationId xmlns:a16="http://schemas.microsoft.com/office/drawing/2014/main" id="{421AC8EE-6D61-E426-C304-103FE28307EC}"/>
              </a:ext>
            </a:extLst>
          </p:cNvPr>
          <p:cNvSpPr/>
          <p:nvPr/>
        </p:nvSpPr>
        <p:spPr>
          <a:xfrm>
            <a:off x="1400195" y="4912683"/>
            <a:ext cx="2075319" cy="1163765"/>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pt-BR" sz="1600">
                <a:solidFill>
                  <a:schemeClr val="tx1"/>
                </a:solidFill>
              </a:rPr>
              <a:t> Indicadores não mensurados</a:t>
            </a:r>
          </a:p>
          <a:p>
            <a:pPr>
              <a:buFont typeface="Arial" panose="020B0604020202020204" pitchFamily="34" charset="0"/>
              <a:buChar char="•"/>
            </a:pPr>
            <a:r>
              <a:rPr lang="pt-BR" sz="1600">
                <a:solidFill>
                  <a:schemeClr val="tx1"/>
                </a:solidFill>
              </a:rPr>
              <a:t> Atividades não executadas</a:t>
            </a:r>
          </a:p>
        </p:txBody>
      </p:sp>
      <p:cxnSp>
        <p:nvCxnSpPr>
          <p:cNvPr id="9" name="Conector: Angulado 8">
            <a:extLst>
              <a:ext uri="{FF2B5EF4-FFF2-40B4-BE49-F238E27FC236}">
                <a16:creationId xmlns:a16="http://schemas.microsoft.com/office/drawing/2014/main" id="{08F7BB14-CF4D-65BF-14C2-14A6DD188FB8}"/>
              </a:ext>
            </a:extLst>
          </p:cNvPr>
          <p:cNvCxnSpPr>
            <a:cxnSpLocks/>
            <a:stCxn id="27" idx="2"/>
            <a:endCxn id="8" idx="1"/>
          </p:cNvCxnSpPr>
          <p:nvPr/>
        </p:nvCxnSpPr>
        <p:spPr>
          <a:xfrm rot="16200000" flipH="1">
            <a:off x="846232" y="4940603"/>
            <a:ext cx="819520" cy="288406"/>
          </a:xfrm>
          <a:prstGeom prst="bentConnector2">
            <a:avLst/>
          </a:prstGeom>
          <a:ln w="31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Seta: para a Direita 13">
            <a:extLst>
              <a:ext uri="{FF2B5EF4-FFF2-40B4-BE49-F238E27FC236}">
                <a16:creationId xmlns:a16="http://schemas.microsoft.com/office/drawing/2014/main" id="{3EFFC36B-5AD2-1303-D0B6-0B7040156AD6}"/>
              </a:ext>
            </a:extLst>
          </p:cNvPr>
          <p:cNvSpPr/>
          <p:nvPr/>
        </p:nvSpPr>
        <p:spPr>
          <a:xfrm>
            <a:off x="3822328" y="2673391"/>
            <a:ext cx="720000" cy="355002"/>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Gráfico 18" descr="Documento estrutura de tópicos">
            <a:extLst>
              <a:ext uri="{FF2B5EF4-FFF2-40B4-BE49-F238E27FC236}">
                <a16:creationId xmlns:a16="http://schemas.microsoft.com/office/drawing/2014/main" id="{CE734F34-8DAE-8FA8-72B6-DAFFD5CEF6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4457" y="3760646"/>
            <a:ext cx="914400" cy="914400"/>
          </a:xfrm>
          <a:prstGeom prst="rect">
            <a:avLst/>
          </a:prstGeom>
        </p:spPr>
      </p:pic>
      <p:sp>
        <p:nvSpPr>
          <p:cNvPr id="21" name="Retângulo 20">
            <a:extLst>
              <a:ext uri="{FF2B5EF4-FFF2-40B4-BE49-F238E27FC236}">
                <a16:creationId xmlns:a16="http://schemas.microsoft.com/office/drawing/2014/main" id="{A53DBE5A-C6D1-AE27-15D8-DA796E9826C4}"/>
              </a:ext>
            </a:extLst>
          </p:cNvPr>
          <p:cNvSpPr/>
          <p:nvPr/>
        </p:nvSpPr>
        <p:spPr>
          <a:xfrm>
            <a:off x="5373204" y="4912683"/>
            <a:ext cx="2075319" cy="116376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pt-BR" sz="1600">
                <a:solidFill>
                  <a:schemeClr val="tx1"/>
                </a:solidFill>
              </a:rPr>
              <a:t> Prestar informações pendentes dentro do prazo estipulado</a:t>
            </a:r>
          </a:p>
        </p:txBody>
      </p:sp>
      <p:cxnSp>
        <p:nvCxnSpPr>
          <p:cNvPr id="22" name="Conector: Angulado 21">
            <a:extLst>
              <a:ext uri="{FF2B5EF4-FFF2-40B4-BE49-F238E27FC236}">
                <a16:creationId xmlns:a16="http://schemas.microsoft.com/office/drawing/2014/main" id="{FB47F675-AFB0-E85C-701B-160638883BF6}"/>
              </a:ext>
            </a:extLst>
          </p:cNvPr>
          <p:cNvCxnSpPr>
            <a:cxnSpLocks/>
            <a:stCxn id="25" idx="2"/>
            <a:endCxn id="21" idx="1"/>
          </p:cNvCxnSpPr>
          <p:nvPr/>
        </p:nvCxnSpPr>
        <p:spPr>
          <a:xfrm rot="16200000" flipH="1">
            <a:off x="4817486" y="4938848"/>
            <a:ext cx="818474" cy="292962"/>
          </a:xfrm>
          <a:prstGeom prst="bentConnector2">
            <a:avLst/>
          </a:prstGeom>
          <a:ln w="31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5" name="Gráfico 24" descr="Contrato estrutura de tópicos">
            <a:extLst>
              <a:ext uri="{FF2B5EF4-FFF2-40B4-BE49-F238E27FC236}">
                <a16:creationId xmlns:a16="http://schemas.microsoft.com/office/drawing/2014/main" id="{9BCD0FAC-F8F6-FE58-C87E-7726BE3BD4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3042" y="3761692"/>
            <a:ext cx="914400" cy="914400"/>
          </a:xfrm>
          <a:prstGeom prst="rect">
            <a:avLst/>
          </a:prstGeom>
        </p:spPr>
      </p:pic>
      <p:pic>
        <p:nvPicPr>
          <p:cNvPr id="27" name="Gráfico 26" descr="Lista estrutura de tópicos">
            <a:extLst>
              <a:ext uri="{FF2B5EF4-FFF2-40B4-BE49-F238E27FC236}">
                <a16:creationId xmlns:a16="http://schemas.microsoft.com/office/drawing/2014/main" id="{145DA368-2F2B-BA32-846A-B4EFB655EE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589" y="3760646"/>
            <a:ext cx="914400" cy="914400"/>
          </a:xfrm>
          <a:prstGeom prst="rect">
            <a:avLst/>
          </a:prstGeom>
        </p:spPr>
      </p:pic>
      <p:pic>
        <p:nvPicPr>
          <p:cNvPr id="32" name="Gráfico 31" descr="Marca de seleção com preenchimento sólido">
            <a:extLst>
              <a:ext uri="{FF2B5EF4-FFF2-40B4-BE49-F238E27FC236}">
                <a16:creationId xmlns:a16="http://schemas.microsoft.com/office/drawing/2014/main" id="{5312FECB-F312-7807-2E32-1262826896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8857" y="3933274"/>
            <a:ext cx="580112" cy="580112"/>
          </a:xfrm>
          <a:prstGeom prst="rect">
            <a:avLst/>
          </a:prstGeom>
        </p:spPr>
      </p:pic>
      <p:sp>
        <p:nvSpPr>
          <p:cNvPr id="34" name="Retângulo: Cantos Arredondados 33">
            <a:extLst>
              <a:ext uri="{FF2B5EF4-FFF2-40B4-BE49-F238E27FC236}">
                <a16:creationId xmlns:a16="http://schemas.microsoft.com/office/drawing/2014/main" id="{4191E433-A82F-A6FB-AFD9-B1BA25E86300}"/>
              </a:ext>
            </a:extLst>
          </p:cNvPr>
          <p:cNvSpPr/>
          <p:nvPr/>
        </p:nvSpPr>
        <p:spPr>
          <a:xfrm>
            <a:off x="699893" y="2175443"/>
            <a:ext cx="2986147" cy="1357478"/>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a:t>SGE filtrou relatórios com não conformidades de atuação identificadas</a:t>
            </a:r>
          </a:p>
        </p:txBody>
      </p:sp>
      <p:sp>
        <p:nvSpPr>
          <p:cNvPr id="48" name="Retângulo: Cantos Arredondados 47">
            <a:extLst>
              <a:ext uri="{FF2B5EF4-FFF2-40B4-BE49-F238E27FC236}">
                <a16:creationId xmlns:a16="http://schemas.microsoft.com/office/drawing/2014/main" id="{27E6EB51-4CD8-48E2-91E3-AF2AF8033193}"/>
              </a:ext>
            </a:extLst>
          </p:cNvPr>
          <p:cNvSpPr/>
          <p:nvPr/>
        </p:nvSpPr>
        <p:spPr>
          <a:xfrm>
            <a:off x="4678616" y="2178996"/>
            <a:ext cx="2986147" cy="1357478"/>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a:t>Corregedoria oficiou titulares dos ofícios</a:t>
            </a:r>
          </a:p>
        </p:txBody>
      </p:sp>
      <p:sp>
        <p:nvSpPr>
          <p:cNvPr id="51" name="Retângulo: Cantos Arredondados 50">
            <a:extLst>
              <a:ext uri="{FF2B5EF4-FFF2-40B4-BE49-F238E27FC236}">
                <a16:creationId xmlns:a16="http://schemas.microsoft.com/office/drawing/2014/main" id="{E731A5D6-2303-4411-BFC6-F22FDD41F55E}"/>
              </a:ext>
            </a:extLst>
          </p:cNvPr>
          <p:cNvSpPr/>
          <p:nvPr/>
        </p:nvSpPr>
        <p:spPr>
          <a:xfrm>
            <a:off x="8710064" y="2176501"/>
            <a:ext cx="2986147" cy="1357478"/>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a:t>Membro(a)s prestaram as informações pertinentes</a:t>
            </a:r>
          </a:p>
        </p:txBody>
      </p:sp>
      <p:sp>
        <p:nvSpPr>
          <p:cNvPr id="71" name="Retângulo 70">
            <a:extLst>
              <a:ext uri="{FF2B5EF4-FFF2-40B4-BE49-F238E27FC236}">
                <a16:creationId xmlns:a16="http://schemas.microsoft.com/office/drawing/2014/main" id="{C49A9D5B-C540-C0D0-5722-89E0DC337ED8}"/>
              </a:ext>
            </a:extLst>
          </p:cNvPr>
          <p:cNvSpPr/>
          <p:nvPr/>
        </p:nvSpPr>
        <p:spPr>
          <a:xfrm>
            <a:off x="9602973" y="4912682"/>
            <a:ext cx="2075319" cy="116376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pt-BR" sz="1600">
                <a:solidFill>
                  <a:schemeClr val="tx1"/>
                </a:solidFill>
              </a:rPr>
              <a:t> Respostas dos membros oficiados</a:t>
            </a:r>
          </a:p>
        </p:txBody>
      </p:sp>
      <p:cxnSp>
        <p:nvCxnSpPr>
          <p:cNvPr id="72" name="Conector: Angulado 71">
            <a:extLst>
              <a:ext uri="{FF2B5EF4-FFF2-40B4-BE49-F238E27FC236}">
                <a16:creationId xmlns:a16="http://schemas.microsoft.com/office/drawing/2014/main" id="{6F2B7A95-5F7E-8696-8D04-8924904FD70A}"/>
              </a:ext>
            </a:extLst>
          </p:cNvPr>
          <p:cNvCxnSpPr>
            <a:cxnSpLocks/>
            <a:stCxn id="19" idx="2"/>
            <a:endCxn id="71" idx="1"/>
          </p:cNvCxnSpPr>
          <p:nvPr/>
        </p:nvCxnSpPr>
        <p:spPr>
          <a:xfrm rot="16200000" flipH="1">
            <a:off x="9062556" y="4954147"/>
            <a:ext cx="819519" cy="261316"/>
          </a:xfrm>
          <a:prstGeom prst="bentConnector2">
            <a:avLst/>
          </a:prstGeom>
          <a:ln w="31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Seta: para a Direita 2">
            <a:extLst>
              <a:ext uri="{FF2B5EF4-FFF2-40B4-BE49-F238E27FC236}">
                <a16:creationId xmlns:a16="http://schemas.microsoft.com/office/drawing/2014/main" id="{A61EADF9-4299-5640-E279-F7A7357047CA}"/>
              </a:ext>
            </a:extLst>
          </p:cNvPr>
          <p:cNvSpPr/>
          <p:nvPr/>
        </p:nvSpPr>
        <p:spPr>
          <a:xfrm>
            <a:off x="7908555" y="2680234"/>
            <a:ext cx="720000" cy="355002"/>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4286272-96B1-43C2-6DBE-171CD26A644A}"/>
              </a:ext>
            </a:extLst>
          </p:cNvPr>
          <p:cNvSpPr txBox="1"/>
          <p:nvPr/>
        </p:nvSpPr>
        <p:spPr>
          <a:xfrm>
            <a:off x="11216653" y="6214133"/>
            <a:ext cx="461639" cy="261610"/>
          </a:xfrm>
          <a:prstGeom prst="rect">
            <a:avLst/>
          </a:prstGeom>
          <a:noFill/>
        </p:spPr>
        <p:txBody>
          <a:bodyPr wrap="square" rtlCol="0">
            <a:spAutoFit/>
          </a:bodyPr>
          <a:lstStyle/>
          <a:p>
            <a:r>
              <a:rPr lang="pt-BR" sz="1100"/>
              <a:t>18</a:t>
            </a:r>
          </a:p>
        </p:txBody>
      </p:sp>
    </p:spTree>
    <p:extLst>
      <p:ext uri="{BB962C8B-B14F-4D97-AF65-F5344CB8AC3E}">
        <p14:creationId xmlns:p14="http://schemas.microsoft.com/office/powerpoint/2010/main" val="38721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5A5B58C-2F7F-F4B0-CD0B-C66EDB92710F}"/>
              </a:ext>
            </a:extLst>
          </p:cNvPr>
          <p:cNvSpPr txBox="1"/>
          <p:nvPr/>
        </p:nvSpPr>
        <p:spPr>
          <a:xfrm>
            <a:off x="616582" y="347986"/>
            <a:ext cx="10047354" cy="523220"/>
          </a:xfrm>
          <a:prstGeom prst="rect">
            <a:avLst/>
          </a:prstGeom>
          <a:noFill/>
        </p:spPr>
        <p:txBody>
          <a:bodyPr wrap="square" rtlCol="0">
            <a:spAutoFit/>
          </a:bodyPr>
          <a:lstStyle/>
          <a:p>
            <a:pPr algn="ctr"/>
            <a:r>
              <a:rPr lang="pt-BR" sz="2800" b="1"/>
              <a:t>GAETs - Atuação 2º semestre de 2022</a:t>
            </a:r>
          </a:p>
        </p:txBody>
      </p:sp>
      <p:grpSp>
        <p:nvGrpSpPr>
          <p:cNvPr id="5" name="Agrupar 4">
            <a:extLst>
              <a:ext uri="{FF2B5EF4-FFF2-40B4-BE49-F238E27FC236}">
                <a16:creationId xmlns:a16="http://schemas.microsoft.com/office/drawing/2014/main" id="{36A01B77-70F8-8B3B-90EB-8243BC6A2A22}"/>
              </a:ext>
            </a:extLst>
          </p:cNvPr>
          <p:cNvGrpSpPr/>
          <p:nvPr/>
        </p:nvGrpSpPr>
        <p:grpSpPr>
          <a:xfrm>
            <a:off x="166269" y="1782879"/>
            <a:ext cx="3658413" cy="3765691"/>
            <a:chOff x="1121252" y="2062972"/>
            <a:chExt cx="3658413" cy="3765691"/>
          </a:xfrm>
        </p:grpSpPr>
        <p:grpSp>
          <p:nvGrpSpPr>
            <p:cNvPr id="6" name="Agrupar 5">
              <a:extLst>
                <a:ext uri="{FF2B5EF4-FFF2-40B4-BE49-F238E27FC236}">
                  <a16:creationId xmlns:a16="http://schemas.microsoft.com/office/drawing/2014/main" id="{33402418-792E-31FE-2F3A-0C3E8435EBAD}"/>
                </a:ext>
              </a:extLst>
            </p:cNvPr>
            <p:cNvGrpSpPr/>
            <p:nvPr/>
          </p:nvGrpSpPr>
          <p:grpSpPr>
            <a:xfrm>
              <a:off x="1121252" y="2062972"/>
              <a:ext cx="3658413" cy="3765691"/>
              <a:chOff x="4308427" y="2151514"/>
              <a:chExt cx="4896533" cy="4877481"/>
            </a:xfrm>
          </p:grpSpPr>
          <p:pic>
            <p:nvPicPr>
              <p:cNvPr id="8" name="Imagem 7" descr="Mapa&#10;&#10;Descrição gerada automaticamente">
                <a:extLst>
                  <a:ext uri="{FF2B5EF4-FFF2-40B4-BE49-F238E27FC236}">
                    <a16:creationId xmlns:a16="http://schemas.microsoft.com/office/drawing/2014/main" id="{906DEB25-3E8C-6504-917D-807981AE0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427" y="2151514"/>
                <a:ext cx="4896533" cy="4877481"/>
              </a:xfrm>
              <a:prstGeom prst="rect">
                <a:avLst/>
              </a:prstGeom>
            </p:spPr>
          </p:pic>
          <p:sp>
            <p:nvSpPr>
              <p:cNvPr id="9" name="Retângulo 8">
                <a:extLst>
                  <a:ext uri="{FF2B5EF4-FFF2-40B4-BE49-F238E27FC236}">
                    <a16:creationId xmlns:a16="http://schemas.microsoft.com/office/drawing/2014/main" id="{1F49ED39-AC7F-8536-9AA0-C3705E28141A}"/>
                  </a:ext>
                </a:extLst>
              </p:cNvPr>
              <p:cNvSpPr/>
              <p:nvPr/>
            </p:nvSpPr>
            <p:spPr>
              <a:xfrm>
                <a:off x="5558107" y="3429000"/>
                <a:ext cx="2944762" cy="995855"/>
              </a:xfrm>
              <a:prstGeom prst="rect">
                <a:avLst/>
              </a:prstGeom>
              <a:solidFill>
                <a:srgbClr val="172983"/>
              </a:solidFill>
              <a:ln>
                <a:solidFill>
                  <a:srgbClr val="172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a:extLst>
                  <a:ext uri="{FF2B5EF4-FFF2-40B4-BE49-F238E27FC236}">
                    <a16:creationId xmlns:a16="http://schemas.microsoft.com/office/drawing/2014/main" id="{D92E2983-3566-A60C-AE97-DA7EF40A441A}"/>
                  </a:ext>
                </a:extLst>
              </p:cNvPr>
              <p:cNvSpPr/>
              <p:nvPr/>
            </p:nvSpPr>
            <p:spPr>
              <a:xfrm>
                <a:off x="5864772" y="4213516"/>
                <a:ext cx="462455" cy="422677"/>
              </a:xfrm>
              <a:prstGeom prst="ellipse">
                <a:avLst/>
              </a:prstGeom>
              <a:solidFill>
                <a:srgbClr val="172983"/>
              </a:solidFill>
              <a:ln>
                <a:solidFill>
                  <a:srgbClr val="172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CaixaDeTexto 6">
              <a:extLst>
                <a:ext uri="{FF2B5EF4-FFF2-40B4-BE49-F238E27FC236}">
                  <a16:creationId xmlns:a16="http://schemas.microsoft.com/office/drawing/2014/main" id="{26B0E18F-7528-8D28-FC6F-1A7387925949}"/>
                </a:ext>
              </a:extLst>
            </p:cNvPr>
            <p:cNvSpPr txBox="1"/>
            <p:nvPr/>
          </p:nvSpPr>
          <p:spPr>
            <a:xfrm>
              <a:off x="2324189" y="2847669"/>
              <a:ext cx="1643742" cy="1354217"/>
            </a:xfrm>
            <a:prstGeom prst="rect">
              <a:avLst/>
            </a:prstGeom>
            <a:noFill/>
          </p:spPr>
          <p:txBody>
            <a:bodyPr wrap="square" rtlCol="0">
              <a:spAutoFit/>
            </a:bodyPr>
            <a:lstStyle/>
            <a:p>
              <a:pPr algn="ctr"/>
              <a:r>
                <a:rPr lang="pt-BR" sz="2800" b="1">
                  <a:solidFill>
                    <a:schemeClr val="bg1"/>
                  </a:solidFill>
                </a:rPr>
                <a:t>174</a:t>
              </a:r>
              <a:r>
                <a:rPr lang="pt-BR" b="1">
                  <a:solidFill>
                    <a:schemeClr val="bg1"/>
                  </a:solidFill>
                </a:rPr>
                <a:t> </a:t>
              </a:r>
            </a:p>
            <a:p>
              <a:pPr algn="ctr"/>
              <a:r>
                <a:rPr lang="pt-BR" b="1">
                  <a:solidFill>
                    <a:schemeClr val="bg1"/>
                  </a:solidFill>
                </a:rPr>
                <a:t>Ofícios especializados instalados</a:t>
              </a:r>
            </a:p>
          </p:txBody>
        </p:sp>
      </p:grpSp>
      <p:sp>
        <p:nvSpPr>
          <p:cNvPr id="11" name="CaixaDeTexto 10">
            <a:extLst>
              <a:ext uri="{FF2B5EF4-FFF2-40B4-BE49-F238E27FC236}">
                <a16:creationId xmlns:a16="http://schemas.microsoft.com/office/drawing/2014/main" id="{216E7891-2BAA-2998-7EB4-04325E0CAB09}"/>
              </a:ext>
            </a:extLst>
          </p:cNvPr>
          <p:cNvSpPr txBox="1"/>
          <p:nvPr/>
        </p:nvSpPr>
        <p:spPr>
          <a:xfrm>
            <a:off x="4898936" y="4634169"/>
            <a:ext cx="2220129" cy="1015663"/>
          </a:xfrm>
          <a:prstGeom prst="rect">
            <a:avLst/>
          </a:prstGeom>
          <a:noFill/>
        </p:spPr>
        <p:txBody>
          <a:bodyPr wrap="square" rtlCol="0">
            <a:spAutoFit/>
          </a:bodyPr>
          <a:lstStyle/>
          <a:p>
            <a:pPr algn="ctr"/>
            <a:r>
              <a:rPr lang="pt-BR" sz="2000" b="1">
                <a:solidFill>
                  <a:srgbClr val="172983"/>
                </a:solidFill>
              </a:rPr>
              <a:t>384 </a:t>
            </a:r>
          </a:p>
          <a:p>
            <a:pPr algn="ctr"/>
            <a:r>
              <a:rPr lang="pt-BR" sz="2000">
                <a:solidFill>
                  <a:srgbClr val="172983"/>
                </a:solidFill>
              </a:rPr>
              <a:t>Relatórios Semestrais 2º/2022</a:t>
            </a:r>
          </a:p>
        </p:txBody>
      </p:sp>
      <p:sp>
        <p:nvSpPr>
          <p:cNvPr id="13" name="CaixaDeTexto 12">
            <a:extLst>
              <a:ext uri="{FF2B5EF4-FFF2-40B4-BE49-F238E27FC236}">
                <a16:creationId xmlns:a16="http://schemas.microsoft.com/office/drawing/2014/main" id="{190D7F42-3155-EB20-1086-F8AC286AF0F3}"/>
              </a:ext>
            </a:extLst>
          </p:cNvPr>
          <p:cNvSpPr txBox="1"/>
          <p:nvPr/>
        </p:nvSpPr>
        <p:spPr>
          <a:xfrm>
            <a:off x="3066837" y="1506298"/>
            <a:ext cx="3168470" cy="769441"/>
          </a:xfrm>
          <a:prstGeom prst="rect">
            <a:avLst/>
          </a:prstGeom>
          <a:noFill/>
        </p:spPr>
        <p:txBody>
          <a:bodyPr wrap="square" rtlCol="0">
            <a:spAutoFit/>
          </a:bodyPr>
          <a:lstStyle/>
          <a:p>
            <a:pPr algn="ctr"/>
            <a:r>
              <a:rPr lang="pt-BR" sz="2400" b="1">
                <a:solidFill>
                  <a:srgbClr val="172983"/>
                </a:solidFill>
              </a:rPr>
              <a:t>33</a:t>
            </a:r>
            <a:endParaRPr lang="pt-BR" b="1">
              <a:solidFill>
                <a:srgbClr val="172983"/>
              </a:solidFill>
            </a:endParaRPr>
          </a:p>
          <a:p>
            <a:pPr algn="ctr"/>
            <a:r>
              <a:rPr lang="pt-BR" sz="2000">
                <a:solidFill>
                  <a:srgbClr val="172983"/>
                </a:solidFill>
              </a:rPr>
              <a:t>Projetos Regionais GAETS</a:t>
            </a:r>
          </a:p>
        </p:txBody>
      </p:sp>
      <p:grpSp>
        <p:nvGrpSpPr>
          <p:cNvPr id="14" name="Agrupar 13">
            <a:extLst>
              <a:ext uri="{FF2B5EF4-FFF2-40B4-BE49-F238E27FC236}">
                <a16:creationId xmlns:a16="http://schemas.microsoft.com/office/drawing/2014/main" id="{C96F3F43-24E3-1D55-CE64-928E25D8A06C}"/>
              </a:ext>
            </a:extLst>
          </p:cNvPr>
          <p:cNvGrpSpPr/>
          <p:nvPr/>
        </p:nvGrpSpPr>
        <p:grpSpPr>
          <a:xfrm>
            <a:off x="2550369" y="5204824"/>
            <a:ext cx="3287006" cy="1533047"/>
            <a:chOff x="5144423" y="4660815"/>
            <a:chExt cx="3287006" cy="1533047"/>
          </a:xfrm>
        </p:grpSpPr>
        <p:pic>
          <p:nvPicPr>
            <p:cNvPr id="15" name="Gráfico 14" descr="Grupo com preenchimento sólido">
              <a:extLst>
                <a:ext uri="{FF2B5EF4-FFF2-40B4-BE49-F238E27FC236}">
                  <a16:creationId xmlns:a16="http://schemas.microsoft.com/office/drawing/2014/main" id="{5F824B91-F29E-D105-1A56-106F7F7F8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0726" y="4660815"/>
              <a:ext cx="914400" cy="914400"/>
            </a:xfrm>
            <a:prstGeom prst="rect">
              <a:avLst/>
            </a:prstGeom>
          </p:spPr>
        </p:pic>
        <p:sp>
          <p:nvSpPr>
            <p:cNvPr id="16" name="CaixaDeTexto 15">
              <a:extLst>
                <a:ext uri="{FF2B5EF4-FFF2-40B4-BE49-F238E27FC236}">
                  <a16:creationId xmlns:a16="http://schemas.microsoft.com/office/drawing/2014/main" id="{F16292D7-784D-9CEC-AFA1-50DBB0178B32}"/>
                </a:ext>
              </a:extLst>
            </p:cNvPr>
            <p:cNvSpPr txBox="1"/>
            <p:nvPr/>
          </p:nvSpPr>
          <p:spPr>
            <a:xfrm>
              <a:off x="5144423" y="5424421"/>
              <a:ext cx="3287006" cy="769441"/>
            </a:xfrm>
            <a:prstGeom prst="rect">
              <a:avLst/>
            </a:prstGeom>
            <a:noFill/>
          </p:spPr>
          <p:txBody>
            <a:bodyPr wrap="square" rtlCol="0">
              <a:spAutoFit/>
            </a:bodyPr>
            <a:lstStyle/>
            <a:p>
              <a:pPr algn="ctr"/>
              <a:r>
                <a:rPr lang="pt-BR" sz="2400" b="1">
                  <a:solidFill>
                    <a:srgbClr val="172983"/>
                  </a:solidFill>
                </a:rPr>
                <a:t>174</a:t>
              </a:r>
              <a:endParaRPr lang="pt-BR" b="1">
                <a:solidFill>
                  <a:srgbClr val="172983"/>
                </a:solidFill>
              </a:endParaRPr>
            </a:p>
            <a:p>
              <a:pPr algn="ctr"/>
              <a:r>
                <a:rPr lang="pt-BR" sz="2000">
                  <a:solidFill>
                    <a:srgbClr val="172983"/>
                  </a:solidFill>
                </a:rPr>
                <a:t>Procuradores(as) atuantes</a:t>
              </a:r>
            </a:p>
          </p:txBody>
        </p:sp>
      </p:grpSp>
      <p:cxnSp>
        <p:nvCxnSpPr>
          <p:cNvPr id="17" name="Conector de Seta Reta 16">
            <a:extLst>
              <a:ext uri="{FF2B5EF4-FFF2-40B4-BE49-F238E27FC236}">
                <a16:creationId xmlns:a16="http://schemas.microsoft.com/office/drawing/2014/main" id="{6D7AF776-7D99-A30D-6DCF-A0A9D3DCC40F}"/>
              </a:ext>
            </a:extLst>
          </p:cNvPr>
          <p:cNvCxnSpPr>
            <a:cxnSpLocks/>
            <a:stCxn id="8" idx="3"/>
          </p:cNvCxnSpPr>
          <p:nvPr/>
        </p:nvCxnSpPr>
        <p:spPr>
          <a:xfrm flipV="1">
            <a:off x="3824682" y="2290004"/>
            <a:ext cx="614638" cy="1375721"/>
          </a:xfrm>
          <a:prstGeom prst="straightConnector1">
            <a:avLst/>
          </a:prstGeom>
          <a:ln>
            <a:solidFill>
              <a:srgbClr val="17298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78C982E1-F9FF-8385-98EC-A9B40277F461}"/>
              </a:ext>
            </a:extLst>
          </p:cNvPr>
          <p:cNvCxnSpPr>
            <a:cxnSpLocks/>
          </p:cNvCxnSpPr>
          <p:nvPr/>
        </p:nvCxnSpPr>
        <p:spPr>
          <a:xfrm>
            <a:off x="3918404" y="3760845"/>
            <a:ext cx="1331016" cy="639100"/>
          </a:xfrm>
          <a:prstGeom prst="straightConnector1">
            <a:avLst/>
          </a:prstGeom>
          <a:ln>
            <a:solidFill>
              <a:srgbClr val="17298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F119A936-FCB2-AF76-1F60-A2939D8B8EE7}"/>
              </a:ext>
            </a:extLst>
          </p:cNvPr>
          <p:cNvCxnSpPr>
            <a:cxnSpLocks/>
          </p:cNvCxnSpPr>
          <p:nvPr/>
        </p:nvCxnSpPr>
        <p:spPr>
          <a:xfrm>
            <a:off x="3864806" y="3921793"/>
            <a:ext cx="153698" cy="1241758"/>
          </a:xfrm>
          <a:prstGeom prst="straightConnector1">
            <a:avLst/>
          </a:prstGeom>
          <a:ln>
            <a:solidFill>
              <a:srgbClr val="172983"/>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2" descr="About Icon Png posted by John Simpson">
            <a:extLst>
              <a:ext uri="{FF2B5EF4-FFF2-40B4-BE49-F238E27FC236}">
                <a16:creationId xmlns:a16="http://schemas.microsoft.com/office/drawing/2014/main" id="{7510C57B-72E7-52CE-F583-2C1A8AD01750}"/>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7442" b="96744" l="2805" r="95488">
                        <a14:foregroundMark x1="47073" y1="8256" x2="47073" y2="8256"/>
                        <a14:foregroundMark x1="47317" y1="7442" x2="47317" y2="7442"/>
                        <a14:foregroundMark x1="71951" y1="89419" x2="71951" y2="89419"/>
                        <a14:foregroundMark x1="71951" y1="89419" x2="71951" y2="89419"/>
                        <a14:foregroundMark x1="66829" y1="96628" x2="66829" y2="96628"/>
                        <a14:foregroundMark x1="66829" y1="96628" x2="66829" y2="96628"/>
                        <a14:foregroundMark x1="95488" y1="94767" x2="95488" y2="94767"/>
                        <a14:foregroundMark x1="95488" y1="94767" x2="95488" y2="94767"/>
                        <a14:foregroundMark x1="7927" y1="86512" x2="7927" y2="86512"/>
                        <a14:foregroundMark x1="2805" y1="96744" x2="2805" y2="96744"/>
                        <a14:foregroundMark x1="2805" y1="96628" x2="2805" y2="9662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35861" y="849581"/>
            <a:ext cx="630422" cy="6611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Brazil Map Icon Outline Brazil Map Stock Vector (Royalty Free) 1481639702 |  Shutterstock">
            <a:extLst>
              <a:ext uri="{FF2B5EF4-FFF2-40B4-BE49-F238E27FC236}">
                <a16:creationId xmlns:a16="http://schemas.microsoft.com/office/drawing/2014/main" id="{A08D0C4A-D9E0-11C0-33C6-ECAADFCF7202}"/>
              </a:ext>
            </a:extLst>
          </p:cNvPr>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b="9731"/>
          <a:stretch/>
        </p:blipFill>
        <p:spPr bwMode="auto">
          <a:xfrm>
            <a:off x="5583824" y="2235788"/>
            <a:ext cx="786036" cy="764129"/>
          </a:xfrm>
          <a:prstGeom prst="rect">
            <a:avLst/>
          </a:prstGeom>
          <a:noFill/>
          <a:extLst>
            <a:ext uri="{909E8E84-426E-40DD-AFC4-6F175D3DCCD1}">
              <a14:hiddenFill xmlns:a14="http://schemas.microsoft.com/office/drawing/2010/main">
                <a:solidFill>
                  <a:srgbClr val="FFFFFF"/>
                </a:solidFill>
              </a14:hiddenFill>
            </a:ext>
          </a:extLst>
        </p:spPr>
      </p:pic>
      <p:pic>
        <p:nvPicPr>
          <p:cNvPr id="22" name="Gráfico 21" descr="Calendário diário">
            <a:extLst>
              <a:ext uri="{FF2B5EF4-FFF2-40B4-BE49-F238E27FC236}">
                <a16:creationId xmlns:a16="http://schemas.microsoft.com/office/drawing/2014/main" id="{5AA8DAF1-2F97-FBB0-C899-4B9EF0BE98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53165" y="3813015"/>
            <a:ext cx="914400" cy="914400"/>
          </a:xfrm>
          <a:prstGeom prst="rect">
            <a:avLst/>
          </a:prstGeom>
        </p:spPr>
      </p:pic>
      <p:sp>
        <p:nvSpPr>
          <p:cNvPr id="26" name="CaixaDeTexto 25">
            <a:extLst>
              <a:ext uri="{FF2B5EF4-FFF2-40B4-BE49-F238E27FC236}">
                <a16:creationId xmlns:a16="http://schemas.microsoft.com/office/drawing/2014/main" id="{BB3239EC-B05D-F2E3-3287-3B343596AA3F}"/>
              </a:ext>
            </a:extLst>
          </p:cNvPr>
          <p:cNvSpPr txBox="1"/>
          <p:nvPr/>
        </p:nvSpPr>
        <p:spPr>
          <a:xfrm>
            <a:off x="7596517" y="1311233"/>
            <a:ext cx="4067141" cy="4708981"/>
          </a:xfrm>
          <a:prstGeom prst="rect">
            <a:avLst/>
          </a:prstGeom>
          <a:noFill/>
        </p:spPr>
        <p:txBody>
          <a:bodyPr wrap="square" rtlCol="0">
            <a:spAutoFit/>
          </a:bodyPr>
          <a:lstStyle/>
          <a:p>
            <a:pPr marL="342900" indent="-342900">
              <a:spcBef>
                <a:spcPts val="1200"/>
              </a:spcBef>
              <a:spcAft>
                <a:spcPts val="1200"/>
              </a:spcAft>
              <a:buFont typeface="Wingdings" panose="05000000000000000000" pitchFamily="2" charset="2"/>
              <a:buChar char="ü"/>
            </a:pPr>
            <a:r>
              <a:rPr lang="pt-BR" sz="2400"/>
              <a:t>Maior engajamento dos(as) membros(as) na atuação por projetos;</a:t>
            </a:r>
          </a:p>
          <a:p>
            <a:pPr marL="342900" indent="-342900">
              <a:spcBef>
                <a:spcPts val="1200"/>
              </a:spcBef>
              <a:spcAft>
                <a:spcPts val="1200"/>
              </a:spcAft>
              <a:buFont typeface="Wingdings" panose="05000000000000000000" pitchFamily="2" charset="2"/>
              <a:buChar char="ü"/>
            </a:pPr>
            <a:r>
              <a:rPr lang="pt-BR" sz="2400"/>
              <a:t>Profissionalização da atuação;</a:t>
            </a:r>
          </a:p>
          <a:p>
            <a:pPr marL="342900" indent="-342900">
              <a:spcBef>
                <a:spcPts val="1200"/>
              </a:spcBef>
              <a:spcAft>
                <a:spcPts val="1200"/>
              </a:spcAft>
              <a:buFont typeface="Wingdings" panose="05000000000000000000" pitchFamily="2" charset="2"/>
              <a:buChar char="ü"/>
            </a:pPr>
            <a:r>
              <a:rPr lang="pt-BR" sz="2400"/>
              <a:t>Compartilhamento de boas práticas;</a:t>
            </a:r>
          </a:p>
          <a:p>
            <a:pPr marL="342900" indent="-342900">
              <a:spcBef>
                <a:spcPts val="1200"/>
              </a:spcBef>
              <a:spcAft>
                <a:spcPts val="1200"/>
              </a:spcAft>
              <a:buFont typeface="Wingdings" panose="05000000000000000000" pitchFamily="2" charset="2"/>
              <a:buChar char="ü"/>
            </a:pPr>
            <a:r>
              <a:rPr lang="pt-BR" sz="2400"/>
              <a:t>Efetividade da atuação de forma coordenada e padronizada;</a:t>
            </a:r>
          </a:p>
        </p:txBody>
      </p:sp>
      <p:cxnSp>
        <p:nvCxnSpPr>
          <p:cNvPr id="24" name="Conector de Seta Reta 23">
            <a:extLst>
              <a:ext uri="{FF2B5EF4-FFF2-40B4-BE49-F238E27FC236}">
                <a16:creationId xmlns:a16="http://schemas.microsoft.com/office/drawing/2014/main" id="{97631374-3FB2-4B19-5531-0AAC4DDA877A}"/>
              </a:ext>
            </a:extLst>
          </p:cNvPr>
          <p:cNvCxnSpPr>
            <a:cxnSpLocks/>
          </p:cNvCxnSpPr>
          <p:nvPr/>
        </p:nvCxnSpPr>
        <p:spPr>
          <a:xfrm flipV="1">
            <a:off x="4018504" y="2893674"/>
            <a:ext cx="1565320" cy="695440"/>
          </a:xfrm>
          <a:prstGeom prst="straightConnector1">
            <a:avLst/>
          </a:prstGeom>
          <a:ln>
            <a:solidFill>
              <a:srgbClr val="172983"/>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CBF9583F-2B73-B75A-C913-94EBD8E4FDDC}"/>
              </a:ext>
            </a:extLst>
          </p:cNvPr>
          <p:cNvSpPr txBox="1"/>
          <p:nvPr/>
        </p:nvSpPr>
        <p:spPr>
          <a:xfrm>
            <a:off x="5096614" y="2767960"/>
            <a:ext cx="2503420" cy="1077218"/>
          </a:xfrm>
          <a:prstGeom prst="rect">
            <a:avLst/>
          </a:prstGeom>
          <a:noFill/>
        </p:spPr>
        <p:txBody>
          <a:bodyPr wrap="square" rtlCol="0">
            <a:spAutoFit/>
          </a:bodyPr>
          <a:lstStyle/>
          <a:p>
            <a:pPr algn="ctr"/>
            <a:r>
              <a:rPr lang="pt-BR" sz="2400" b="1">
                <a:solidFill>
                  <a:srgbClr val="172983"/>
                </a:solidFill>
              </a:rPr>
              <a:t>17</a:t>
            </a:r>
            <a:r>
              <a:rPr lang="pt-BR">
                <a:solidFill>
                  <a:srgbClr val="172983"/>
                </a:solidFill>
              </a:rPr>
              <a:t> </a:t>
            </a:r>
          </a:p>
          <a:p>
            <a:pPr algn="ctr"/>
            <a:r>
              <a:rPr lang="pt-BR" sz="2000">
                <a:solidFill>
                  <a:srgbClr val="172983"/>
                </a:solidFill>
              </a:rPr>
              <a:t>Projetos Nacionais GAETs</a:t>
            </a:r>
          </a:p>
        </p:txBody>
      </p:sp>
      <p:sp>
        <p:nvSpPr>
          <p:cNvPr id="2" name="CaixaDeTexto 1">
            <a:extLst>
              <a:ext uri="{FF2B5EF4-FFF2-40B4-BE49-F238E27FC236}">
                <a16:creationId xmlns:a16="http://schemas.microsoft.com/office/drawing/2014/main" id="{3BB2C752-8494-0007-B1FA-850A3B4824B1}"/>
              </a:ext>
            </a:extLst>
          </p:cNvPr>
          <p:cNvSpPr txBox="1"/>
          <p:nvPr/>
        </p:nvSpPr>
        <p:spPr>
          <a:xfrm>
            <a:off x="11017188" y="6222345"/>
            <a:ext cx="461639" cy="261610"/>
          </a:xfrm>
          <a:prstGeom prst="rect">
            <a:avLst/>
          </a:prstGeom>
          <a:noFill/>
        </p:spPr>
        <p:txBody>
          <a:bodyPr wrap="square" rtlCol="0">
            <a:spAutoFit/>
          </a:bodyPr>
          <a:lstStyle/>
          <a:p>
            <a:r>
              <a:rPr lang="pt-BR" sz="1100"/>
              <a:t>19</a:t>
            </a:r>
          </a:p>
        </p:txBody>
      </p:sp>
    </p:spTree>
    <p:extLst>
      <p:ext uri="{BB962C8B-B14F-4D97-AF65-F5344CB8AC3E}">
        <p14:creationId xmlns:p14="http://schemas.microsoft.com/office/powerpoint/2010/main" val="241934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BA4949F-63E6-C36A-A710-F3AEB754B952}"/>
              </a:ext>
            </a:extLst>
          </p:cNvPr>
          <p:cNvSpPr/>
          <p:nvPr/>
        </p:nvSpPr>
        <p:spPr>
          <a:xfrm>
            <a:off x="0" y="0"/>
            <a:ext cx="12192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CDCAFA41-BFC3-449A-917A-C3D022F35ECC}"/>
              </a:ext>
            </a:extLst>
          </p:cNvPr>
          <p:cNvSpPr txBox="1"/>
          <p:nvPr/>
        </p:nvSpPr>
        <p:spPr>
          <a:xfrm>
            <a:off x="1002137" y="1210524"/>
            <a:ext cx="10272504" cy="3257174"/>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pt-BR" sz="2800">
                <a:solidFill>
                  <a:schemeClr val="bg1"/>
                </a:solidFill>
              </a:rPr>
              <a:t>Plano de Gestão da PGT</a:t>
            </a:r>
            <a:r>
              <a:rPr lang="pt-BR" sz="1600">
                <a:solidFill>
                  <a:schemeClr val="bg1"/>
                </a:solidFill>
              </a:rPr>
              <a:t>....................................................................................................................</a:t>
            </a:r>
            <a:r>
              <a:rPr lang="pt-BR" sz="2800">
                <a:solidFill>
                  <a:schemeClr val="bg1"/>
                </a:solidFill>
              </a:rPr>
              <a:t>4 </a:t>
            </a:r>
          </a:p>
          <a:p>
            <a:pPr marL="571500" indent="-571500">
              <a:lnSpc>
                <a:spcPct val="150000"/>
              </a:lnSpc>
              <a:buFont typeface="Wingdings" panose="05000000000000000000" pitchFamily="2" charset="2"/>
              <a:buChar char="v"/>
            </a:pPr>
            <a:r>
              <a:rPr lang="pt-BR" sz="2800">
                <a:solidFill>
                  <a:schemeClr val="bg1"/>
                </a:solidFill>
              </a:rPr>
              <a:t>Recomendação feita pelo CNMP de utilização de Plano de Ação     pelos Setores (</a:t>
            </a:r>
            <a:r>
              <a:rPr lang="pt-BR" sz="2800" err="1">
                <a:solidFill>
                  <a:schemeClr val="bg1"/>
                </a:solidFill>
              </a:rPr>
              <a:t>ex</a:t>
            </a:r>
            <a:r>
              <a:rPr lang="pt-BR" sz="2800">
                <a:solidFill>
                  <a:schemeClr val="bg1"/>
                </a:solidFill>
              </a:rPr>
              <a:t>: Plano de Ação de Equidade de Gênero)</a:t>
            </a:r>
            <a:r>
              <a:rPr lang="pt-BR" sz="1600">
                <a:solidFill>
                  <a:schemeClr val="bg1"/>
                </a:solidFill>
              </a:rPr>
              <a:t>..................</a:t>
            </a:r>
            <a:r>
              <a:rPr lang="pt-BR" sz="2800">
                <a:solidFill>
                  <a:schemeClr val="bg1"/>
                </a:solidFill>
              </a:rPr>
              <a:t>11</a:t>
            </a:r>
          </a:p>
          <a:p>
            <a:pPr marL="571500" indent="-571500">
              <a:lnSpc>
                <a:spcPct val="150000"/>
              </a:lnSpc>
              <a:buFont typeface="Wingdings" panose="05000000000000000000" pitchFamily="2" charset="2"/>
              <a:buChar char="v"/>
            </a:pPr>
            <a:r>
              <a:rPr lang="pt-BR" sz="2800">
                <a:solidFill>
                  <a:schemeClr val="bg1"/>
                </a:solidFill>
              </a:rPr>
              <a:t>Projetos </a:t>
            </a:r>
            <a:r>
              <a:rPr lang="pt-BR" sz="2800" err="1">
                <a:solidFill>
                  <a:schemeClr val="bg1"/>
                </a:solidFill>
              </a:rPr>
              <a:t>GAETs</a:t>
            </a:r>
            <a:r>
              <a:rPr lang="pt-BR" sz="2800">
                <a:solidFill>
                  <a:schemeClr val="bg1"/>
                </a:solidFill>
              </a:rPr>
              <a:t> – Informes</a:t>
            </a:r>
            <a:r>
              <a:rPr lang="pt-BR" sz="1600">
                <a:solidFill>
                  <a:schemeClr val="bg1"/>
                </a:solidFill>
              </a:rPr>
              <a:t>.........................................................................................................</a:t>
            </a:r>
            <a:r>
              <a:rPr lang="pt-BR" sz="2800">
                <a:solidFill>
                  <a:schemeClr val="bg1"/>
                </a:solidFill>
              </a:rPr>
              <a:t>13  </a:t>
            </a:r>
          </a:p>
          <a:p>
            <a:pPr marL="571500" indent="-571500">
              <a:lnSpc>
                <a:spcPct val="150000"/>
              </a:lnSpc>
              <a:buFont typeface="Wingdings" panose="05000000000000000000" pitchFamily="2" charset="2"/>
              <a:buChar char="v"/>
            </a:pPr>
            <a:r>
              <a:rPr lang="pt-BR" sz="2800" err="1">
                <a:solidFill>
                  <a:schemeClr val="bg1"/>
                </a:solidFill>
              </a:rPr>
              <a:t>GTs</a:t>
            </a:r>
            <a:r>
              <a:rPr lang="pt-BR" sz="2800">
                <a:solidFill>
                  <a:schemeClr val="bg1"/>
                </a:solidFill>
              </a:rPr>
              <a:t> e </a:t>
            </a:r>
            <a:r>
              <a:rPr lang="pt-BR" sz="2800" err="1">
                <a:solidFill>
                  <a:schemeClr val="bg1"/>
                </a:solidFill>
              </a:rPr>
              <a:t>GEs</a:t>
            </a:r>
            <a:r>
              <a:rPr lang="pt-BR" sz="2800">
                <a:solidFill>
                  <a:schemeClr val="bg1"/>
                </a:solidFill>
              </a:rPr>
              <a:t> – Informes</a:t>
            </a:r>
            <a:r>
              <a:rPr lang="pt-BR" sz="1600">
                <a:solidFill>
                  <a:schemeClr val="bg1"/>
                </a:solidFill>
              </a:rPr>
              <a:t>........................................................................................................................</a:t>
            </a:r>
            <a:r>
              <a:rPr lang="pt-BR" sz="2800">
                <a:solidFill>
                  <a:schemeClr val="bg1"/>
                </a:solidFill>
              </a:rPr>
              <a:t>23      </a:t>
            </a:r>
          </a:p>
        </p:txBody>
      </p:sp>
      <p:sp>
        <p:nvSpPr>
          <p:cNvPr id="4" name="CaixaDeTexto 3">
            <a:extLst>
              <a:ext uri="{FF2B5EF4-FFF2-40B4-BE49-F238E27FC236}">
                <a16:creationId xmlns:a16="http://schemas.microsoft.com/office/drawing/2014/main" id="{AC099689-9CEE-1794-EDEF-952764971B46}"/>
              </a:ext>
            </a:extLst>
          </p:cNvPr>
          <p:cNvSpPr txBox="1"/>
          <p:nvPr/>
        </p:nvSpPr>
        <p:spPr>
          <a:xfrm>
            <a:off x="0" y="6313654"/>
            <a:ext cx="12192000" cy="307777"/>
          </a:xfrm>
          <a:prstGeom prst="rect">
            <a:avLst/>
          </a:prstGeom>
          <a:noFill/>
        </p:spPr>
        <p:txBody>
          <a:bodyPr wrap="square" rtlCol="0">
            <a:spAutoFit/>
          </a:bodyPr>
          <a:lstStyle/>
          <a:p>
            <a:pPr marL="0" indent="0" algn="ctr"/>
            <a:r>
              <a:rPr lang="pt-BR" sz="1400" b="0">
                <a:solidFill>
                  <a:schemeClr val="bg1"/>
                </a:solidFill>
              </a:rPr>
              <a:t>Secretaria de Planejamento e Gestão Estratégica (SGE)</a:t>
            </a:r>
          </a:p>
        </p:txBody>
      </p:sp>
      <p:cxnSp>
        <p:nvCxnSpPr>
          <p:cNvPr id="5" name="Conector reto 4">
            <a:extLst>
              <a:ext uri="{FF2B5EF4-FFF2-40B4-BE49-F238E27FC236}">
                <a16:creationId xmlns:a16="http://schemas.microsoft.com/office/drawing/2014/main" id="{56866F11-936B-B24E-8F68-14D577BE0FA7}"/>
              </a:ext>
            </a:extLst>
          </p:cNvPr>
          <p:cNvCxnSpPr/>
          <p:nvPr/>
        </p:nvCxnSpPr>
        <p:spPr>
          <a:xfrm>
            <a:off x="4600072" y="6255654"/>
            <a:ext cx="2975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m 5" descr="Uma imagem contendo desenho&#10;&#10;Descrição gerada automaticamente">
            <a:extLst>
              <a:ext uri="{FF2B5EF4-FFF2-40B4-BE49-F238E27FC236}">
                <a16:creationId xmlns:a16="http://schemas.microsoft.com/office/drawing/2014/main" id="{9537625F-893F-9720-1F81-D08FB8432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754" y="209972"/>
            <a:ext cx="913245" cy="698124"/>
          </a:xfrm>
          <a:prstGeom prst="rect">
            <a:avLst/>
          </a:prstGeom>
        </p:spPr>
      </p:pic>
      <p:sp>
        <p:nvSpPr>
          <p:cNvPr id="7" name="Espaço Reservado para Número de Slide 6">
            <a:extLst>
              <a:ext uri="{FF2B5EF4-FFF2-40B4-BE49-F238E27FC236}">
                <a16:creationId xmlns:a16="http://schemas.microsoft.com/office/drawing/2014/main" id="{1F3828DF-C7C3-083E-6172-CC4A3093A5E6}"/>
              </a:ext>
            </a:extLst>
          </p:cNvPr>
          <p:cNvSpPr>
            <a:spLocks noGrp="1"/>
          </p:cNvSpPr>
          <p:nvPr>
            <p:ph type="sldNum" sz="quarter" idx="12"/>
          </p:nvPr>
        </p:nvSpPr>
        <p:spPr/>
        <p:txBody>
          <a:bodyPr/>
          <a:lstStyle/>
          <a:p>
            <a:fld id="{5B4D3E00-F9DC-44C3-A5AD-6FF7F956D7EE}" type="slidenum">
              <a:rPr lang="pt-BR" smtClean="0"/>
              <a:t>2</a:t>
            </a:fld>
            <a:endParaRPr lang="pt-BR"/>
          </a:p>
        </p:txBody>
      </p:sp>
    </p:spTree>
    <p:extLst>
      <p:ext uri="{BB962C8B-B14F-4D97-AF65-F5344CB8AC3E}">
        <p14:creationId xmlns:p14="http://schemas.microsoft.com/office/powerpoint/2010/main" val="153061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678E2C3C-A383-CBF8-BA9C-D897BA2C5924}"/>
              </a:ext>
            </a:extLst>
          </p:cNvPr>
          <p:cNvPicPr>
            <a:picLocks noChangeAspect="1"/>
          </p:cNvPicPr>
          <p:nvPr/>
        </p:nvPicPr>
        <p:blipFill rotWithShape="1">
          <a:blip r:embed="rId2"/>
          <a:srcRect t="543" b="614"/>
          <a:stretch/>
        </p:blipFill>
        <p:spPr>
          <a:xfrm>
            <a:off x="628263" y="262558"/>
            <a:ext cx="10935473" cy="6595442"/>
          </a:xfrm>
          <a:prstGeom prst="rect">
            <a:avLst/>
          </a:prstGeom>
        </p:spPr>
      </p:pic>
      <p:sp>
        <p:nvSpPr>
          <p:cNvPr id="5" name="CaixaDeTexto 4">
            <a:extLst>
              <a:ext uri="{FF2B5EF4-FFF2-40B4-BE49-F238E27FC236}">
                <a16:creationId xmlns:a16="http://schemas.microsoft.com/office/drawing/2014/main" id="{CD3FCEC0-14AD-3364-5B75-5A4B45129AD2}"/>
              </a:ext>
            </a:extLst>
          </p:cNvPr>
          <p:cNvSpPr txBox="1"/>
          <p:nvPr/>
        </p:nvSpPr>
        <p:spPr>
          <a:xfrm>
            <a:off x="211011" y="701337"/>
            <a:ext cx="3233524" cy="307777"/>
          </a:xfrm>
          <a:prstGeom prst="rect">
            <a:avLst/>
          </a:prstGeom>
          <a:noFill/>
        </p:spPr>
        <p:txBody>
          <a:bodyPr wrap="square" rtlCol="0">
            <a:spAutoFit/>
          </a:bodyPr>
          <a:lstStyle/>
          <a:p>
            <a:pPr marL="285750" indent="-285750">
              <a:buFont typeface="Arial" panose="020B0604020202020204" pitchFamily="34" charset="0"/>
              <a:buChar char="•"/>
            </a:pPr>
            <a:r>
              <a:rPr lang="pt-BR" sz="1400" b="1"/>
              <a:t>Informações dos Titulares dos Ofícios</a:t>
            </a:r>
          </a:p>
        </p:txBody>
      </p:sp>
      <p:sp>
        <p:nvSpPr>
          <p:cNvPr id="9" name="CaixaDeTexto 8">
            <a:extLst>
              <a:ext uri="{FF2B5EF4-FFF2-40B4-BE49-F238E27FC236}">
                <a16:creationId xmlns:a16="http://schemas.microsoft.com/office/drawing/2014/main" id="{F76CF0D1-57E4-0B00-9FF5-F5B86FF47829}"/>
              </a:ext>
            </a:extLst>
          </p:cNvPr>
          <p:cNvSpPr txBox="1"/>
          <p:nvPr/>
        </p:nvSpPr>
        <p:spPr>
          <a:xfrm>
            <a:off x="132592" y="3987554"/>
            <a:ext cx="3233524" cy="307777"/>
          </a:xfrm>
          <a:prstGeom prst="rect">
            <a:avLst/>
          </a:prstGeom>
          <a:noFill/>
        </p:spPr>
        <p:txBody>
          <a:bodyPr wrap="square" rtlCol="0">
            <a:spAutoFit/>
          </a:bodyPr>
          <a:lstStyle/>
          <a:p>
            <a:pPr marL="285750" indent="-285750">
              <a:buFont typeface="Arial" panose="020B0604020202020204" pitchFamily="34" charset="0"/>
              <a:buChar char="•"/>
            </a:pPr>
            <a:r>
              <a:rPr lang="pt-BR" sz="1400" b="1"/>
              <a:t>Cálculo SGE</a:t>
            </a:r>
          </a:p>
        </p:txBody>
      </p:sp>
      <p:sp>
        <p:nvSpPr>
          <p:cNvPr id="2" name="Espaço Reservado para Número de Slide 1">
            <a:extLst>
              <a:ext uri="{FF2B5EF4-FFF2-40B4-BE49-F238E27FC236}">
                <a16:creationId xmlns:a16="http://schemas.microsoft.com/office/drawing/2014/main" id="{7D73C735-199D-05D8-1FA2-4801ACC05F64}"/>
              </a:ext>
            </a:extLst>
          </p:cNvPr>
          <p:cNvSpPr>
            <a:spLocks noGrp="1"/>
          </p:cNvSpPr>
          <p:nvPr>
            <p:ph type="sldNum" sz="quarter" idx="12"/>
          </p:nvPr>
        </p:nvSpPr>
        <p:spPr/>
        <p:txBody>
          <a:bodyPr/>
          <a:lstStyle/>
          <a:p>
            <a:fld id="{5B4D3E00-F9DC-44C3-A5AD-6FF7F956D7EE}" type="slidenum">
              <a:rPr lang="pt-BR" smtClean="0"/>
              <a:t>20</a:t>
            </a:fld>
            <a:endParaRPr lang="pt-BR"/>
          </a:p>
        </p:txBody>
      </p:sp>
    </p:spTree>
    <p:extLst>
      <p:ext uri="{BB962C8B-B14F-4D97-AF65-F5344CB8AC3E}">
        <p14:creationId xmlns:p14="http://schemas.microsoft.com/office/powerpoint/2010/main" val="300918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779AF61-C3D0-182D-7FDD-932A0F0653C7}"/>
              </a:ext>
            </a:extLst>
          </p:cNvPr>
          <p:cNvSpPr txBox="1"/>
          <p:nvPr/>
        </p:nvSpPr>
        <p:spPr>
          <a:xfrm>
            <a:off x="721083" y="994795"/>
            <a:ext cx="10749833" cy="584775"/>
          </a:xfrm>
          <a:prstGeom prst="rect">
            <a:avLst/>
          </a:prstGeom>
          <a:noFill/>
        </p:spPr>
        <p:txBody>
          <a:bodyPr wrap="square" rtlCol="0">
            <a:spAutoFit/>
          </a:bodyPr>
          <a:lstStyle/>
          <a:p>
            <a:pPr algn="ctr"/>
            <a:r>
              <a:rPr lang="pt-BR" sz="3200"/>
              <a:t>Painel BI de Análise</a:t>
            </a:r>
          </a:p>
        </p:txBody>
      </p:sp>
      <p:sp>
        <p:nvSpPr>
          <p:cNvPr id="8" name="CaixaDeTexto 7">
            <a:extLst>
              <a:ext uri="{FF2B5EF4-FFF2-40B4-BE49-F238E27FC236}">
                <a16:creationId xmlns:a16="http://schemas.microsoft.com/office/drawing/2014/main" id="{4D055BD5-2EA2-9DB3-8E0C-9CDA61F3C99B}"/>
              </a:ext>
            </a:extLst>
          </p:cNvPr>
          <p:cNvSpPr txBox="1"/>
          <p:nvPr/>
        </p:nvSpPr>
        <p:spPr>
          <a:xfrm>
            <a:off x="1101662" y="2667686"/>
            <a:ext cx="9988671" cy="584775"/>
          </a:xfrm>
          <a:prstGeom prst="rect">
            <a:avLst/>
          </a:prstGeom>
          <a:noFill/>
        </p:spPr>
        <p:txBody>
          <a:bodyPr wrap="square">
            <a:spAutoFit/>
          </a:bodyPr>
          <a:lstStyle/>
          <a:p>
            <a:pPr algn="ctr"/>
            <a:r>
              <a:rPr lang="pt-BR" sz="3200">
                <a:hlinkClick r:id="rId2"/>
              </a:rPr>
              <a:t>Painel de Informações: SGE, </a:t>
            </a:r>
            <a:r>
              <a:rPr lang="pt-BR" sz="3200" err="1">
                <a:hlinkClick r:id="rId2"/>
              </a:rPr>
              <a:t>GAETs</a:t>
            </a:r>
            <a:r>
              <a:rPr lang="pt-BR" sz="3200">
                <a:hlinkClick r:id="rId2"/>
              </a:rPr>
              <a:t> e </a:t>
            </a:r>
            <a:r>
              <a:rPr lang="pt-BR" sz="3200" err="1">
                <a:hlinkClick r:id="rId2"/>
              </a:rPr>
              <a:t>PGUs</a:t>
            </a:r>
            <a:endParaRPr lang="pt-BR" sz="3200"/>
          </a:p>
        </p:txBody>
      </p:sp>
      <p:sp>
        <p:nvSpPr>
          <p:cNvPr id="5" name="CaixaDeTexto 4">
            <a:extLst>
              <a:ext uri="{FF2B5EF4-FFF2-40B4-BE49-F238E27FC236}">
                <a16:creationId xmlns:a16="http://schemas.microsoft.com/office/drawing/2014/main" id="{A1B91D09-300E-983B-8A73-4180F0E3FFCB}"/>
              </a:ext>
            </a:extLst>
          </p:cNvPr>
          <p:cNvSpPr txBox="1"/>
          <p:nvPr/>
        </p:nvSpPr>
        <p:spPr>
          <a:xfrm>
            <a:off x="721082" y="5229510"/>
            <a:ext cx="10749833" cy="923330"/>
          </a:xfrm>
          <a:prstGeom prst="rect">
            <a:avLst/>
          </a:prstGeom>
          <a:noFill/>
        </p:spPr>
        <p:txBody>
          <a:bodyPr wrap="square" rtlCol="0">
            <a:spAutoFit/>
          </a:bodyPr>
          <a:lstStyle/>
          <a:p>
            <a:pPr algn="ctr"/>
            <a:r>
              <a:rPr lang="pt-BR"/>
              <a:t>Qualquer dúvida sobre como analisar as informações, a equipe da SGE encontra-se à disposição</a:t>
            </a:r>
          </a:p>
          <a:p>
            <a:pPr algn="ctr"/>
            <a:r>
              <a:rPr lang="pt-BR"/>
              <a:t>E-mail: </a:t>
            </a:r>
            <a:r>
              <a:rPr lang="pt-BR">
                <a:hlinkClick r:id="rId3">
                  <a:extLst>
                    <a:ext uri="{A12FA001-AC4F-418D-AE19-62706E023703}">
                      <ahyp:hlinkClr xmlns:ahyp="http://schemas.microsoft.com/office/drawing/2018/hyperlinkcolor" val="tx"/>
                    </a:ext>
                  </a:extLst>
                </a:hlinkClick>
              </a:rPr>
              <a:t>gestaoestrategica@mpt.mp.br</a:t>
            </a:r>
            <a:r>
              <a:rPr lang="pt-BR"/>
              <a:t> </a:t>
            </a:r>
          </a:p>
          <a:p>
            <a:pPr algn="ctr"/>
            <a:r>
              <a:rPr lang="pt-BR"/>
              <a:t>(61) 3314 8841 41</a:t>
            </a:r>
          </a:p>
        </p:txBody>
      </p:sp>
      <p:sp>
        <p:nvSpPr>
          <p:cNvPr id="2" name="CaixaDeTexto 1">
            <a:extLst>
              <a:ext uri="{FF2B5EF4-FFF2-40B4-BE49-F238E27FC236}">
                <a16:creationId xmlns:a16="http://schemas.microsoft.com/office/drawing/2014/main" id="{1F29D000-9EBC-0A9B-85FF-D289B93F177A}"/>
              </a:ext>
            </a:extLst>
          </p:cNvPr>
          <p:cNvSpPr txBox="1"/>
          <p:nvPr/>
        </p:nvSpPr>
        <p:spPr>
          <a:xfrm>
            <a:off x="11009276" y="6249880"/>
            <a:ext cx="461639" cy="261610"/>
          </a:xfrm>
          <a:prstGeom prst="rect">
            <a:avLst/>
          </a:prstGeom>
          <a:noFill/>
        </p:spPr>
        <p:txBody>
          <a:bodyPr wrap="square" rtlCol="0">
            <a:spAutoFit/>
          </a:bodyPr>
          <a:lstStyle/>
          <a:p>
            <a:r>
              <a:rPr lang="pt-BR" sz="1100"/>
              <a:t>21</a:t>
            </a:r>
            <a:r>
              <a:rPr lang="pt-BR" sz="1100">
                <a:solidFill>
                  <a:schemeClr val="bg1"/>
                </a:solidFill>
              </a:rPr>
              <a:t>1</a:t>
            </a:r>
          </a:p>
        </p:txBody>
      </p:sp>
    </p:spTree>
    <p:extLst>
      <p:ext uri="{BB962C8B-B14F-4D97-AF65-F5344CB8AC3E}">
        <p14:creationId xmlns:p14="http://schemas.microsoft.com/office/powerpoint/2010/main" val="717170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5992F42-C590-2723-E06B-F3791DD173CB}"/>
              </a:ext>
            </a:extLst>
          </p:cNvPr>
          <p:cNvSpPr txBox="1"/>
          <p:nvPr/>
        </p:nvSpPr>
        <p:spPr>
          <a:xfrm>
            <a:off x="2397690" y="2728306"/>
            <a:ext cx="7396619" cy="584775"/>
          </a:xfrm>
          <a:prstGeom prst="rect">
            <a:avLst/>
          </a:prstGeom>
          <a:noFill/>
        </p:spPr>
        <p:txBody>
          <a:bodyPr wrap="square">
            <a:spAutoFit/>
          </a:bodyPr>
          <a:lstStyle/>
          <a:p>
            <a:pPr algn="ctr"/>
            <a:r>
              <a:rPr lang="pt-BR" sz="3200">
                <a:hlinkClick r:id="rId2"/>
              </a:rPr>
              <a:t>Relatórios semestrais dos </a:t>
            </a:r>
            <a:r>
              <a:rPr lang="pt-BR" sz="3200" err="1">
                <a:hlinkClick r:id="rId2"/>
              </a:rPr>
              <a:t>GAETs</a:t>
            </a:r>
            <a:endParaRPr lang="pt-BR" sz="3200"/>
          </a:p>
        </p:txBody>
      </p:sp>
      <p:sp>
        <p:nvSpPr>
          <p:cNvPr id="4" name="CaixaDeTexto 3">
            <a:extLst>
              <a:ext uri="{FF2B5EF4-FFF2-40B4-BE49-F238E27FC236}">
                <a16:creationId xmlns:a16="http://schemas.microsoft.com/office/drawing/2014/main" id="{E779AF61-C3D0-182D-7FDD-932A0F0653C7}"/>
              </a:ext>
            </a:extLst>
          </p:cNvPr>
          <p:cNvSpPr txBox="1"/>
          <p:nvPr/>
        </p:nvSpPr>
        <p:spPr>
          <a:xfrm>
            <a:off x="721083" y="1585345"/>
            <a:ext cx="10749833" cy="584775"/>
          </a:xfrm>
          <a:prstGeom prst="rect">
            <a:avLst/>
          </a:prstGeom>
          <a:noFill/>
        </p:spPr>
        <p:txBody>
          <a:bodyPr wrap="square" rtlCol="0">
            <a:spAutoFit/>
          </a:bodyPr>
          <a:lstStyle/>
          <a:p>
            <a:pPr algn="ctr"/>
            <a:r>
              <a:rPr lang="pt-BR" sz="3200"/>
              <a:t>Acesso às informações da atuação por projeto</a:t>
            </a:r>
          </a:p>
        </p:txBody>
      </p:sp>
      <p:sp>
        <p:nvSpPr>
          <p:cNvPr id="6" name="CaixaDeTexto 5">
            <a:extLst>
              <a:ext uri="{FF2B5EF4-FFF2-40B4-BE49-F238E27FC236}">
                <a16:creationId xmlns:a16="http://schemas.microsoft.com/office/drawing/2014/main" id="{4E8748F8-2694-9A9C-52AF-122CE481CF07}"/>
              </a:ext>
            </a:extLst>
          </p:cNvPr>
          <p:cNvSpPr txBox="1"/>
          <p:nvPr/>
        </p:nvSpPr>
        <p:spPr>
          <a:xfrm>
            <a:off x="3045913" y="4086455"/>
            <a:ext cx="6100174" cy="584775"/>
          </a:xfrm>
          <a:prstGeom prst="rect">
            <a:avLst/>
          </a:prstGeom>
          <a:noFill/>
        </p:spPr>
        <p:txBody>
          <a:bodyPr wrap="square">
            <a:spAutoFit/>
          </a:bodyPr>
          <a:lstStyle/>
          <a:p>
            <a:pPr algn="ctr"/>
            <a:r>
              <a:rPr lang="pt-BR" sz="3200">
                <a:hlinkClick r:id="rId3"/>
              </a:rPr>
              <a:t>Dados dos projetos nacionais</a:t>
            </a:r>
            <a:endParaRPr lang="pt-BR" sz="3200"/>
          </a:p>
        </p:txBody>
      </p:sp>
      <p:sp>
        <p:nvSpPr>
          <p:cNvPr id="2" name="CaixaDeTexto 1">
            <a:extLst>
              <a:ext uri="{FF2B5EF4-FFF2-40B4-BE49-F238E27FC236}">
                <a16:creationId xmlns:a16="http://schemas.microsoft.com/office/drawing/2014/main" id="{0BFDE52C-135B-2816-0676-8FCD0B895CC1}"/>
              </a:ext>
            </a:extLst>
          </p:cNvPr>
          <p:cNvSpPr txBox="1"/>
          <p:nvPr/>
        </p:nvSpPr>
        <p:spPr>
          <a:xfrm>
            <a:off x="11009277" y="6196614"/>
            <a:ext cx="461639" cy="261610"/>
          </a:xfrm>
          <a:prstGeom prst="rect">
            <a:avLst/>
          </a:prstGeom>
          <a:noFill/>
        </p:spPr>
        <p:txBody>
          <a:bodyPr wrap="square" rtlCol="0">
            <a:spAutoFit/>
          </a:bodyPr>
          <a:lstStyle/>
          <a:p>
            <a:r>
              <a:rPr lang="pt-BR" sz="1100"/>
              <a:t>22</a:t>
            </a:r>
          </a:p>
        </p:txBody>
      </p:sp>
    </p:spTree>
    <p:extLst>
      <p:ext uri="{BB962C8B-B14F-4D97-AF65-F5344CB8AC3E}">
        <p14:creationId xmlns:p14="http://schemas.microsoft.com/office/powerpoint/2010/main" val="194559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400692" y="2853481"/>
            <a:ext cx="113906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i="0" u="none" strike="noStrike" kern="1200" cap="none" spc="0" normalizeH="0" baseline="0" noProof="0" err="1">
                <a:ln>
                  <a:noFill/>
                </a:ln>
                <a:solidFill>
                  <a:prstClr val="white"/>
                </a:solidFill>
                <a:effectLst/>
                <a:uLnTx/>
                <a:uFillTx/>
                <a:latin typeface="Calibri Light" panose="020F0302020204030204" pitchFamily="34" charset="0"/>
                <a:cs typeface="Calibri Light" panose="020F0302020204030204" pitchFamily="34" charset="0"/>
              </a:rPr>
              <a:t>GTs</a:t>
            </a:r>
            <a:r>
              <a:rPr kumimoji="0" lang="pt-BR" sz="480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 e </a:t>
            </a:r>
            <a:r>
              <a:rPr kumimoji="0" lang="pt-BR" sz="4800" i="0" u="none" strike="noStrike" kern="1200" cap="none" spc="0" normalizeH="0" baseline="0" noProof="0" err="1">
                <a:ln>
                  <a:noFill/>
                </a:ln>
                <a:solidFill>
                  <a:prstClr val="white"/>
                </a:solidFill>
                <a:effectLst/>
                <a:uLnTx/>
                <a:uFillTx/>
                <a:latin typeface="Calibri Light" panose="020F0302020204030204" pitchFamily="34" charset="0"/>
                <a:cs typeface="Calibri Light" panose="020F0302020204030204" pitchFamily="34" charset="0"/>
              </a:rPr>
              <a:t>GEs</a:t>
            </a:r>
            <a:r>
              <a:rPr kumimoji="0" lang="pt-BR" sz="480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 - Informes</a:t>
            </a:r>
          </a:p>
        </p:txBody>
      </p:sp>
      <p:sp>
        <p:nvSpPr>
          <p:cNvPr id="3" name="CaixaDeTexto 2">
            <a:extLst>
              <a:ext uri="{FF2B5EF4-FFF2-40B4-BE49-F238E27FC236}">
                <a16:creationId xmlns:a16="http://schemas.microsoft.com/office/drawing/2014/main" id="{C7DD7537-EA9F-6F7C-D3D1-5666F379F3F6}"/>
              </a:ext>
            </a:extLst>
          </p:cNvPr>
          <p:cNvSpPr txBox="1"/>
          <p:nvPr/>
        </p:nvSpPr>
        <p:spPr>
          <a:xfrm>
            <a:off x="10990555" y="6400801"/>
            <a:ext cx="461639" cy="261610"/>
          </a:xfrm>
          <a:prstGeom prst="rect">
            <a:avLst/>
          </a:prstGeom>
          <a:noFill/>
        </p:spPr>
        <p:txBody>
          <a:bodyPr wrap="square" rtlCol="0">
            <a:spAutoFit/>
          </a:bodyPr>
          <a:lstStyle/>
          <a:p>
            <a:r>
              <a:rPr lang="pt-BR" sz="1100">
                <a:solidFill>
                  <a:schemeClr val="bg1"/>
                </a:solidFill>
              </a:rPr>
              <a:t>23</a:t>
            </a:r>
          </a:p>
        </p:txBody>
      </p:sp>
    </p:spTree>
    <p:extLst>
      <p:ext uri="{BB962C8B-B14F-4D97-AF65-F5344CB8AC3E}">
        <p14:creationId xmlns:p14="http://schemas.microsoft.com/office/powerpoint/2010/main" val="223774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FE88E6-C991-9E89-3B48-807A70AD197D}"/>
              </a:ext>
            </a:extLst>
          </p:cNvPr>
          <p:cNvSpPr txBox="1"/>
          <p:nvPr/>
        </p:nvSpPr>
        <p:spPr>
          <a:xfrm>
            <a:off x="0" y="184665"/>
            <a:ext cx="11544750" cy="400110"/>
          </a:xfrm>
          <a:prstGeom prst="rect">
            <a:avLst/>
          </a:prstGeom>
          <a:noFill/>
        </p:spPr>
        <p:txBody>
          <a:bodyPr wrap="square" rtlCol="0">
            <a:spAutoFit/>
          </a:bodyPr>
          <a:lstStyle/>
          <a:p>
            <a:pPr algn="ctr"/>
            <a:r>
              <a:rPr lang="pt-BR" sz="2000">
                <a:solidFill>
                  <a:schemeClr val="tx1">
                    <a:lumMod val="85000"/>
                    <a:lumOff val="15000"/>
                  </a:schemeClr>
                </a:solidFill>
              </a:rPr>
              <a:t>        Grupos de Trabalho e Grupos de Estudo – Página de Resultados</a:t>
            </a:r>
          </a:p>
        </p:txBody>
      </p:sp>
      <p:pic>
        <p:nvPicPr>
          <p:cNvPr id="4" name="Imagem 3">
            <a:extLst>
              <a:ext uri="{FF2B5EF4-FFF2-40B4-BE49-F238E27FC236}">
                <a16:creationId xmlns:a16="http://schemas.microsoft.com/office/drawing/2014/main" id="{0A60686E-37B2-27D1-E8C3-AEC3C3191BA5}"/>
              </a:ext>
            </a:extLst>
          </p:cNvPr>
          <p:cNvPicPr>
            <a:picLocks noChangeAspect="1"/>
          </p:cNvPicPr>
          <p:nvPr/>
        </p:nvPicPr>
        <p:blipFill rotWithShape="1">
          <a:blip r:embed="rId3"/>
          <a:srcRect t="6580"/>
          <a:stretch/>
        </p:blipFill>
        <p:spPr>
          <a:xfrm>
            <a:off x="1229946" y="693962"/>
            <a:ext cx="9732107" cy="5483105"/>
          </a:xfrm>
          <a:prstGeom prst="rect">
            <a:avLst/>
          </a:prstGeom>
        </p:spPr>
      </p:pic>
      <p:sp>
        <p:nvSpPr>
          <p:cNvPr id="3" name="CaixaDeTexto 2">
            <a:extLst>
              <a:ext uri="{FF2B5EF4-FFF2-40B4-BE49-F238E27FC236}">
                <a16:creationId xmlns:a16="http://schemas.microsoft.com/office/drawing/2014/main" id="{F4337CB4-E302-25DB-2745-5ECABCD82486}"/>
              </a:ext>
            </a:extLst>
          </p:cNvPr>
          <p:cNvSpPr txBox="1"/>
          <p:nvPr/>
        </p:nvSpPr>
        <p:spPr>
          <a:xfrm>
            <a:off x="323624" y="6396336"/>
            <a:ext cx="11544750" cy="276999"/>
          </a:xfrm>
          <a:prstGeom prst="rect">
            <a:avLst/>
          </a:prstGeom>
          <a:noFill/>
        </p:spPr>
        <p:txBody>
          <a:bodyPr wrap="square" rtlCol="0">
            <a:spAutoFit/>
          </a:bodyPr>
          <a:lstStyle/>
          <a:p>
            <a:r>
              <a:rPr lang="pt-BR" sz="1200">
                <a:solidFill>
                  <a:schemeClr val="tx1">
                    <a:lumMod val="85000"/>
                    <a:lumOff val="15000"/>
                  </a:schemeClr>
                </a:solidFill>
                <a:hlinkClick r:id="rId4"/>
              </a:rPr>
              <a:t>https://mpt.mp.br/planejamento-gestao-estrategica/gestao-estrategica/grupos_trabalho_estudos</a:t>
            </a:r>
            <a:r>
              <a:rPr lang="pt-BR" sz="1200">
                <a:solidFill>
                  <a:schemeClr val="tx1">
                    <a:lumMod val="85000"/>
                    <a:lumOff val="15000"/>
                  </a:schemeClr>
                </a:solidFill>
              </a:rPr>
              <a:t> </a:t>
            </a:r>
          </a:p>
        </p:txBody>
      </p:sp>
      <p:sp>
        <p:nvSpPr>
          <p:cNvPr id="5" name="Espaço Reservado para Número de Slide 4">
            <a:extLst>
              <a:ext uri="{FF2B5EF4-FFF2-40B4-BE49-F238E27FC236}">
                <a16:creationId xmlns:a16="http://schemas.microsoft.com/office/drawing/2014/main" id="{D8B8DC9C-12F7-D623-8690-4E6A8A90C9ED}"/>
              </a:ext>
            </a:extLst>
          </p:cNvPr>
          <p:cNvSpPr>
            <a:spLocks noGrp="1"/>
          </p:cNvSpPr>
          <p:nvPr>
            <p:ph type="sldNum" sz="quarter" idx="12"/>
          </p:nvPr>
        </p:nvSpPr>
        <p:spPr/>
        <p:txBody>
          <a:bodyPr/>
          <a:lstStyle/>
          <a:p>
            <a:fld id="{5B4D3E00-F9DC-44C3-A5AD-6FF7F956D7EE}" type="slidenum">
              <a:rPr lang="pt-BR" smtClean="0"/>
              <a:t>24</a:t>
            </a:fld>
            <a:endParaRPr lang="pt-BR"/>
          </a:p>
        </p:txBody>
      </p:sp>
    </p:spTree>
    <p:extLst>
      <p:ext uri="{BB962C8B-B14F-4D97-AF65-F5344CB8AC3E}">
        <p14:creationId xmlns:p14="http://schemas.microsoft.com/office/powerpoint/2010/main" val="121064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5E9F0EA-60AB-5F1E-29D5-12C534C90BA0}"/>
              </a:ext>
            </a:extLst>
          </p:cNvPr>
          <p:cNvPicPr>
            <a:picLocks noChangeAspect="1"/>
          </p:cNvPicPr>
          <p:nvPr/>
        </p:nvPicPr>
        <p:blipFill>
          <a:blip r:embed="rId3"/>
          <a:stretch>
            <a:fillRect/>
          </a:stretch>
        </p:blipFill>
        <p:spPr>
          <a:xfrm>
            <a:off x="2062695" y="1089746"/>
            <a:ext cx="8368930" cy="5076346"/>
          </a:xfrm>
          <a:prstGeom prst="rect">
            <a:avLst/>
          </a:prstGeom>
        </p:spPr>
      </p:pic>
      <p:sp>
        <p:nvSpPr>
          <p:cNvPr id="4" name="CaixaDeTexto 3">
            <a:extLst>
              <a:ext uri="{FF2B5EF4-FFF2-40B4-BE49-F238E27FC236}">
                <a16:creationId xmlns:a16="http://schemas.microsoft.com/office/drawing/2014/main" id="{2B1101A6-7C8B-BC03-356A-29D907D70327}"/>
              </a:ext>
            </a:extLst>
          </p:cNvPr>
          <p:cNvSpPr txBox="1"/>
          <p:nvPr/>
        </p:nvSpPr>
        <p:spPr>
          <a:xfrm>
            <a:off x="128727" y="6504632"/>
            <a:ext cx="7603724" cy="276999"/>
          </a:xfrm>
          <a:prstGeom prst="rect">
            <a:avLst/>
          </a:prstGeom>
          <a:noFill/>
        </p:spPr>
        <p:txBody>
          <a:bodyPr wrap="square">
            <a:spAutoFit/>
          </a:bodyPr>
          <a:lstStyle/>
          <a:p>
            <a:r>
              <a:rPr lang="pt-BR" sz="1200">
                <a:solidFill>
                  <a:schemeClr val="tx1">
                    <a:lumMod val="85000"/>
                    <a:lumOff val="15000"/>
                  </a:schemeClr>
                </a:solidFill>
                <a:hlinkClick r:id="rId4"/>
              </a:rPr>
              <a:t>https://mpt.mp.br/planejamento-gestao-estrategica/gestao-estrategica/grupos_trabalho_estudos</a:t>
            </a:r>
            <a:r>
              <a:rPr lang="pt-BR" sz="1200">
                <a:solidFill>
                  <a:schemeClr val="tx1">
                    <a:lumMod val="85000"/>
                    <a:lumOff val="15000"/>
                  </a:schemeClr>
                </a:solidFill>
              </a:rPr>
              <a:t> </a:t>
            </a:r>
          </a:p>
        </p:txBody>
      </p:sp>
      <p:sp>
        <p:nvSpPr>
          <p:cNvPr id="3" name="CaixaDeTexto 2">
            <a:extLst>
              <a:ext uri="{FF2B5EF4-FFF2-40B4-BE49-F238E27FC236}">
                <a16:creationId xmlns:a16="http://schemas.microsoft.com/office/drawing/2014/main" id="{2924684A-B931-D83A-CD49-06721B6336DB}"/>
              </a:ext>
            </a:extLst>
          </p:cNvPr>
          <p:cNvSpPr txBox="1"/>
          <p:nvPr/>
        </p:nvSpPr>
        <p:spPr>
          <a:xfrm>
            <a:off x="0" y="184665"/>
            <a:ext cx="11544750" cy="400110"/>
          </a:xfrm>
          <a:prstGeom prst="rect">
            <a:avLst/>
          </a:prstGeom>
          <a:noFill/>
        </p:spPr>
        <p:txBody>
          <a:bodyPr wrap="square" rtlCol="0">
            <a:spAutoFit/>
          </a:bodyPr>
          <a:lstStyle/>
          <a:p>
            <a:pPr algn="ctr"/>
            <a:r>
              <a:rPr lang="pt-BR" sz="2000">
                <a:solidFill>
                  <a:schemeClr val="tx1">
                    <a:lumMod val="85000"/>
                    <a:lumOff val="15000"/>
                  </a:schemeClr>
                </a:solidFill>
              </a:rPr>
              <a:t>        Grupos de Trabalho e Grupos de Estudo – Página de Resultados</a:t>
            </a:r>
          </a:p>
        </p:txBody>
      </p:sp>
      <p:sp>
        <p:nvSpPr>
          <p:cNvPr id="2" name="Espaço Reservado para Número de Slide 1">
            <a:extLst>
              <a:ext uri="{FF2B5EF4-FFF2-40B4-BE49-F238E27FC236}">
                <a16:creationId xmlns:a16="http://schemas.microsoft.com/office/drawing/2014/main" id="{DB96133A-3D9C-CF87-5335-FA8FFF457892}"/>
              </a:ext>
            </a:extLst>
          </p:cNvPr>
          <p:cNvSpPr>
            <a:spLocks noGrp="1"/>
          </p:cNvSpPr>
          <p:nvPr>
            <p:ph type="sldNum" sz="quarter" idx="12"/>
          </p:nvPr>
        </p:nvSpPr>
        <p:spPr/>
        <p:txBody>
          <a:bodyPr/>
          <a:lstStyle/>
          <a:p>
            <a:fld id="{5B4D3E00-F9DC-44C3-A5AD-6FF7F956D7EE}" type="slidenum">
              <a:rPr lang="pt-BR" smtClean="0"/>
              <a:t>25</a:t>
            </a:fld>
            <a:endParaRPr lang="pt-BR"/>
          </a:p>
        </p:txBody>
      </p:sp>
    </p:spTree>
    <p:extLst>
      <p:ext uri="{BB962C8B-B14F-4D97-AF65-F5344CB8AC3E}">
        <p14:creationId xmlns:p14="http://schemas.microsoft.com/office/powerpoint/2010/main" val="237893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43939C1-9099-B063-0AD2-A83E16E47AA1}"/>
              </a:ext>
            </a:extLst>
          </p:cNvPr>
          <p:cNvPicPr>
            <a:picLocks noChangeAspect="1"/>
          </p:cNvPicPr>
          <p:nvPr/>
        </p:nvPicPr>
        <p:blipFill>
          <a:blip r:embed="rId3"/>
          <a:stretch>
            <a:fillRect/>
          </a:stretch>
        </p:blipFill>
        <p:spPr>
          <a:xfrm>
            <a:off x="1549667" y="654114"/>
            <a:ext cx="8376370" cy="5750617"/>
          </a:xfrm>
          <a:prstGeom prst="rect">
            <a:avLst/>
          </a:prstGeom>
        </p:spPr>
      </p:pic>
      <p:sp>
        <p:nvSpPr>
          <p:cNvPr id="3" name="CaixaDeTexto 2">
            <a:extLst>
              <a:ext uri="{FF2B5EF4-FFF2-40B4-BE49-F238E27FC236}">
                <a16:creationId xmlns:a16="http://schemas.microsoft.com/office/drawing/2014/main" id="{295E439F-57CE-DA2D-C1A2-7D4646DCFDC2}"/>
              </a:ext>
            </a:extLst>
          </p:cNvPr>
          <p:cNvSpPr txBox="1"/>
          <p:nvPr/>
        </p:nvSpPr>
        <p:spPr>
          <a:xfrm>
            <a:off x="0" y="184665"/>
            <a:ext cx="12192000" cy="400110"/>
          </a:xfrm>
          <a:prstGeom prst="rect">
            <a:avLst/>
          </a:prstGeom>
          <a:noFill/>
        </p:spPr>
        <p:txBody>
          <a:bodyPr wrap="square" rtlCol="0">
            <a:spAutoFit/>
          </a:bodyPr>
          <a:lstStyle/>
          <a:p>
            <a:pPr algn="ctr"/>
            <a:r>
              <a:rPr lang="pt-BR" sz="2000">
                <a:solidFill>
                  <a:schemeClr val="tx1">
                    <a:lumMod val="85000"/>
                    <a:lumOff val="15000"/>
                  </a:schemeClr>
                </a:solidFill>
              </a:rPr>
              <a:t>Exemplo da página com descrição e resultados de </a:t>
            </a:r>
            <a:r>
              <a:rPr lang="pt-BR" sz="2000" err="1">
                <a:solidFill>
                  <a:schemeClr val="tx1">
                    <a:lumMod val="85000"/>
                    <a:lumOff val="15000"/>
                  </a:schemeClr>
                </a:solidFill>
              </a:rPr>
              <a:t>GTs</a:t>
            </a:r>
            <a:r>
              <a:rPr lang="pt-BR" sz="2000">
                <a:solidFill>
                  <a:schemeClr val="tx1">
                    <a:lumMod val="85000"/>
                    <a:lumOff val="15000"/>
                  </a:schemeClr>
                </a:solidFill>
              </a:rPr>
              <a:t> e </a:t>
            </a:r>
            <a:r>
              <a:rPr lang="pt-BR" sz="2000" err="1">
                <a:solidFill>
                  <a:schemeClr val="tx1">
                    <a:lumMod val="85000"/>
                    <a:lumOff val="15000"/>
                  </a:schemeClr>
                </a:solidFill>
              </a:rPr>
              <a:t>GEs</a:t>
            </a:r>
            <a:endParaRPr lang="pt-BR" sz="2000">
              <a:solidFill>
                <a:schemeClr val="tx1">
                  <a:lumMod val="85000"/>
                  <a:lumOff val="15000"/>
                </a:schemeClr>
              </a:solidFill>
            </a:endParaRPr>
          </a:p>
        </p:txBody>
      </p:sp>
      <p:sp>
        <p:nvSpPr>
          <p:cNvPr id="2" name="Espaço Reservado para Número de Slide 1">
            <a:extLst>
              <a:ext uri="{FF2B5EF4-FFF2-40B4-BE49-F238E27FC236}">
                <a16:creationId xmlns:a16="http://schemas.microsoft.com/office/drawing/2014/main" id="{180B2A32-95B7-EC3A-02EF-37E5D02449D3}"/>
              </a:ext>
            </a:extLst>
          </p:cNvPr>
          <p:cNvSpPr>
            <a:spLocks noGrp="1"/>
          </p:cNvSpPr>
          <p:nvPr>
            <p:ph type="sldNum" sz="quarter" idx="12"/>
          </p:nvPr>
        </p:nvSpPr>
        <p:spPr/>
        <p:txBody>
          <a:bodyPr/>
          <a:lstStyle/>
          <a:p>
            <a:fld id="{5B4D3E00-F9DC-44C3-A5AD-6FF7F956D7EE}" type="slidenum">
              <a:rPr lang="pt-BR" smtClean="0"/>
              <a:t>26</a:t>
            </a:fld>
            <a:endParaRPr lang="pt-BR"/>
          </a:p>
        </p:txBody>
      </p:sp>
    </p:spTree>
    <p:extLst>
      <p:ext uri="{BB962C8B-B14F-4D97-AF65-F5344CB8AC3E}">
        <p14:creationId xmlns:p14="http://schemas.microsoft.com/office/powerpoint/2010/main" val="323724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FE88E6-C991-9E89-3B48-807A70AD197D}"/>
              </a:ext>
            </a:extLst>
          </p:cNvPr>
          <p:cNvSpPr txBox="1"/>
          <p:nvPr/>
        </p:nvSpPr>
        <p:spPr>
          <a:xfrm>
            <a:off x="323625" y="5420901"/>
            <a:ext cx="11544750" cy="707886"/>
          </a:xfrm>
          <a:prstGeom prst="rect">
            <a:avLst/>
          </a:prstGeom>
          <a:noFill/>
        </p:spPr>
        <p:txBody>
          <a:bodyPr wrap="square" rtlCol="0">
            <a:spAutoFit/>
          </a:bodyPr>
          <a:lstStyle/>
          <a:p>
            <a:pPr algn="just"/>
            <a:r>
              <a:rPr lang="pt-BR" sz="2000" b="1">
                <a:solidFill>
                  <a:schemeClr val="tx1">
                    <a:lumMod val="85000"/>
                    <a:lumOff val="15000"/>
                  </a:schemeClr>
                </a:solidFill>
                <a:hlinkClick r:id="rId3"/>
              </a:rPr>
              <a:t>Acesse aqui </a:t>
            </a:r>
            <a:r>
              <a:rPr lang="pt-BR" sz="2000">
                <a:solidFill>
                  <a:schemeClr val="tx1">
                    <a:lumMod val="85000"/>
                    <a:lumOff val="15000"/>
                  </a:schemeClr>
                </a:solidFill>
              </a:rPr>
              <a:t>e navegue pela página dos </a:t>
            </a:r>
            <a:r>
              <a:rPr lang="pt-BR" sz="2000" err="1">
                <a:solidFill>
                  <a:schemeClr val="tx1">
                    <a:lumMod val="85000"/>
                    <a:lumOff val="15000"/>
                  </a:schemeClr>
                </a:solidFill>
              </a:rPr>
              <a:t>GTs</a:t>
            </a:r>
            <a:r>
              <a:rPr lang="pt-BR" sz="2000">
                <a:solidFill>
                  <a:schemeClr val="tx1">
                    <a:lumMod val="85000"/>
                    <a:lumOff val="15000"/>
                  </a:schemeClr>
                </a:solidFill>
              </a:rPr>
              <a:t> e </a:t>
            </a:r>
            <a:r>
              <a:rPr lang="pt-BR" sz="2000" err="1">
                <a:solidFill>
                  <a:schemeClr val="tx1">
                    <a:lumMod val="85000"/>
                    <a:lumOff val="15000"/>
                  </a:schemeClr>
                </a:solidFill>
              </a:rPr>
              <a:t>GEs</a:t>
            </a:r>
            <a:r>
              <a:rPr lang="pt-BR" sz="2000">
                <a:solidFill>
                  <a:schemeClr val="tx1">
                    <a:lumMod val="85000"/>
                    <a:lumOff val="15000"/>
                  </a:schemeClr>
                </a:solidFill>
              </a:rPr>
              <a:t>. Ao clicar no nome do Grupo, é possível verificar diversas informações, incluindo os resultados esperados e alcançados no período.</a:t>
            </a:r>
          </a:p>
        </p:txBody>
      </p:sp>
      <p:pic>
        <p:nvPicPr>
          <p:cNvPr id="4" name="Imagem 3">
            <a:extLst>
              <a:ext uri="{FF2B5EF4-FFF2-40B4-BE49-F238E27FC236}">
                <a16:creationId xmlns:a16="http://schemas.microsoft.com/office/drawing/2014/main" id="{570C13B3-0403-EA19-3D66-5E8D9253B4D9}"/>
              </a:ext>
            </a:extLst>
          </p:cNvPr>
          <p:cNvPicPr>
            <a:picLocks noChangeAspect="1"/>
          </p:cNvPicPr>
          <p:nvPr/>
        </p:nvPicPr>
        <p:blipFill>
          <a:blip r:embed="rId4"/>
          <a:stretch>
            <a:fillRect/>
          </a:stretch>
        </p:blipFill>
        <p:spPr>
          <a:xfrm>
            <a:off x="1600139" y="1240457"/>
            <a:ext cx="8496764" cy="3745965"/>
          </a:xfrm>
          <a:prstGeom prst="rect">
            <a:avLst/>
          </a:prstGeom>
        </p:spPr>
      </p:pic>
      <p:sp>
        <p:nvSpPr>
          <p:cNvPr id="3" name="CaixaDeTexto 2">
            <a:extLst>
              <a:ext uri="{FF2B5EF4-FFF2-40B4-BE49-F238E27FC236}">
                <a16:creationId xmlns:a16="http://schemas.microsoft.com/office/drawing/2014/main" id="{96F78EAD-F33D-4A5F-94AA-BB2A8469748D}"/>
              </a:ext>
            </a:extLst>
          </p:cNvPr>
          <p:cNvSpPr txBox="1"/>
          <p:nvPr/>
        </p:nvSpPr>
        <p:spPr>
          <a:xfrm>
            <a:off x="0" y="184665"/>
            <a:ext cx="12192000" cy="400110"/>
          </a:xfrm>
          <a:prstGeom prst="rect">
            <a:avLst/>
          </a:prstGeom>
          <a:noFill/>
        </p:spPr>
        <p:txBody>
          <a:bodyPr wrap="square" rtlCol="0">
            <a:spAutoFit/>
          </a:bodyPr>
          <a:lstStyle/>
          <a:p>
            <a:pPr algn="ctr"/>
            <a:r>
              <a:rPr lang="pt-BR" sz="2000">
                <a:solidFill>
                  <a:schemeClr val="tx1">
                    <a:lumMod val="85000"/>
                    <a:lumOff val="15000"/>
                  </a:schemeClr>
                </a:solidFill>
              </a:rPr>
              <a:t>Exemplo da página com descrição e resultados de </a:t>
            </a:r>
            <a:r>
              <a:rPr lang="pt-BR" sz="2000" err="1">
                <a:solidFill>
                  <a:schemeClr val="tx1">
                    <a:lumMod val="85000"/>
                    <a:lumOff val="15000"/>
                  </a:schemeClr>
                </a:solidFill>
              </a:rPr>
              <a:t>GTs</a:t>
            </a:r>
            <a:r>
              <a:rPr lang="pt-BR" sz="2000">
                <a:solidFill>
                  <a:schemeClr val="tx1">
                    <a:lumMod val="85000"/>
                    <a:lumOff val="15000"/>
                  </a:schemeClr>
                </a:solidFill>
              </a:rPr>
              <a:t> e </a:t>
            </a:r>
            <a:r>
              <a:rPr lang="pt-BR" sz="2000" err="1">
                <a:solidFill>
                  <a:schemeClr val="tx1">
                    <a:lumMod val="85000"/>
                    <a:lumOff val="15000"/>
                  </a:schemeClr>
                </a:solidFill>
              </a:rPr>
              <a:t>GEs</a:t>
            </a:r>
            <a:endParaRPr lang="pt-BR" sz="2000">
              <a:solidFill>
                <a:schemeClr val="tx1">
                  <a:lumMod val="85000"/>
                  <a:lumOff val="15000"/>
                </a:schemeClr>
              </a:solidFill>
            </a:endParaRPr>
          </a:p>
        </p:txBody>
      </p:sp>
      <p:sp>
        <p:nvSpPr>
          <p:cNvPr id="5" name="Espaço Reservado para Número de Slide 4">
            <a:extLst>
              <a:ext uri="{FF2B5EF4-FFF2-40B4-BE49-F238E27FC236}">
                <a16:creationId xmlns:a16="http://schemas.microsoft.com/office/drawing/2014/main" id="{AE8E15E0-6F1E-5BB2-6120-84189150B5E3}"/>
              </a:ext>
            </a:extLst>
          </p:cNvPr>
          <p:cNvSpPr>
            <a:spLocks noGrp="1"/>
          </p:cNvSpPr>
          <p:nvPr>
            <p:ph type="sldNum" sz="quarter" idx="12"/>
          </p:nvPr>
        </p:nvSpPr>
        <p:spPr/>
        <p:txBody>
          <a:bodyPr/>
          <a:lstStyle/>
          <a:p>
            <a:fld id="{5B4D3E00-F9DC-44C3-A5AD-6FF7F956D7EE}" type="slidenum">
              <a:rPr lang="pt-BR" smtClean="0"/>
              <a:t>27</a:t>
            </a:fld>
            <a:endParaRPr lang="pt-BR"/>
          </a:p>
        </p:txBody>
      </p:sp>
    </p:spTree>
    <p:extLst>
      <p:ext uri="{BB962C8B-B14F-4D97-AF65-F5344CB8AC3E}">
        <p14:creationId xmlns:p14="http://schemas.microsoft.com/office/powerpoint/2010/main" val="2634902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0" y="1646614"/>
            <a:ext cx="12192000" cy="4124206"/>
          </a:xfrm>
          <a:prstGeom prst="rect">
            <a:avLst/>
          </a:prstGeom>
          <a:noFill/>
        </p:spPr>
        <p:txBody>
          <a:bodyPr wrap="square" rtlCol="0">
            <a:spAutoFit/>
          </a:bodyPr>
          <a:lstStyle/>
          <a:p>
            <a:pPr>
              <a:spcAft>
                <a:spcPts val="1200"/>
              </a:spcAft>
            </a:pPr>
            <a:r>
              <a:rPr lang="pt-BR" sz="4400">
                <a:solidFill>
                  <a:prstClr val="white"/>
                </a:solidFill>
                <a:latin typeface="Calibri Light" panose="020F0302020204030204" pitchFamily="34" charset="0"/>
                <a:cs typeface="Calibri Light" panose="020F0302020204030204" pitchFamily="34" charset="0"/>
              </a:rPr>
              <a:t>	INDICADORES ESTRATÉGICOS INSTITUCIONAIS 	RELEVANTES</a:t>
            </a:r>
          </a:p>
          <a:p>
            <a:pPr marL="1485900" lvl="2" indent="-571500">
              <a:buFont typeface="Courier New" panose="02070309020205020404" pitchFamily="49" charset="0"/>
              <a:buChar char="o"/>
            </a:pPr>
            <a:r>
              <a:rPr lang="pt-BR" sz="4000">
                <a:solidFill>
                  <a:prstClr val="white"/>
                </a:solidFill>
                <a:latin typeface="Calibri Light" panose="020F0302020204030204" pitchFamily="34" charset="0"/>
                <a:cs typeface="Calibri Light" panose="020F0302020204030204" pitchFamily="34" charset="0"/>
              </a:rPr>
              <a:t>Taxa de Resolutividade</a:t>
            </a:r>
          </a:p>
          <a:p>
            <a:pPr marL="1485900" lvl="2" indent="-571500">
              <a:buFont typeface="Courier New" panose="02070309020205020404" pitchFamily="49" charset="0"/>
              <a:buChar char="o"/>
            </a:pPr>
            <a:r>
              <a:rPr lang="pt-BR" sz="4000">
                <a:solidFill>
                  <a:prstClr val="white"/>
                </a:solidFill>
                <a:latin typeface="Calibri Light" panose="020F0302020204030204" pitchFamily="34" charset="0"/>
                <a:cs typeface="Calibri Light" panose="020F0302020204030204" pitchFamily="34" charset="0"/>
              </a:rPr>
              <a:t>Tempo de Duração de Procedimentos</a:t>
            </a:r>
          </a:p>
          <a:p>
            <a:pPr marL="1485900" lvl="2" indent="-571500">
              <a:buFont typeface="Courier New" panose="02070309020205020404" pitchFamily="49" charset="0"/>
              <a:buChar char="o"/>
            </a:pPr>
            <a:r>
              <a:rPr lang="pt-BR" sz="4000">
                <a:solidFill>
                  <a:prstClr val="white"/>
                </a:solidFill>
                <a:latin typeface="Calibri Light" panose="020F0302020204030204" pitchFamily="34" charset="0"/>
                <a:cs typeface="Calibri Light" panose="020F0302020204030204" pitchFamily="34" charset="0"/>
              </a:rPr>
              <a:t>Acompanhamento do ingresso de novas </a:t>
            </a:r>
            <a:r>
              <a:rPr lang="pt-BR" sz="4000" err="1">
                <a:solidFill>
                  <a:prstClr val="white"/>
                </a:solidFill>
                <a:latin typeface="Calibri Light" panose="020F0302020204030204" pitchFamily="34" charset="0"/>
                <a:cs typeface="Calibri Light" panose="020F0302020204030204" pitchFamily="34" charset="0"/>
              </a:rPr>
              <a:t>NFs</a:t>
            </a:r>
            <a:endParaRPr lang="pt-BR" sz="4000">
              <a:solidFill>
                <a:prstClr val="white"/>
              </a:solidFill>
              <a:latin typeface="Calibri Light" panose="020F0302020204030204" pitchFamily="34" charset="0"/>
              <a:cs typeface="Calibri Light" panose="020F0302020204030204" pitchFamily="34" charset="0"/>
            </a:endParaRPr>
          </a:p>
          <a:p>
            <a:pPr algn="ctr">
              <a:defRPr/>
            </a:pPr>
            <a:endParaRPr kumimoji="0" lang="pt-BR" sz="4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E3DA6BA9-D7B7-FE92-C57F-112641DF0117}"/>
              </a:ext>
            </a:extLst>
          </p:cNvPr>
          <p:cNvSpPr txBox="1"/>
          <p:nvPr/>
        </p:nvSpPr>
        <p:spPr>
          <a:xfrm>
            <a:off x="10990555" y="6400801"/>
            <a:ext cx="461639" cy="261610"/>
          </a:xfrm>
          <a:prstGeom prst="rect">
            <a:avLst/>
          </a:prstGeom>
          <a:noFill/>
        </p:spPr>
        <p:txBody>
          <a:bodyPr wrap="square" rtlCol="0">
            <a:spAutoFit/>
          </a:bodyPr>
          <a:lstStyle/>
          <a:p>
            <a:r>
              <a:rPr lang="pt-BR" sz="1100">
                <a:solidFill>
                  <a:schemeClr val="bg1"/>
                </a:solidFill>
              </a:rPr>
              <a:t>28</a:t>
            </a:r>
          </a:p>
        </p:txBody>
      </p:sp>
    </p:spTree>
    <p:extLst>
      <p:ext uri="{BB962C8B-B14F-4D97-AF65-F5344CB8AC3E}">
        <p14:creationId xmlns:p14="http://schemas.microsoft.com/office/powerpoint/2010/main" val="1791643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28F263B-EEF3-A0C2-7A60-95936C8D5404}"/>
              </a:ext>
            </a:extLst>
          </p:cNvPr>
          <p:cNvSpPr txBox="1"/>
          <p:nvPr/>
        </p:nvSpPr>
        <p:spPr>
          <a:xfrm>
            <a:off x="3045691" y="375597"/>
            <a:ext cx="6100618" cy="400110"/>
          </a:xfrm>
          <a:prstGeom prst="rect">
            <a:avLst/>
          </a:prstGeom>
          <a:noFill/>
        </p:spPr>
        <p:txBody>
          <a:bodyPr wrap="square">
            <a:spAutoFit/>
          </a:bodyPr>
          <a:lstStyle/>
          <a:p>
            <a:pPr algn="ctr" fontAlgn="ctr"/>
            <a:r>
              <a:rPr lang="pt-BR" sz="2000" b="1"/>
              <a:t>TAXA DE RESOLUTIVIDADE</a:t>
            </a:r>
            <a:endParaRPr lang="pt-BR" sz="2000" b="1"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C92DE9DF-90E2-2F86-50C5-62384EC238C1}"/>
              </a:ext>
            </a:extLst>
          </p:cNvPr>
          <p:cNvSpPr txBox="1"/>
          <p:nvPr/>
        </p:nvSpPr>
        <p:spPr>
          <a:xfrm>
            <a:off x="1731805" y="3387102"/>
            <a:ext cx="8728388" cy="1323439"/>
          </a:xfrm>
          <a:prstGeom prst="rect">
            <a:avLst/>
          </a:prstGeom>
          <a:noFill/>
        </p:spPr>
        <p:txBody>
          <a:bodyPr wrap="square">
            <a:spAutoFit/>
          </a:bodyPr>
          <a:lstStyle/>
          <a:p>
            <a:pPr algn="ctr" fontAlgn="ctr"/>
            <a:r>
              <a:rPr lang="pt-BR" sz="2000" b="1"/>
              <a:t>Fórmula de Cálculo</a:t>
            </a:r>
          </a:p>
          <a:p>
            <a:pPr algn="ctr" fontAlgn="ctr"/>
            <a:r>
              <a:rPr lang="pt-BR" sz="2000" i="1"/>
              <a:t>(Total de ações ajuizadas + total de </a:t>
            </a:r>
            <a:r>
              <a:rPr lang="pt-BR" sz="2000" i="1" err="1"/>
              <a:t>TACs</a:t>
            </a:r>
            <a:r>
              <a:rPr lang="pt-BR" sz="2000" i="1"/>
              <a:t> firmados + Total de arquivados por adequação de conduta) / (Total de Arquivados com remessa à CCR + Total de Arquivados sem remessa à CCR) * 100</a:t>
            </a:r>
            <a:endParaRPr lang="pt-BR" sz="2000"/>
          </a:p>
        </p:txBody>
      </p:sp>
      <p:sp>
        <p:nvSpPr>
          <p:cNvPr id="5" name="CaixaDeTexto 4">
            <a:extLst>
              <a:ext uri="{FF2B5EF4-FFF2-40B4-BE49-F238E27FC236}">
                <a16:creationId xmlns:a16="http://schemas.microsoft.com/office/drawing/2014/main" id="{4458DB05-7B26-D41A-E644-D55507AA4E12}"/>
              </a:ext>
            </a:extLst>
          </p:cNvPr>
          <p:cNvSpPr txBox="1"/>
          <p:nvPr/>
        </p:nvSpPr>
        <p:spPr>
          <a:xfrm>
            <a:off x="3045690" y="1987104"/>
            <a:ext cx="6100618" cy="707886"/>
          </a:xfrm>
          <a:prstGeom prst="rect">
            <a:avLst/>
          </a:prstGeom>
          <a:noFill/>
        </p:spPr>
        <p:txBody>
          <a:bodyPr wrap="square">
            <a:spAutoFit/>
          </a:bodyPr>
          <a:lstStyle/>
          <a:p>
            <a:pPr algn="ctr" fontAlgn="ctr"/>
            <a:r>
              <a:rPr lang="pt-BR" sz="2000" b="1" dirty="0"/>
              <a:t>Fonte dos dados</a:t>
            </a:r>
          </a:p>
          <a:p>
            <a:pPr algn="ctr" fontAlgn="ctr"/>
            <a:r>
              <a:rPr lang="pt-BR" sz="2000" dirty="0">
                <a:solidFill>
                  <a:srgbClr val="0563C1"/>
                </a:solidFill>
                <a:hlinkClick r:id="rId2">
                  <a:extLst>
                    <a:ext uri="{A12FA001-AC4F-418D-AE19-62706E023703}">
                      <ahyp:hlinkClr xmlns:ahyp="http://schemas.microsoft.com/office/drawing/2018/hyperlinkcolor" val="tx"/>
                    </a:ext>
                  </a:extLst>
                </a:hlinkClick>
              </a:rPr>
              <a:t>MPT GAIA – Extrajudicial: Encerrados</a:t>
            </a:r>
            <a:endParaRPr lang="pt-BR" sz="2000" b="0" i="0" u="none" strike="noStrike" dirty="0">
              <a:solidFill>
                <a:srgbClr val="000000"/>
              </a:solidFill>
              <a:effectLst/>
              <a:latin typeface="Calibri" panose="020F0502020204030204" pitchFamily="34" charset="0"/>
            </a:endParaRPr>
          </a:p>
        </p:txBody>
      </p:sp>
      <p:sp>
        <p:nvSpPr>
          <p:cNvPr id="2" name="CaixaDeTexto 1">
            <a:extLst>
              <a:ext uri="{FF2B5EF4-FFF2-40B4-BE49-F238E27FC236}">
                <a16:creationId xmlns:a16="http://schemas.microsoft.com/office/drawing/2014/main" id="{55407967-196B-4C77-CACD-B2C6255C604B}"/>
              </a:ext>
            </a:extLst>
          </p:cNvPr>
          <p:cNvSpPr txBox="1"/>
          <p:nvPr/>
        </p:nvSpPr>
        <p:spPr>
          <a:xfrm>
            <a:off x="11026066" y="6214369"/>
            <a:ext cx="461639" cy="261610"/>
          </a:xfrm>
          <a:prstGeom prst="rect">
            <a:avLst/>
          </a:prstGeom>
          <a:noFill/>
        </p:spPr>
        <p:txBody>
          <a:bodyPr wrap="square" rtlCol="0">
            <a:spAutoFit/>
          </a:bodyPr>
          <a:lstStyle/>
          <a:p>
            <a:r>
              <a:rPr lang="pt-BR" sz="1100"/>
              <a:t>29</a:t>
            </a:r>
          </a:p>
        </p:txBody>
      </p:sp>
    </p:spTree>
    <p:extLst>
      <p:ext uri="{BB962C8B-B14F-4D97-AF65-F5344CB8AC3E}">
        <p14:creationId xmlns:p14="http://schemas.microsoft.com/office/powerpoint/2010/main" val="326594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BA4949F-63E6-C36A-A710-F3AEB754B952}"/>
              </a:ext>
            </a:extLst>
          </p:cNvPr>
          <p:cNvSpPr/>
          <p:nvPr/>
        </p:nvSpPr>
        <p:spPr>
          <a:xfrm>
            <a:off x="0" y="0"/>
            <a:ext cx="12192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CDCAFA41-BFC3-449A-917A-C3D022F35ECC}"/>
              </a:ext>
            </a:extLst>
          </p:cNvPr>
          <p:cNvSpPr txBox="1"/>
          <p:nvPr/>
        </p:nvSpPr>
        <p:spPr>
          <a:xfrm>
            <a:off x="1002137" y="1218545"/>
            <a:ext cx="10171298" cy="4549835"/>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pt-BR" sz="2800">
                <a:solidFill>
                  <a:schemeClr val="bg1"/>
                </a:solidFill>
              </a:rPr>
              <a:t>Indicadores Estratégicos Institucionais Relevantes</a:t>
            </a:r>
            <a:r>
              <a:rPr lang="pt-BR" sz="1600">
                <a:solidFill>
                  <a:schemeClr val="bg1"/>
                </a:solidFill>
              </a:rPr>
              <a:t>......................................</a:t>
            </a:r>
            <a:r>
              <a:rPr lang="pt-BR" sz="2800">
                <a:solidFill>
                  <a:schemeClr val="bg1"/>
                </a:solidFill>
              </a:rPr>
              <a:t>28                   </a:t>
            </a:r>
          </a:p>
          <a:p>
            <a:pPr marL="1485900" lvl="2" indent="-571500">
              <a:lnSpc>
                <a:spcPct val="150000"/>
              </a:lnSpc>
              <a:buFont typeface="Courier New" panose="02070309020205020404" pitchFamily="49" charset="0"/>
              <a:buChar char="o"/>
            </a:pPr>
            <a:r>
              <a:rPr lang="pt-BR" sz="2800">
                <a:solidFill>
                  <a:schemeClr val="bg1"/>
                </a:solidFill>
              </a:rPr>
              <a:t>Taxa de Resolutividade</a:t>
            </a:r>
          </a:p>
          <a:p>
            <a:pPr marL="1485900" lvl="2" indent="-571500">
              <a:lnSpc>
                <a:spcPct val="150000"/>
              </a:lnSpc>
              <a:buFont typeface="Courier New" panose="02070309020205020404" pitchFamily="49" charset="0"/>
              <a:buChar char="o"/>
            </a:pPr>
            <a:r>
              <a:rPr lang="pt-BR" sz="2800">
                <a:solidFill>
                  <a:schemeClr val="bg1"/>
                </a:solidFill>
              </a:rPr>
              <a:t>Tempo de Duração de Procedimentos</a:t>
            </a:r>
          </a:p>
          <a:p>
            <a:pPr marL="1485900" lvl="2" indent="-571500">
              <a:lnSpc>
                <a:spcPct val="150000"/>
              </a:lnSpc>
              <a:buFont typeface="Courier New" panose="02070309020205020404" pitchFamily="49" charset="0"/>
              <a:buChar char="o"/>
            </a:pPr>
            <a:r>
              <a:rPr lang="pt-BR" sz="2800">
                <a:solidFill>
                  <a:schemeClr val="bg1"/>
                </a:solidFill>
              </a:rPr>
              <a:t>Acompanhamento do ingresso de novas </a:t>
            </a:r>
            <a:r>
              <a:rPr lang="pt-BR" sz="2800" err="1">
                <a:solidFill>
                  <a:schemeClr val="bg1"/>
                </a:solidFill>
              </a:rPr>
              <a:t>NFs</a:t>
            </a:r>
            <a:endParaRPr lang="pt-BR" sz="2800">
              <a:solidFill>
                <a:schemeClr val="bg1"/>
              </a:solidFill>
            </a:endParaRPr>
          </a:p>
          <a:p>
            <a:pPr marL="571500" indent="-571500">
              <a:lnSpc>
                <a:spcPct val="150000"/>
              </a:lnSpc>
              <a:buFont typeface="Wingdings" panose="05000000000000000000" pitchFamily="2" charset="2"/>
              <a:buChar char="v"/>
            </a:pPr>
            <a:r>
              <a:rPr lang="pt-BR" sz="2800">
                <a:solidFill>
                  <a:schemeClr val="bg1"/>
                </a:solidFill>
              </a:rPr>
              <a:t>Novo Planejamento Estratégico Institucional - PEI 2023/2030</a:t>
            </a:r>
            <a:r>
              <a:rPr lang="pt-BR" sz="1600">
                <a:solidFill>
                  <a:schemeClr val="bg1"/>
                </a:solidFill>
              </a:rPr>
              <a:t>.....</a:t>
            </a:r>
            <a:r>
              <a:rPr lang="pt-BR" sz="2800">
                <a:solidFill>
                  <a:schemeClr val="bg1"/>
                </a:solidFill>
              </a:rPr>
              <a:t>47 </a:t>
            </a:r>
          </a:p>
          <a:p>
            <a:pPr marL="571500" indent="-571500">
              <a:lnSpc>
                <a:spcPct val="150000"/>
              </a:lnSpc>
              <a:buFont typeface="Wingdings" panose="05000000000000000000" pitchFamily="2" charset="2"/>
              <a:buChar char="v"/>
            </a:pPr>
            <a:r>
              <a:rPr lang="pt-BR" sz="2800">
                <a:solidFill>
                  <a:schemeClr val="bg1"/>
                </a:solidFill>
              </a:rPr>
              <a:t>Resultados do PEI em 2022 (PEI 2028/2022)</a:t>
            </a:r>
            <a:r>
              <a:rPr lang="pt-BR" sz="1600">
                <a:solidFill>
                  <a:schemeClr val="bg1"/>
                </a:solidFill>
              </a:rPr>
              <a:t>......................................................</a:t>
            </a:r>
            <a:r>
              <a:rPr lang="pt-BR" sz="2800">
                <a:solidFill>
                  <a:schemeClr val="bg1"/>
                </a:solidFill>
              </a:rPr>
              <a:t>58</a:t>
            </a:r>
            <a:r>
              <a:rPr lang="pt-BR" sz="1600">
                <a:solidFill>
                  <a:schemeClr val="bg1"/>
                </a:solidFill>
              </a:rPr>
              <a:t>  </a:t>
            </a:r>
            <a:r>
              <a:rPr lang="pt-BR" sz="2800">
                <a:solidFill>
                  <a:schemeClr val="bg1"/>
                </a:solidFill>
              </a:rPr>
              <a:t>                    </a:t>
            </a:r>
          </a:p>
          <a:p>
            <a:pPr marL="571500" indent="-571500">
              <a:lnSpc>
                <a:spcPct val="150000"/>
              </a:lnSpc>
              <a:buFont typeface="Wingdings" panose="05000000000000000000" pitchFamily="2" charset="2"/>
              <a:buChar char="v"/>
            </a:pPr>
            <a:r>
              <a:rPr lang="pt-BR" sz="2800">
                <a:solidFill>
                  <a:schemeClr val="bg1"/>
                </a:solidFill>
              </a:rPr>
              <a:t>Cadeia de Valor e Arquitetura de Processos do MPT</a:t>
            </a:r>
            <a:r>
              <a:rPr lang="pt-BR" sz="1600">
                <a:solidFill>
                  <a:schemeClr val="bg1"/>
                </a:solidFill>
              </a:rPr>
              <a:t>.............................</a:t>
            </a:r>
            <a:r>
              <a:rPr lang="pt-BR" sz="2800">
                <a:solidFill>
                  <a:schemeClr val="bg1"/>
                </a:solidFill>
              </a:rPr>
              <a:t>105</a:t>
            </a:r>
          </a:p>
        </p:txBody>
      </p:sp>
      <p:sp>
        <p:nvSpPr>
          <p:cNvPr id="4" name="CaixaDeTexto 3">
            <a:extLst>
              <a:ext uri="{FF2B5EF4-FFF2-40B4-BE49-F238E27FC236}">
                <a16:creationId xmlns:a16="http://schemas.microsoft.com/office/drawing/2014/main" id="{AC099689-9CEE-1794-EDEF-952764971B46}"/>
              </a:ext>
            </a:extLst>
          </p:cNvPr>
          <p:cNvSpPr txBox="1"/>
          <p:nvPr/>
        </p:nvSpPr>
        <p:spPr>
          <a:xfrm>
            <a:off x="0" y="6313654"/>
            <a:ext cx="12192000" cy="307777"/>
          </a:xfrm>
          <a:prstGeom prst="rect">
            <a:avLst/>
          </a:prstGeom>
          <a:noFill/>
        </p:spPr>
        <p:txBody>
          <a:bodyPr wrap="square" rtlCol="0">
            <a:spAutoFit/>
          </a:bodyPr>
          <a:lstStyle/>
          <a:p>
            <a:pPr marL="0" indent="0" algn="ctr"/>
            <a:r>
              <a:rPr lang="pt-BR" sz="1400" b="0">
                <a:solidFill>
                  <a:schemeClr val="bg1"/>
                </a:solidFill>
              </a:rPr>
              <a:t>Secretaria de Planejamento e Gestão Estratégica (SGE)</a:t>
            </a:r>
          </a:p>
        </p:txBody>
      </p:sp>
      <p:cxnSp>
        <p:nvCxnSpPr>
          <p:cNvPr id="5" name="Conector reto 4">
            <a:extLst>
              <a:ext uri="{FF2B5EF4-FFF2-40B4-BE49-F238E27FC236}">
                <a16:creationId xmlns:a16="http://schemas.microsoft.com/office/drawing/2014/main" id="{56866F11-936B-B24E-8F68-14D577BE0FA7}"/>
              </a:ext>
            </a:extLst>
          </p:cNvPr>
          <p:cNvCxnSpPr/>
          <p:nvPr/>
        </p:nvCxnSpPr>
        <p:spPr>
          <a:xfrm>
            <a:off x="4600072" y="6255654"/>
            <a:ext cx="29754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m 5" descr="Uma imagem contendo desenho&#10;&#10;Descrição gerada automaticamente">
            <a:extLst>
              <a:ext uri="{FF2B5EF4-FFF2-40B4-BE49-F238E27FC236}">
                <a16:creationId xmlns:a16="http://schemas.microsoft.com/office/drawing/2014/main" id="{9537625F-893F-9720-1F81-D08FB8432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754" y="209972"/>
            <a:ext cx="913245" cy="698124"/>
          </a:xfrm>
          <a:prstGeom prst="rect">
            <a:avLst/>
          </a:prstGeom>
        </p:spPr>
      </p:pic>
      <p:sp>
        <p:nvSpPr>
          <p:cNvPr id="7" name="Espaço Reservado para Número de Slide 6">
            <a:extLst>
              <a:ext uri="{FF2B5EF4-FFF2-40B4-BE49-F238E27FC236}">
                <a16:creationId xmlns:a16="http://schemas.microsoft.com/office/drawing/2014/main" id="{232EE54C-916F-4E11-CA2B-1EB64CBB7D44}"/>
              </a:ext>
            </a:extLst>
          </p:cNvPr>
          <p:cNvSpPr>
            <a:spLocks noGrp="1"/>
          </p:cNvSpPr>
          <p:nvPr>
            <p:ph type="sldNum" sz="quarter" idx="12"/>
          </p:nvPr>
        </p:nvSpPr>
        <p:spPr/>
        <p:txBody>
          <a:bodyPr/>
          <a:lstStyle/>
          <a:p>
            <a:fld id="{5B4D3E00-F9DC-44C3-A5AD-6FF7F956D7EE}" type="slidenum">
              <a:rPr lang="pt-BR" smtClean="0"/>
              <a:t>3</a:t>
            </a:fld>
            <a:endParaRPr lang="pt-BR"/>
          </a:p>
        </p:txBody>
      </p:sp>
    </p:spTree>
    <p:extLst>
      <p:ext uri="{BB962C8B-B14F-4D97-AF65-F5344CB8AC3E}">
        <p14:creationId xmlns:p14="http://schemas.microsoft.com/office/powerpoint/2010/main" val="2222130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2A3B654D-AE27-F19D-81F8-2C8FFA0544E8}"/>
              </a:ext>
            </a:extLst>
          </p:cNvPr>
          <p:cNvPicPr>
            <a:picLocks noChangeAspect="1"/>
          </p:cNvPicPr>
          <p:nvPr/>
        </p:nvPicPr>
        <p:blipFill rotWithShape="1">
          <a:blip r:embed="rId2"/>
          <a:srcRect r="7079"/>
          <a:stretch/>
        </p:blipFill>
        <p:spPr>
          <a:xfrm>
            <a:off x="468197" y="928317"/>
            <a:ext cx="11605433" cy="5760000"/>
          </a:xfrm>
          <a:prstGeom prst="rect">
            <a:avLst/>
          </a:prstGeom>
        </p:spPr>
      </p:pic>
      <p:sp>
        <p:nvSpPr>
          <p:cNvPr id="2" name="CaixaDeTexto 1">
            <a:extLst>
              <a:ext uri="{FF2B5EF4-FFF2-40B4-BE49-F238E27FC236}">
                <a16:creationId xmlns:a16="http://schemas.microsoft.com/office/drawing/2014/main" id="{282C4913-5B49-2CB2-E713-BF920026D634}"/>
              </a:ext>
            </a:extLst>
          </p:cNvPr>
          <p:cNvSpPr txBox="1"/>
          <p:nvPr/>
        </p:nvSpPr>
        <p:spPr>
          <a:xfrm>
            <a:off x="3045691" y="332428"/>
            <a:ext cx="6100618" cy="400110"/>
          </a:xfrm>
          <a:prstGeom prst="rect">
            <a:avLst/>
          </a:prstGeom>
          <a:noFill/>
        </p:spPr>
        <p:txBody>
          <a:bodyPr wrap="square">
            <a:spAutoFit/>
          </a:bodyPr>
          <a:lstStyle/>
          <a:p>
            <a:pPr algn="ctr" fontAlgn="ctr"/>
            <a:r>
              <a:rPr lang="pt-BR" sz="2000"/>
              <a:t>Taxa de Resolutividade</a:t>
            </a:r>
            <a:endParaRPr lang="pt-BR" sz="2000" b="0" i="0" u="none" strike="noStrike">
              <a:solidFill>
                <a:srgbClr val="000000"/>
              </a:solidFill>
              <a:effectLst/>
              <a:latin typeface="Calibri" panose="020F0502020204030204" pitchFamily="34" charset="0"/>
            </a:endParaRPr>
          </a:p>
        </p:txBody>
      </p:sp>
      <p:sp>
        <p:nvSpPr>
          <p:cNvPr id="3" name="CaixaDeTexto 2">
            <a:extLst>
              <a:ext uri="{FF2B5EF4-FFF2-40B4-BE49-F238E27FC236}">
                <a16:creationId xmlns:a16="http://schemas.microsoft.com/office/drawing/2014/main" id="{04F9F420-74E1-C034-0090-990A0237ED2D}"/>
              </a:ext>
            </a:extLst>
          </p:cNvPr>
          <p:cNvSpPr txBox="1"/>
          <p:nvPr/>
        </p:nvSpPr>
        <p:spPr>
          <a:xfrm>
            <a:off x="11398929" y="6232124"/>
            <a:ext cx="461639" cy="261610"/>
          </a:xfrm>
          <a:prstGeom prst="rect">
            <a:avLst/>
          </a:prstGeom>
          <a:noFill/>
        </p:spPr>
        <p:txBody>
          <a:bodyPr wrap="square" rtlCol="0">
            <a:spAutoFit/>
          </a:bodyPr>
          <a:lstStyle/>
          <a:p>
            <a:r>
              <a:rPr lang="pt-BR" sz="1100"/>
              <a:t>30</a:t>
            </a:r>
          </a:p>
        </p:txBody>
      </p:sp>
    </p:spTree>
    <p:extLst>
      <p:ext uri="{BB962C8B-B14F-4D97-AF65-F5344CB8AC3E}">
        <p14:creationId xmlns:p14="http://schemas.microsoft.com/office/powerpoint/2010/main" val="2930368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5397DA60-16AC-E8CA-94AA-11967C359A9A}"/>
              </a:ext>
            </a:extLst>
          </p:cNvPr>
          <p:cNvGraphicFramePr>
            <a:graphicFrameLocks noGrp="1"/>
          </p:cNvGraphicFramePr>
          <p:nvPr/>
        </p:nvGraphicFramePr>
        <p:xfrm>
          <a:off x="1055999" y="1387738"/>
          <a:ext cx="10080000" cy="4392000"/>
        </p:xfrm>
        <a:graphic>
          <a:graphicData uri="http://schemas.openxmlformats.org/drawingml/2006/table">
            <a:tbl>
              <a:tblPr>
                <a:tableStyleId>{69CF1AB2-1976-4502-BF36-3FF5EA218861}</a:tableStyleId>
              </a:tblPr>
              <a:tblGrid>
                <a:gridCol w="1440000">
                  <a:extLst>
                    <a:ext uri="{9D8B030D-6E8A-4147-A177-3AD203B41FA5}">
                      <a16:colId xmlns:a16="http://schemas.microsoft.com/office/drawing/2014/main" val="2121236254"/>
                    </a:ext>
                  </a:extLst>
                </a:gridCol>
                <a:gridCol w="1440000">
                  <a:extLst>
                    <a:ext uri="{9D8B030D-6E8A-4147-A177-3AD203B41FA5}">
                      <a16:colId xmlns:a16="http://schemas.microsoft.com/office/drawing/2014/main" val="1614766585"/>
                    </a:ext>
                  </a:extLst>
                </a:gridCol>
                <a:gridCol w="1440000">
                  <a:extLst>
                    <a:ext uri="{9D8B030D-6E8A-4147-A177-3AD203B41FA5}">
                      <a16:colId xmlns:a16="http://schemas.microsoft.com/office/drawing/2014/main" val="3430285061"/>
                    </a:ext>
                  </a:extLst>
                </a:gridCol>
                <a:gridCol w="1440000">
                  <a:extLst>
                    <a:ext uri="{9D8B030D-6E8A-4147-A177-3AD203B41FA5}">
                      <a16:colId xmlns:a16="http://schemas.microsoft.com/office/drawing/2014/main" val="2318672281"/>
                    </a:ext>
                  </a:extLst>
                </a:gridCol>
                <a:gridCol w="1440000">
                  <a:extLst>
                    <a:ext uri="{9D8B030D-6E8A-4147-A177-3AD203B41FA5}">
                      <a16:colId xmlns:a16="http://schemas.microsoft.com/office/drawing/2014/main" val="3819668138"/>
                    </a:ext>
                  </a:extLst>
                </a:gridCol>
                <a:gridCol w="1440000">
                  <a:extLst>
                    <a:ext uri="{9D8B030D-6E8A-4147-A177-3AD203B41FA5}">
                      <a16:colId xmlns:a16="http://schemas.microsoft.com/office/drawing/2014/main" val="2963271939"/>
                    </a:ext>
                  </a:extLst>
                </a:gridCol>
                <a:gridCol w="1440000">
                  <a:extLst>
                    <a:ext uri="{9D8B030D-6E8A-4147-A177-3AD203B41FA5}">
                      <a16:colId xmlns:a16="http://schemas.microsoft.com/office/drawing/2014/main" val="2963926783"/>
                    </a:ext>
                  </a:extLst>
                </a:gridCol>
              </a:tblGrid>
              <a:tr h="288000">
                <a:tc rowSpan="2">
                  <a:txBody>
                    <a:bodyPr/>
                    <a:lstStyle/>
                    <a:p>
                      <a:pPr algn="ctr" fontAlgn="ctr"/>
                      <a:r>
                        <a:rPr lang="pt-BR" sz="1600" b="1" u="none" strike="noStrike" dirty="0">
                          <a:effectLst/>
                        </a:rPr>
                        <a:t>Tema/</a:t>
                      </a:r>
                    </a:p>
                    <a:p>
                      <a:pPr algn="ctr" fontAlgn="ctr"/>
                      <a:r>
                        <a:rPr lang="pt-BR" sz="1600" b="1" u="none" strike="noStrike" dirty="0">
                          <a:effectLst/>
                        </a:rPr>
                        <a:t>Coordenadoria</a:t>
                      </a:r>
                      <a:endParaRPr lang="pt-BR" sz="1600" b="1" i="0" u="none" strike="noStrike" dirty="0">
                        <a:solidFill>
                          <a:srgbClr val="000000"/>
                        </a:solidFill>
                        <a:effectLst/>
                        <a:latin typeface="Calibri" panose="020F0502020204030204" pitchFamily="34" charset="0"/>
                      </a:endParaRPr>
                    </a:p>
                  </a:txBody>
                  <a:tcPr marL="9525" marR="9525" marT="9525" marB="0" anchor="ctr"/>
                </a:tc>
                <a:tc gridSpan="6">
                  <a:txBody>
                    <a:bodyPr/>
                    <a:lstStyle/>
                    <a:p>
                      <a:pPr algn="ctr" fontAlgn="ctr"/>
                      <a:r>
                        <a:rPr lang="pt-BR" sz="1600" b="1" i="0" u="none" strike="noStrike" dirty="0">
                          <a:solidFill>
                            <a:srgbClr val="000000"/>
                          </a:solidFill>
                          <a:effectLst/>
                          <a:latin typeface="Calibri" panose="020F0502020204030204" pitchFamily="34" charset="0"/>
                        </a:rPr>
                        <a:t>Ano</a:t>
                      </a:r>
                    </a:p>
                  </a:txBody>
                  <a:tcPr marL="9525" marR="9525" marT="9525" marB="0" anchor="ctr"/>
                </a:tc>
                <a:tc hMerge="1">
                  <a:txBody>
                    <a:bodyPr/>
                    <a:lstStyle/>
                    <a:p>
                      <a:pPr algn="ctr" fontAlgn="ctr"/>
                      <a:endParaRPr lang="pt-BR" sz="14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t-BR" sz="14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t-BR" sz="14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t-BR" sz="14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t-B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9784318"/>
                  </a:ext>
                </a:extLst>
              </a:tr>
              <a:tr h="288000">
                <a:tc vMerge="1">
                  <a:txBody>
                    <a:bodyPr/>
                    <a:lstStyle/>
                    <a:p>
                      <a:pPr algn="ctr" fontAlgn="ctr"/>
                      <a:r>
                        <a:rPr lang="pt-BR" sz="1600" u="none" strike="noStrike">
                          <a:effectLst/>
                        </a:rPr>
                        <a:t>Tema</a:t>
                      </a:r>
                    </a:p>
                    <a:p>
                      <a:pPr algn="ctr" fontAlgn="ctr"/>
                      <a:r>
                        <a:rPr lang="pt-BR" sz="1600" u="none" strike="noStrike">
                          <a:effectLst/>
                        </a:rPr>
                        <a:t>Coordenadoria</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b="1" u="none" strike="noStrike" dirty="0">
                          <a:effectLst/>
                        </a:rPr>
                        <a:t>2017</a:t>
                      </a:r>
                      <a:endParaRPr lang="pt-B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b="1" u="none" strike="noStrike" dirty="0">
                          <a:effectLst/>
                        </a:rPr>
                        <a:t>2018</a:t>
                      </a:r>
                      <a:endParaRPr lang="pt-B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b="1" u="none" strike="noStrike" dirty="0">
                          <a:effectLst/>
                        </a:rPr>
                        <a:t>2019</a:t>
                      </a:r>
                      <a:endParaRPr lang="pt-B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b="1" u="none" strike="noStrike" dirty="0">
                          <a:effectLst/>
                        </a:rPr>
                        <a:t>2020</a:t>
                      </a:r>
                      <a:endParaRPr lang="pt-B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b="1" u="none" strike="noStrike">
                          <a:effectLst/>
                        </a:rPr>
                        <a:t>2021</a:t>
                      </a:r>
                      <a:endParaRPr lang="pt-B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b="1" u="none" strike="noStrike">
                          <a:effectLst/>
                        </a:rPr>
                        <a:t>2022</a:t>
                      </a:r>
                      <a:endParaRPr lang="pt-B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32012351"/>
                  </a:ext>
                </a:extLst>
              </a:tr>
              <a:tr h="576000">
                <a:tc>
                  <a:txBody>
                    <a:bodyPr/>
                    <a:lstStyle/>
                    <a:p>
                      <a:pPr algn="ctr" fontAlgn="b"/>
                      <a:r>
                        <a:rPr lang="pt-BR" sz="1600" u="none" strike="noStrike">
                          <a:effectLst/>
                        </a:rPr>
                        <a:t>Total de procedimentos</a:t>
                      </a:r>
                      <a:endParaRPr lang="pt-B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21,27%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21,34%</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21,49%</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20,81%</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23,56%</a:t>
                      </a:r>
                      <a:endParaRPr lang="pt-B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22,31%</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53739755"/>
                  </a:ext>
                </a:extLst>
              </a:tr>
              <a:tr h="360000">
                <a:tc>
                  <a:txBody>
                    <a:bodyPr/>
                    <a:lstStyle/>
                    <a:p>
                      <a:pPr algn="ctr" fontAlgn="b"/>
                      <a:r>
                        <a:rPr lang="pt-BR" sz="1600" u="none" strike="noStrike" err="1">
                          <a:effectLst/>
                        </a:rPr>
                        <a:t>Codemat</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38,87%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40,08%</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40,31%</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34,82%</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40,00%</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41,44%</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18457594"/>
                  </a:ext>
                </a:extLst>
              </a:tr>
              <a:tr h="360000">
                <a:tc>
                  <a:txBody>
                    <a:bodyPr/>
                    <a:lstStyle/>
                    <a:p>
                      <a:pPr algn="ctr" fontAlgn="b"/>
                      <a:r>
                        <a:rPr lang="pt-BR" sz="1600" u="none" strike="noStrike" err="1">
                          <a:effectLst/>
                        </a:rPr>
                        <a:t>Conaete</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34,09%</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30,92%</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33,36%</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31,86%</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40,83%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35,70%</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4557532"/>
                  </a:ext>
                </a:extLst>
              </a:tr>
              <a:tr h="360000">
                <a:tc>
                  <a:txBody>
                    <a:bodyPr/>
                    <a:lstStyle/>
                    <a:p>
                      <a:pPr algn="ctr" fontAlgn="b"/>
                      <a:r>
                        <a:rPr lang="pt-BR" sz="1600" u="none" strike="noStrike" err="1">
                          <a:effectLst/>
                        </a:rPr>
                        <a:t>Conafret</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26,30%</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22,73%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22,79%</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19,60%</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21,09%</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19,25%</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53695589"/>
                  </a:ext>
                </a:extLst>
              </a:tr>
              <a:tr h="360000">
                <a:tc>
                  <a:txBody>
                    <a:bodyPr/>
                    <a:lstStyle/>
                    <a:p>
                      <a:pPr algn="ctr" fontAlgn="b"/>
                      <a:r>
                        <a:rPr lang="pt-BR" sz="1600" u="none" strike="noStrike" err="1">
                          <a:effectLst/>
                        </a:rPr>
                        <a:t>Conap</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17,37%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16,97%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16,88%</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19,33%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19,07%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18,15%</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6366229"/>
                  </a:ext>
                </a:extLst>
              </a:tr>
              <a:tr h="360000">
                <a:tc>
                  <a:txBody>
                    <a:bodyPr/>
                    <a:lstStyle/>
                    <a:p>
                      <a:pPr algn="ctr" fontAlgn="b"/>
                      <a:r>
                        <a:rPr lang="pt-BR" sz="1600" u="none" strike="noStrike" err="1">
                          <a:effectLst/>
                        </a:rPr>
                        <a:t>Conatpa</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17,08%</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19,45%</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22,50%</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22,54%</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30,47%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23,46%</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2198011"/>
                  </a:ext>
                </a:extLst>
              </a:tr>
              <a:tr h="360000">
                <a:tc>
                  <a:txBody>
                    <a:bodyPr/>
                    <a:lstStyle/>
                    <a:p>
                      <a:pPr algn="ctr" fontAlgn="b"/>
                      <a:r>
                        <a:rPr lang="pt-BR" sz="1600" u="none" strike="noStrike">
                          <a:effectLst/>
                        </a:rPr>
                        <a:t>Coordigualdade</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21,90%</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24,20%</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23,96%</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23,35%</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22,83%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24,10%</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50244075"/>
                  </a:ext>
                </a:extLst>
              </a:tr>
              <a:tr h="360000">
                <a:tc>
                  <a:txBody>
                    <a:bodyPr/>
                    <a:lstStyle/>
                    <a:p>
                      <a:pPr algn="ctr" fontAlgn="b"/>
                      <a:r>
                        <a:rPr lang="pt-BR" sz="1600" u="none" strike="noStrike" err="1">
                          <a:effectLst/>
                        </a:rPr>
                        <a:t>Coordinfância</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36,12%</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34,63%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41,00%</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33,42%</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40,23%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46,40%</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7678546"/>
                  </a:ext>
                </a:extLst>
              </a:tr>
              <a:tr h="360000">
                <a:tc>
                  <a:txBody>
                    <a:bodyPr/>
                    <a:lstStyle/>
                    <a:p>
                      <a:pPr algn="ctr" fontAlgn="b"/>
                      <a:r>
                        <a:rPr lang="pt-BR" sz="1600" u="none" strike="noStrike" err="1">
                          <a:effectLst/>
                        </a:rPr>
                        <a:t>Conalis</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16,63%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12,07%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13,03%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13,55%</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12,77%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11,43%</a:t>
                      </a:r>
                      <a:endParaRPr lang="pt-BR"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0715862"/>
                  </a:ext>
                </a:extLst>
              </a:tr>
              <a:tr h="360000">
                <a:tc>
                  <a:txBody>
                    <a:bodyPr/>
                    <a:lstStyle/>
                    <a:p>
                      <a:pPr algn="ctr" fontAlgn="b"/>
                      <a:r>
                        <a:rPr lang="pt-BR" sz="1600" u="none" strike="noStrike">
                          <a:effectLst/>
                        </a:rPr>
                        <a:t>Temas gerais</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17,95%</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17,93%</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17,19%</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600" u="none" strike="noStrike">
                          <a:effectLst/>
                        </a:rPr>
                        <a:t>16,37%</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a:effectLst/>
                        </a:rPr>
                        <a:t>17,95%</a:t>
                      </a:r>
                      <a:endParaRPr lang="pt-B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600" u="none" strike="noStrike" dirty="0">
                          <a:effectLst/>
                        </a:rPr>
                        <a:t>15,10%</a:t>
                      </a:r>
                      <a:endParaRPr lang="pt-B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40679156"/>
                  </a:ext>
                </a:extLst>
              </a:tr>
            </a:tbl>
          </a:graphicData>
        </a:graphic>
      </p:graphicFrame>
      <p:sp>
        <p:nvSpPr>
          <p:cNvPr id="2" name="CaixaDeTexto 1">
            <a:extLst>
              <a:ext uri="{FF2B5EF4-FFF2-40B4-BE49-F238E27FC236}">
                <a16:creationId xmlns:a16="http://schemas.microsoft.com/office/drawing/2014/main" id="{FB6EF4DE-06D1-D5CD-62C7-9506DFE6AC7C}"/>
              </a:ext>
            </a:extLst>
          </p:cNvPr>
          <p:cNvSpPr txBox="1"/>
          <p:nvPr/>
        </p:nvSpPr>
        <p:spPr>
          <a:xfrm>
            <a:off x="3045690" y="304148"/>
            <a:ext cx="6100618" cy="400110"/>
          </a:xfrm>
          <a:prstGeom prst="rect">
            <a:avLst/>
          </a:prstGeom>
          <a:noFill/>
        </p:spPr>
        <p:txBody>
          <a:bodyPr wrap="square">
            <a:spAutoFit/>
          </a:bodyPr>
          <a:lstStyle/>
          <a:p>
            <a:pPr algn="ctr" fontAlgn="ctr"/>
            <a:r>
              <a:rPr lang="pt-BR" sz="2000"/>
              <a:t>Taxa de Resolutividade</a:t>
            </a:r>
            <a:endParaRPr lang="pt-BR" sz="2000" b="0" i="0" u="none" strike="noStrike">
              <a:solidFill>
                <a:srgbClr val="000000"/>
              </a:solidFill>
              <a:effectLst/>
              <a:latin typeface="Calibri" panose="020F0502020204030204" pitchFamily="34" charset="0"/>
            </a:endParaRPr>
          </a:p>
        </p:txBody>
      </p:sp>
      <p:sp>
        <p:nvSpPr>
          <p:cNvPr id="3" name="CaixaDeTexto 2">
            <a:extLst>
              <a:ext uri="{FF2B5EF4-FFF2-40B4-BE49-F238E27FC236}">
                <a16:creationId xmlns:a16="http://schemas.microsoft.com/office/drawing/2014/main" id="{6D47579C-F2AF-5CC0-4B89-57FFC6081F2F}"/>
              </a:ext>
            </a:extLst>
          </p:cNvPr>
          <p:cNvSpPr txBox="1"/>
          <p:nvPr/>
        </p:nvSpPr>
        <p:spPr>
          <a:xfrm>
            <a:off x="11026066" y="6214369"/>
            <a:ext cx="461639" cy="261610"/>
          </a:xfrm>
          <a:prstGeom prst="rect">
            <a:avLst/>
          </a:prstGeom>
          <a:noFill/>
        </p:spPr>
        <p:txBody>
          <a:bodyPr wrap="square" rtlCol="0">
            <a:spAutoFit/>
          </a:bodyPr>
          <a:lstStyle/>
          <a:p>
            <a:r>
              <a:rPr lang="pt-BR" sz="1100"/>
              <a:t>31</a:t>
            </a:r>
          </a:p>
        </p:txBody>
      </p:sp>
    </p:spTree>
    <p:extLst>
      <p:ext uri="{BB962C8B-B14F-4D97-AF65-F5344CB8AC3E}">
        <p14:creationId xmlns:p14="http://schemas.microsoft.com/office/powerpoint/2010/main" val="704359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0FDE595-B618-4C79-AEBC-2964E9B66BA8}"/>
              </a:ext>
            </a:extLst>
          </p:cNvPr>
          <p:cNvSpPr txBox="1"/>
          <p:nvPr/>
        </p:nvSpPr>
        <p:spPr>
          <a:xfrm>
            <a:off x="3538462" y="1854723"/>
            <a:ext cx="5115075" cy="707886"/>
          </a:xfrm>
          <a:prstGeom prst="rect">
            <a:avLst/>
          </a:prstGeom>
          <a:noFill/>
        </p:spPr>
        <p:txBody>
          <a:bodyPr wrap="square" rtlCol="0">
            <a:spAutoFit/>
          </a:bodyPr>
          <a:lstStyle/>
          <a:p>
            <a:pPr algn="ctr"/>
            <a:r>
              <a:rPr lang="pt-BR" sz="2000" b="1"/>
              <a:t>Fonte dos dados</a:t>
            </a:r>
          </a:p>
          <a:p>
            <a:pPr algn="ctr"/>
            <a:r>
              <a:rPr lang="pt-BR" sz="2000">
                <a:hlinkClick r:id="rId2"/>
              </a:rPr>
              <a:t>MPT GAIA – Extrajudicial. Duração</a:t>
            </a:r>
            <a:endParaRPr lang="pt-BR" sz="2000"/>
          </a:p>
        </p:txBody>
      </p:sp>
      <p:sp>
        <p:nvSpPr>
          <p:cNvPr id="3" name="CaixaDeTexto 2">
            <a:extLst>
              <a:ext uri="{FF2B5EF4-FFF2-40B4-BE49-F238E27FC236}">
                <a16:creationId xmlns:a16="http://schemas.microsoft.com/office/drawing/2014/main" id="{528F263B-EEF3-A0C2-7A60-95936C8D5404}"/>
              </a:ext>
            </a:extLst>
          </p:cNvPr>
          <p:cNvSpPr txBox="1"/>
          <p:nvPr/>
        </p:nvSpPr>
        <p:spPr>
          <a:xfrm>
            <a:off x="3045691" y="375597"/>
            <a:ext cx="6100618" cy="400110"/>
          </a:xfrm>
          <a:prstGeom prst="rect">
            <a:avLst/>
          </a:prstGeom>
          <a:noFill/>
        </p:spPr>
        <p:txBody>
          <a:bodyPr wrap="square">
            <a:spAutoFit/>
          </a:bodyPr>
          <a:lstStyle/>
          <a:p>
            <a:pPr algn="ctr" fontAlgn="ctr"/>
            <a:r>
              <a:rPr lang="pt-BR" sz="2000" b="1"/>
              <a:t>TEMPO DE DURAÇÃO DOS PROCEDIMENTOS</a:t>
            </a:r>
            <a:endParaRPr lang="pt-BR" sz="2000" b="1"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C92DE9DF-90E2-2F86-50C5-62384EC238C1}"/>
              </a:ext>
            </a:extLst>
          </p:cNvPr>
          <p:cNvSpPr txBox="1"/>
          <p:nvPr/>
        </p:nvSpPr>
        <p:spPr>
          <a:xfrm>
            <a:off x="1731805" y="3387102"/>
            <a:ext cx="8728388" cy="1323439"/>
          </a:xfrm>
          <a:prstGeom prst="rect">
            <a:avLst/>
          </a:prstGeom>
          <a:noFill/>
        </p:spPr>
        <p:txBody>
          <a:bodyPr wrap="square">
            <a:spAutoFit/>
          </a:bodyPr>
          <a:lstStyle/>
          <a:p>
            <a:pPr algn="ctr" fontAlgn="ctr"/>
            <a:r>
              <a:rPr lang="pt-BR" sz="2000" b="1"/>
              <a:t>Fórmula de Cálculo</a:t>
            </a:r>
          </a:p>
          <a:p>
            <a:pPr algn="ctr" fontAlgn="ctr"/>
            <a:r>
              <a:rPr lang="pt-BR" sz="2000"/>
              <a:t>Tempo médio de resolução dos procedimentos = (Soma do número de dias dos procedimentos encerrados com resolução no ano X) / (Número de procedimentos encerrados com resolução no ano X)</a:t>
            </a:r>
            <a:endParaRPr lang="pt-BR" sz="2000" b="0" i="0" u="none" strike="noStrike">
              <a:solidFill>
                <a:srgbClr val="000000"/>
              </a:solidFill>
              <a:effectLst/>
              <a:latin typeface="Calibri" panose="020F0502020204030204" pitchFamily="34" charset="0"/>
            </a:endParaRPr>
          </a:p>
        </p:txBody>
      </p:sp>
      <p:sp>
        <p:nvSpPr>
          <p:cNvPr id="5" name="CaixaDeTexto 4">
            <a:extLst>
              <a:ext uri="{FF2B5EF4-FFF2-40B4-BE49-F238E27FC236}">
                <a16:creationId xmlns:a16="http://schemas.microsoft.com/office/drawing/2014/main" id="{FDB5BAAB-DEA0-F1D7-8D50-A88ACBC63B83}"/>
              </a:ext>
            </a:extLst>
          </p:cNvPr>
          <p:cNvSpPr txBox="1"/>
          <p:nvPr/>
        </p:nvSpPr>
        <p:spPr>
          <a:xfrm>
            <a:off x="11026066" y="6214369"/>
            <a:ext cx="461639" cy="261610"/>
          </a:xfrm>
          <a:prstGeom prst="rect">
            <a:avLst/>
          </a:prstGeom>
          <a:noFill/>
        </p:spPr>
        <p:txBody>
          <a:bodyPr wrap="square" rtlCol="0">
            <a:spAutoFit/>
          </a:bodyPr>
          <a:lstStyle/>
          <a:p>
            <a:r>
              <a:rPr lang="pt-BR" sz="1100"/>
              <a:t>32</a:t>
            </a:r>
          </a:p>
        </p:txBody>
      </p:sp>
    </p:spTree>
    <p:extLst>
      <p:ext uri="{BB962C8B-B14F-4D97-AF65-F5344CB8AC3E}">
        <p14:creationId xmlns:p14="http://schemas.microsoft.com/office/powerpoint/2010/main" val="1309025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a:extLst>
              <a:ext uri="{FF2B5EF4-FFF2-40B4-BE49-F238E27FC236}">
                <a16:creationId xmlns:a16="http://schemas.microsoft.com/office/drawing/2014/main" id="{07C9A76B-F216-0660-CB8D-41DB2D5ACC28}"/>
              </a:ext>
            </a:extLst>
          </p:cNvPr>
          <p:cNvPicPr>
            <a:picLocks noChangeAspect="1"/>
          </p:cNvPicPr>
          <p:nvPr/>
        </p:nvPicPr>
        <p:blipFill>
          <a:blip r:embed="rId2"/>
          <a:stretch>
            <a:fillRect/>
          </a:stretch>
        </p:blipFill>
        <p:spPr>
          <a:xfrm>
            <a:off x="1005696" y="738000"/>
            <a:ext cx="11059057" cy="6120000"/>
          </a:xfrm>
          <a:prstGeom prst="rect">
            <a:avLst/>
          </a:prstGeom>
        </p:spPr>
      </p:pic>
      <p:sp>
        <p:nvSpPr>
          <p:cNvPr id="2" name="CaixaDeTexto 1">
            <a:extLst>
              <a:ext uri="{FF2B5EF4-FFF2-40B4-BE49-F238E27FC236}">
                <a16:creationId xmlns:a16="http://schemas.microsoft.com/office/drawing/2014/main" id="{1EA3B3C3-6411-7538-2977-4B1780720CCE}"/>
              </a:ext>
            </a:extLst>
          </p:cNvPr>
          <p:cNvSpPr txBox="1"/>
          <p:nvPr/>
        </p:nvSpPr>
        <p:spPr>
          <a:xfrm>
            <a:off x="3045690" y="196488"/>
            <a:ext cx="6100618" cy="400110"/>
          </a:xfrm>
          <a:prstGeom prst="rect">
            <a:avLst/>
          </a:prstGeom>
          <a:noFill/>
        </p:spPr>
        <p:txBody>
          <a:bodyPr wrap="square">
            <a:spAutoFit/>
          </a:bodyPr>
          <a:lstStyle/>
          <a:p>
            <a:pPr algn="ctr" fontAlgn="ctr"/>
            <a:r>
              <a:rPr lang="pt-BR" sz="2000"/>
              <a:t>Tempo de duração dos procedimentos</a:t>
            </a:r>
            <a:endParaRPr lang="pt-BR" sz="2000" b="0" i="0" u="none" strike="noStrike">
              <a:solidFill>
                <a:srgbClr val="000000"/>
              </a:solidFill>
              <a:effectLst/>
              <a:latin typeface="Calibri" panose="020F0502020204030204" pitchFamily="34" charset="0"/>
            </a:endParaRPr>
          </a:p>
        </p:txBody>
      </p:sp>
      <p:sp>
        <p:nvSpPr>
          <p:cNvPr id="3" name="CaixaDeTexto 2">
            <a:extLst>
              <a:ext uri="{FF2B5EF4-FFF2-40B4-BE49-F238E27FC236}">
                <a16:creationId xmlns:a16="http://schemas.microsoft.com/office/drawing/2014/main" id="{34ED717F-1B93-8356-EDE4-359D2FE28CAA}"/>
              </a:ext>
            </a:extLst>
          </p:cNvPr>
          <p:cNvSpPr txBox="1"/>
          <p:nvPr/>
        </p:nvSpPr>
        <p:spPr>
          <a:xfrm>
            <a:off x="11052699" y="6356412"/>
            <a:ext cx="461639" cy="261610"/>
          </a:xfrm>
          <a:prstGeom prst="rect">
            <a:avLst/>
          </a:prstGeom>
          <a:noFill/>
        </p:spPr>
        <p:txBody>
          <a:bodyPr wrap="square" rtlCol="0">
            <a:spAutoFit/>
          </a:bodyPr>
          <a:lstStyle/>
          <a:p>
            <a:r>
              <a:rPr lang="pt-BR" sz="1100"/>
              <a:t>33</a:t>
            </a:r>
          </a:p>
        </p:txBody>
      </p:sp>
    </p:spTree>
    <p:extLst>
      <p:ext uri="{BB962C8B-B14F-4D97-AF65-F5344CB8AC3E}">
        <p14:creationId xmlns:p14="http://schemas.microsoft.com/office/powerpoint/2010/main" val="1299604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F0E4D86F-A03A-5932-051F-D31F3C07BF2C}"/>
              </a:ext>
            </a:extLst>
          </p:cNvPr>
          <p:cNvSpPr txBox="1"/>
          <p:nvPr/>
        </p:nvSpPr>
        <p:spPr>
          <a:xfrm>
            <a:off x="3281507" y="368668"/>
            <a:ext cx="5628986" cy="369332"/>
          </a:xfrm>
          <a:prstGeom prst="rect">
            <a:avLst/>
          </a:prstGeom>
          <a:noFill/>
        </p:spPr>
        <p:txBody>
          <a:bodyPr wrap="square" rtlCol="0">
            <a:spAutoFit/>
          </a:bodyPr>
          <a:lstStyle/>
          <a:p>
            <a:r>
              <a:rPr lang="pt-BR"/>
              <a:t>Duração Total Média de Resolução dos Extrajudiciais</a:t>
            </a:r>
          </a:p>
        </p:txBody>
      </p:sp>
      <p:pic>
        <p:nvPicPr>
          <p:cNvPr id="15" name="Imagem 14">
            <a:extLst>
              <a:ext uri="{FF2B5EF4-FFF2-40B4-BE49-F238E27FC236}">
                <a16:creationId xmlns:a16="http://schemas.microsoft.com/office/drawing/2014/main" id="{B37898F9-DB9A-32BE-CEC6-0CBCCD5342B9}"/>
              </a:ext>
            </a:extLst>
          </p:cNvPr>
          <p:cNvPicPr>
            <a:picLocks noChangeAspect="1"/>
          </p:cNvPicPr>
          <p:nvPr/>
        </p:nvPicPr>
        <p:blipFill>
          <a:blip r:embed="rId2"/>
          <a:stretch>
            <a:fillRect/>
          </a:stretch>
        </p:blipFill>
        <p:spPr>
          <a:xfrm>
            <a:off x="19050" y="738000"/>
            <a:ext cx="2591408" cy="6120000"/>
          </a:xfrm>
          <a:prstGeom prst="rect">
            <a:avLst/>
          </a:prstGeom>
        </p:spPr>
      </p:pic>
      <p:pic>
        <p:nvPicPr>
          <p:cNvPr id="17" name="Imagem 16">
            <a:extLst>
              <a:ext uri="{FF2B5EF4-FFF2-40B4-BE49-F238E27FC236}">
                <a16:creationId xmlns:a16="http://schemas.microsoft.com/office/drawing/2014/main" id="{DDB5877D-8491-BF64-583B-A6F326F3F3AF}"/>
              </a:ext>
            </a:extLst>
          </p:cNvPr>
          <p:cNvPicPr>
            <a:picLocks noChangeAspect="1"/>
          </p:cNvPicPr>
          <p:nvPr/>
        </p:nvPicPr>
        <p:blipFill>
          <a:blip r:embed="rId3"/>
          <a:stretch>
            <a:fillRect/>
          </a:stretch>
        </p:blipFill>
        <p:spPr>
          <a:xfrm>
            <a:off x="3586560" y="738000"/>
            <a:ext cx="2965789" cy="6120000"/>
          </a:xfrm>
          <a:prstGeom prst="rect">
            <a:avLst/>
          </a:prstGeom>
        </p:spPr>
      </p:pic>
      <p:pic>
        <p:nvPicPr>
          <p:cNvPr id="19" name="Imagem 18">
            <a:extLst>
              <a:ext uri="{FF2B5EF4-FFF2-40B4-BE49-F238E27FC236}">
                <a16:creationId xmlns:a16="http://schemas.microsoft.com/office/drawing/2014/main" id="{7735B528-19AD-8116-309A-3E4AE49E48BE}"/>
              </a:ext>
            </a:extLst>
          </p:cNvPr>
          <p:cNvPicPr>
            <a:picLocks noChangeAspect="1"/>
          </p:cNvPicPr>
          <p:nvPr/>
        </p:nvPicPr>
        <p:blipFill>
          <a:blip r:embed="rId4"/>
          <a:stretch>
            <a:fillRect/>
          </a:stretch>
        </p:blipFill>
        <p:spPr>
          <a:xfrm>
            <a:off x="7354153" y="738000"/>
            <a:ext cx="4830111" cy="6120000"/>
          </a:xfrm>
          <a:prstGeom prst="rect">
            <a:avLst/>
          </a:prstGeom>
        </p:spPr>
      </p:pic>
      <p:sp>
        <p:nvSpPr>
          <p:cNvPr id="2" name="CaixaDeTexto 1">
            <a:extLst>
              <a:ext uri="{FF2B5EF4-FFF2-40B4-BE49-F238E27FC236}">
                <a16:creationId xmlns:a16="http://schemas.microsoft.com/office/drawing/2014/main" id="{A9A190FA-21DD-E000-7B59-4C34F0AB11D9}"/>
              </a:ext>
            </a:extLst>
          </p:cNvPr>
          <p:cNvSpPr txBox="1"/>
          <p:nvPr/>
        </p:nvSpPr>
        <p:spPr>
          <a:xfrm>
            <a:off x="3045690" y="64513"/>
            <a:ext cx="6100618" cy="400110"/>
          </a:xfrm>
          <a:prstGeom prst="rect">
            <a:avLst/>
          </a:prstGeom>
          <a:noFill/>
        </p:spPr>
        <p:txBody>
          <a:bodyPr wrap="square">
            <a:spAutoFit/>
          </a:bodyPr>
          <a:lstStyle/>
          <a:p>
            <a:pPr algn="ctr" fontAlgn="ctr"/>
            <a:r>
              <a:rPr lang="pt-BR" sz="2000"/>
              <a:t>Tempo de duração dos procedimentos</a:t>
            </a:r>
            <a:endParaRPr lang="pt-BR" sz="2000" b="0" i="0" u="none" strike="noStrike">
              <a:solidFill>
                <a:srgbClr val="000000"/>
              </a:solidFill>
              <a:effectLst/>
              <a:latin typeface="Calibri" panose="020F0502020204030204" pitchFamily="34" charset="0"/>
            </a:endParaRPr>
          </a:p>
        </p:txBody>
      </p:sp>
      <p:sp>
        <p:nvSpPr>
          <p:cNvPr id="3" name="CaixaDeTexto 2">
            <a:extLst>
              <a:ext uri="{FF2B5EF4-FFF2-40B4-BE49-F238E27FC236}">
                <a16:creationId xmlns:a16="http://schemas.microsoft.com/office/drawing/2014/main" id="{64B0AD4D-72D3-600F-F64A-198996A901F4}"/>
              </a:ext>
            </a:extLst>
          </p:cNvPr>
          <p:cNvSpPr txBox="1"/>
          <p:nvPr/>
        </p:nvSpPr>
        <p:spPr>
          <a:xfrm>
            <a:off x="11026066" y="6214369"/>
            <a:ext cx="461639" cy="261610"/>
          </a:xfrm>
          <a:prstGeom prst="rect">
            <a:avLst/>
          </a:prstGeom>
          <a:noFill/>
        </p:spPr>
        <p:txBody>
          <a:bodyPr wrap="square" rtlCol="0">
            <a:spAutoFit/>
          </a:bodyPr>
          <a:lstStyle/>
          <a:p>
            <a:r>
              <a:rPr lang="pt-BR" sz="1100"/>
              <a:t>34</a:t>
            </a:r>
          </a:p>
        </p:txBody>
      </p:sp>
    </p:spTree>
    <p:extLst>
      <p:ext uri="{BB962C8B-B14F-4D97-AF65-F5344CB8AC3E}">
        <p14:creationId xmlns:p14="http://schemas.microsoft.com/office/powerpoint/2010/main" val="2185199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F0E4D86F-A03A-5932-051F-D31F3C07BF2C}"/>
              </a:ext>
            </a:extLst>
          </p:cNvPr>
          <p:cNvSpPr txBox="1"/>
          <p:nvPr/>
        </p:nvSpPr>
        <p:spPr>
          <a:xfrm>
            <a:off x="3281506" y="399658"/>
            <a:ext cx="5628986" cy="369332"/>
          </a:xfrm>
          <a:prstGeom prst="rect">
            <a:avLst/>
          </a:prstGeom>
          <a:noFill/>
        </p:spPr>
        <p:txBody>
          <a:bodyPr wrap="square" rtlCol="0">
            <a:spAutoFit/>
          </a:bodyPr>
          <a:lstStyle/>
          <a:p>
            <a:r>
              <a:rPr lang="pt-BR"/>
              <a:t>Duração Total Média de Resolução dos Extrajudiciais</a:t>
            </a:r>
          </a:p>
        </p:txBody>
      </p:sp>
      <p:pic>
        <p:nvPicPr>
          <p:cNvPr id="3" name="Imagem 2">
            <a:extLst>
              <a:ext uri="{FF2B5EF4-FFF2-40B4-BE49-F238E27FC236}">
                <a16:creationId xmlns:a16="http://schemas.microsoft.com/office/drawing/2014/main" id="{75C6E822-F789-4752-5801-8F48B5BCEEE4}"/>
              </a:ext>
            </a:extLst>
          </p:cNvPr>
          <p:cNvPicPr>
            <a:picLocks noChangeAspect="1"/>
          </p:cNvPicPr>
          <p:nvPr/>
        </p:nvPicPr>
        <p:blipFill>
          <a:blip r:embed="rId2"/>
          <a:stretch>
            <a:fillRect/>
          </a:stretch>
        </p:blipFill>
        <p:spPr>
          <a:xfrm>
            <a:off x="0" y="738000"/>
            <a:ext cx="2616883" cy="6120000"/>
          </a:xfrm>
          <a:prstGeom prst="rect">
            <a:avLst/>
          </a:prstGeom>
        </p:spPr>
      </p:pic>
      <p:pic>
        <p:nvPicPr>
          <p:cNvPr id="5" name="Imagem 4">
            <a:extLst>
              <a:ext uri="{FF2B5EF4-FFF2-40B4-BE49-F238E27FC236}">
                <a16:creationId xmlns:a16="http://schemas.microsoft.com/office/drawing/2014/main" id="{921C3689-53A4-232B-59B7-5496F0232826}"/>
              </a:ext>
            </a:extLst>
          </p:cNvPr>
          <p:cNvPicPr>
            <a:picLocks noChangeAspect="1"/>
          </p:cNvPicPr>
          <p:nvPr/>
        </p:nvPicPr>
        <p:blipFill>
          <a:blip r:embed="rId3"/>
          <a:stretch>
            <a:fillRect/>
          </a:stretch>
        </p:blipFill>
        <p:spPr>
          <a:xfrm>
            <a:off x="3998214" y="738000"/>
            <a:ext cx="3574080" cy="6120000"/>
          </a:xfrm>
          <a:prstGeom prst="rect">
            <a:avLst/>
          </a:prstGeom>
        </p:spPr>
      </p:pic>
      <p:pic>
        <p:nvPicPr>
          <p:cNvPr id="7" name="Imagem 6">
            <a:extLst>
              <a:ext uri="{FF2B5EF4-FFF2-40B4-BE49-F238E27FC236}">
                <a16:creationId xmlns:a16="http://schemas.microsoft.com/office/drawing/2014/main" id="{8EF5CAFB-D493-B65D-7C02-A85BB9579CCF}"/>
              </a:ext>
            </a:extLst>
          </p:cNvPr>
          <p:cNvPicPr>
            <a:picLocks noChangeAspect="1"/>
          </p:cNvPicPr>
          <p:nvPr/>
        </p:nvPicPr>
        <p:blipFill>
          <a:blip r:embed="rId4"/>
          <a:stretch>
            <a:fillRect/>
          </a:stretch>
        </p:blipFill>
        <p:spPr>
          <a:xfrm>
            <a:off x="8389755" y="738000"/>
            <a:ext cx="3802245" cy="6120000"/>
          </a:xfrm>
          <a:prstGeom prst="rect">
            <a:avLst/>
          </a:prstGeom>
        </p:spPr>
      </p:pic>
      <p:sp>
        <p:nvSpPr>
          <p:cNvPr id="4" name="CaixaDeTexto 3">
            <a:extLst>
              <a:ext uri="{FF2B5EF4-FFF2-40B4-BE49-F238E27FC236}">
                <a16:creationId xmlns:a16="http://schemas.microsoft.com/office/drawing/2014/main" id="{68D640DE-2C01-9B40-8507-3C4F78854114}"/>
              </a:ext>
            </a:extLst>
          </p:cNvPr>
          <p:cNvSpPr txBox="1"/>
          <p:nvPr/>
        </p:nvSpPr>
        <p:spPr>
          <a:xfrm>
            <a:off x="3045690" y="64513"/>
            <a:ext cx="6100618" cy="400110"/>
          </a:xfrm>
          <a:prstGeom prst="rect">
            <a:avLst/>
          </a:prstGeom>
          <a:noFill/>
        </p:spPr>
        <p:txBody>
          <a:bodyPr wrap="square">
            <a:spAutoFit/>
          </a:bodyPr>
          <a:lstStyle/>
          <a:p>
            <a:pPr algn="ctr" fontAlgn="ctr"/>
            <a:r>
              <a:rPr lang="pt-BR" sz="2000"/>
              <a:t>Tempo de duração dos procedimentos</a:t>
            </a:r>
            <a:endParaRPr lang="pt-BR" sz="2000" b="0" i="0" u="none" strike="noStrike">
              <a:solidFill>
                <a:srgbClr val="000000"/>
              </a:solidFill>
              <a:effectLst/>
              <a:latin typeface="Calibri" panose="020F0502020204030204" pitchFamily="34" charset="0"/>
            </a:endParaRPr>
          </a:p>
        </p:txBody>
      </p:sp>
      <p:sp>
        <p:nvSpPr>
          <p:cNvPr id="2" name="CaixaDeTexto 1">
            <a:extLst>
              <a:ext uri="{FF2B5EF4-FFF2-40B4-BE49-F238E27FC236}">
                <a16:creationId xmlns:a16="http://schemas.microsoft.com/office/drawing/2014/main" id="{2C148F9F-BDC8-6B77-B1BD-4110F70E1B3B}"/>
              </a:ext>
            </a:extLst>
          </p:cNvPr>
          <p:cNvSpPr txBox="1"/>
          <p:nvPr/>
        </p:nvSpPr>
        <p:spPr>
          <a:xfrm>
            <a:off x="11026066" y="6214369"/>
            <a:ext cx="461639" cy="261610"/>
          </a:xfrm>
          <a:prstGeom prst="rect">
            <a:avLst/>
          </a:prstGeom>
          <a:noFill/>
        </p:spPr>
        <p:txBody>
          <a:bodyPr wrap="square" rtlCol="0">
            <a:spAutoFit/>
          </a:bodyPr>
          <a:lstStyle/>
          <a:p>
            <a:r>
              <a:rPr lang="pt-BR" sz="1100"/>
              <a:t>35</a:t>
            </a:r>
          </a:p>
        </p:txBody>
      </p:sp>
    </p:spTree>
    <p:extLst>
      <p:ext uri="{BB962C8B-B14F-4D97-AF65-F5344CB8AC3E}">
        <p14:creationId xmlns:p14="http://schemas.microsoft.com/office/powerpoint/2010/main" val="1416915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F0E4D86F-A03A-5932-051F-D31F3C07BF2C}"/>
              </a:ext>
            </a:extLst>
          </p:cNvPr>
          <p:cNvSpPr txBox="1"/>
          <p:nvPr/>
        </p:nvSpPr>
        <p:spPr>
          <a:xfrm>
            <a:off x="3281506" y="403966"/>
            <a:ext cx="5628986" cy="369332"/>
          </a:xfrm>
          <a:prstGeom prst="rect">
            <a:avLst/>
          </a:prstGeom>
          <a:noFill/>
        </p:spPr>
        <p:txBody>
          <a:bodyPr wrap="square" rtlCol="0">
            <a:spAutoFit/>
          </a:bodyPr>
          <a:lstStyle/>
          <a:p>
            <a:r>
              <a:rPr lang="pt-BR" dirty="0"/>
              <a:t>Duração Total Média de Resolução dos Extrajudiciais</a:t>
            </a:r>
          </a:p>
        </p:txBody>
      </p:sp>
      <p:pic>
        <p:nvPicPr>
          <p:cNvPr id="4" name="Imagem 3">
            <a:extLst>
              <a:ext uri="{FF2B5EF4-FFF2-40B4-BE49-F238E27FC236}">
                <a16:creationId xmlns:a16="http://schemas.microsoft.com/office/drawing/2014/main" id="{120D68D6-2129-4F8C-D4EA-1965A861531E}"/>
              </a:ext>
            </a:extLst>
          </p:cNvPr>
          <p:cNvPicPr>
            <a:picLocks noChangeAspect="1"/>
          </p:cNvPicPr>
          <p:nvPr/>
        </p:nvPicPr>
        <p:blipFill>
          <a:blip r:embed="rId2"/>
          <a:stretch>
            <a:fillRect/>
          </a:stretch>
        </p:blipFill>
        <p:spPr>
          <a:xfrm>
            <a:off x="0" y="773298"/>
            <a:ext cx="7367839" cy="6120000"/>
          </a:xfrm>
          <a:prstGeom prst="rect">
            <a:avLst/>
          </a:prstGeom>
        </p:spPr>
      </p:pic>
      <p:pic>
        <p:nvPicPr>
          <p:cNvPr id="8" name="Imagem 7">
            <a:extLst>
              <a:ext uri="{FF2B5EF4-FFF2-40B4-BE49-F238E27FC236}">
                <a16:creationId xmlns:a16="http://schemas.microsoft.com/office/drawing/2014/main" id="{26103898-9012-2B42-5586-E10CA0C8FBFA}"/>
              </a:ext>
            </a:extLst>
          </p:cNvPr>
          <p:cNvPicPr>
            <a:picLocks noChangeAspect="1"/>
          </p:cNvPicPr>
          <p:nvPr/>
        </p:nvPicPr>
        <p:blipFill>
          <a:blip r:embed="rId3"/>
          <a:stretch>
            <a:fillRect/>
          </a:stretch>
        </p:blipFill>
        <p:spPr>
          <a:xfrm>
            <a:off x="7764147" y="738000"/>
            <a:ext cx="4318362" cy="6120000"/>
          </a:xfrm>
          <a:prstGeom prst="rect">
            <a:avLst/>
          </a:prstGeom>
        </p:spPr>
      </p:pic>
      <p:sp>
        <p:nvSpPr>
          <p:cNvPr id="2" name="CaixaDeTexto 1">
            <a:extLst>
              <a:ext uri="{FF2B5EF4-FFF2-40B4-BE49-F238E27FC236}">
                <a16:creationId xmlns:a16="http://schemas.microsoft.com/office/drawing/2014/main" id="{D49A2054-211F-CDBD-1ED7-4E4CDF7DE41A}"/>
              </a:ext>
            </a:extLst>
          </p:cNvPr>
          <p:cNvSpPr txBox="1"/>
          <p:nvPr/>
        </p:nvSpPr>
        <p:spPr>
          <a:xfrm>
            <a:off x="3045690" y="64513"/>
            <a:ext cx="6100618" cy="400110"/>
          </a:xfrm>
          <a:prstGeom prst="rect">
            <a:avLst/>
          </a:prstGeom>
          <a:noFill/>
        </p:spPr>
        <p:txBody>
          <a:bodyPr wrap="square">
            <a:spAutoFit/>
          </a:bodyPr>
          <a:lstStyle/>
          <a:p>
            <a:pPr algn="ctr" fontAlgn="ctr"/>
            <a:r>
              <a:rPr lang="pt-BR" sz="2000" dirty="0"/>
              <a:t>Tempo de duração dos procedimentos</a:t>
            </a:r>
            <a:endParaRPr lang="pt-BR" sz="2000" b="0" i="0" u="none" strike="noStrike" dirty="0">
              <a:solidFill>
                <a:srgbClr val="000000"/>
              </a:solidFill>
              <a:effectLst/>
              <a:latin typeface="Calibri" panose="020F0502020204030204" pitchFamily="34" charset="0"/>
            </a:endParaRPr>
          </a:p>
        </p:txBody>
      </p:sp>
      <p:sp>
        <p:nvSpPr>
          <p:cNvPr id="3" name="CaixaDeTexto 2">
            <a:extLst>
              <a:ext uri="{FF2B5EF4-FFF2-40B4-BE49-F238E27FC236}">
                <a16:creationId xmlns:a16="http://schemas.microsoft.com/office/drawing/2014/main" id="{E7E7917A-E899-CB50-1D0A-407932BDBB13}"/>
              </a:ext>
            </a:extLst>
          </p:cNvPr>
          <p:cNvSpPr txBox="1"/>
          <p:nvPr/>
        </p:nvSpPr>
        <p:spPr>
          <a:xfrm>
            <a:off x="11026066" y="6214369"/>
            <a:ext cx="461639" cy="261610"/>
          </a:xfrm>
          <a:prstGeom prst="rect">
            <a:avLst/>
          </a:prstGeom>
          <a:noFill/>
        </p:spPr>
        <p:txBody>
          <a:bodyPr wrap="square" rtlCol="0">
            <a:spAutoFit/>
          </a:bodyPr>
          <a:lstStyle/>
          <a:p>
            <a:r>
              <a:rPr lang="pt-BR" sz="1100"/>
              <a:t>36</a:t>
            </a:r>
          </a:p>
        </p:txBody>
      </p:sp>
    </p:spTree>
    <p:extLst>
      <p:ext uri="{BB962C8B-B14F-4D97-AF65-F5344CB8AC3E}">
        <p14:creationId xmlns:p14="http://schemas.microsoft.com/office/powerpoint/2010/main" val="3620942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F0E4D86F-A03A-5932-051F-D31F3C07BF2C}"/>
              </a:ext>
            </a:extLst>
          </p:cNvPr>
          <p:cNvSpPr txBox="1"/>
          <p:nvPr/>
        </p:nvSpPr>
        <p:spPr>
          <a:xfrm>
            <a:off x="3281506" y="364181"/>
            <a:ext cx="5628986" cy="369332"/>
          </a:xfrm>
          <a:prstGeom prst="rect">
            <a:avLst/>
          </a:prstGeom>
          <a:noFill/>
        </p:spPr>
        <p:txBody>
          <a:bodyPr wrap="square" rtlCol="0">
            <a:spAutoFit/>
          </a:bodyPr>
          <a:lstStyle/>
          <a:p>
            <a:r>
              <a:rPr lang="pt-BR"/>
              <a:t>Duração Total Média de Resolução dos Extrajudiciais</a:t>
            </a:r>
          </a:p>
        </p:txBody>
      </p:sp>
      <p:pic>
        <p:nvPicPr>
          <p:cNvPr id="3" name="Imagem 2">
            <a:extLst>
              <a:ext uri="{FF2B5EF4-FFF2-40B4-BE49-F238E27FC236}">
                <a16:creationId xmlns:a16="http://schemas.microsoft.com/office/drawing/2014/main" id="{F6DA79E8-7BC5-56C9-A21A-1413DF966344}"/>
              </a:ext>
            </a:extLst>
          </p:cNvPr>
          <p:cNvPicPr>
            <a:picLocks noChangeAspect="1"/>
          </p:cNvPicPr>
          <p:nvPr/>
        </p:nvPicPr>
        <p:blipFill>
          <a:blip r:embed="rId2"/>
          <a:stretch>
            <a:fillRect/>
          </a:stretch>
        </p:blipFill>
        <p:spPr>
          <a:xfrm>
            <a:off x="4293464" y="657225"/>
            <a:ext cx="3438129" cy="6120000"/>
          </a:xfrm>
          <a:prstGeom prst="rect">
            <a:avLst/>
          </a:prstGeom>
        </p:spPr>
      </p:pic>
      <p:sp>
        <p:nvSpPr>
          <p:cNvPr id="2" name="CaixaDeTexto 1">
            <a:extLst>
              <a:ext uri="{FF2B5EF4-FFF2-40B4-BE49-F238E27FC236}">
                <a16:creationId xmlns:a16="http://schemas.microsoft.com/office/drawing/2014/main" id="{C8F17F41-5413-C6A8-3045-F04F6A6A0001}"/>
              </a:ext>
            </a:extLst>
          </p:cNvPr>
          <p:cNvSpPr txBox="1"/>
          <p:nvPr/>
        </p:nvSpPr>
        <p:spPr>
          <a:xfrm>
            <a:off x="3045690" y="64513"/>
            <a:ext cx="6100618" cy="400110"/>
          </a:xfrm>
          <a:prstGeom prst="rect">
            <a:avLst/>
          </a:prstGeom>
          <a:noFill/>
        </p:spPr>
        <p:txBody>
          <a:bodyPr wrap="square">
            <a:spAutoFit/>
          </a:bodyPr>
          <a:lstStyle/>
          <a:p>
            <a:pPr algn="ctr" fontAlgn="ctr"/>
            <a:r>
              <a:rPr lang="pt-BR" sz="2000"/>
              <a:t>Tempo de duração dos procedimentos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E483AFAB-D946-AD2B-A7C3-D786E204E30E}"/>
              </a:ext>
            </a:extLst>
          </p:cNvPr>
          <p:cNvSpPr txBox="1"/>
          <p:nvPr/>
        </p:nvSpPr>
        <p:spPr>
          <a:xfrm>
            <a:off x="11026066" y="6214369"/>
            <a:ext cx="461639" cy="261610"/>
          </a:xfrm>
          <a:prstGeom prst="rect">
            <a:avLst/>
          </a:prstGeom>
          <a:noFill/>
        </p:spPr>
        <p:txBody>
          <a:bodyPr wrap="square" rtlCol="0">
            <a:spAutoFit/>
          </a:bodyPr>
          <a:lstStyle/>
          <a:p>
            <a:r>
              <a:rPr lang="pt-BR" sz="1100"/>
              <a:t>37</a:t>
            </a:r>
          </a:p>
        </p:txBody>
      </p:sp>
    </p:spTree>
    <p:extLst>
      <p:ext uri="{BB962C8B-B14F-4D97-AF65-F5344CB8AC3E}">
        <p14:creationId xmlns:p14="http://schemas.microsoft.com/office/powerpoint/2010/main" val="4179305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17A40011-30BF-6F5F-32FA-610D23904C33}"/>
              </a:ext>
            </a:extLst>
          </p:cNvPr>
          <p:cNvGraphicFramePr>
            <a:graphicFrameLocks noGrp="1"/>
          </p:cNvGraphicFramePr>
          <p:nvPr/>
        </p:nvGraphicFramePr>
        <p:xfrm>
          <a:off x="1272702" y="803381"/>
          <a:ext cx="9646596"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a:extLst>
              <a:ext uri="{FF2B5EF4-FFF2-40B4-BE49-F238E27FC236}">
                <a16:creationId xmlns:a16="http://schemas.microsoft.com/office/drawing/2014/main" id="{F31A6C2A-272E-8878-4A03-A3CF7B1F8E0E}"/>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48745A29-2F1C-4A6C-31D6-4C9A7F8C7F5C}"/>
              </a:ext>
            </a:extLst>
          </p:cNvPr>
          <p:cNvSpPr txBox="1"/>
          <p:nvPr/>
        </p:nvSpPr>
        <p:spPr>
          <a:xfrm>
            <a:off x="11026066" y="6214369"/>
            <a:ext cx="461639" cy="261610"/>
          </a:xfrm>
          <a:prstGeom prst="rect">
            <a:avLst/>
          </a:prstGeom>
          <a:noFill/>
        </p:spPr>
        <p:txBody>
          <a:bodyPr wrap="square" rtlCol="0">
            <a:spAutoFit/>
          </a:bodyPr>
          <a:lstStyle/>
          <a:p>
            <a:r>
              <a:rPr lang="pt-BR" sz="1100"/>
              <a:t>38</a:t>
            </a:r>
          </a:p>
        </p:txBody>
      </p:sp>
    </p:spTree>
    <p:extLst>
      <p:ext uri="{BB962C8B-B14F-4D97-AF65-F5344CB8AC3E}">
        <p14:creationId xmlns:p14="http://schemas.microsoft.com/office/powerpoint/2010/main" val="1300858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50D29EE5-3978-D476-2FC5-1388367E9F0A}"/>
              </a:ext>
            </a:extLst>
          </p:cNvPr>
          <p:cNvGraphicFramePr>
            <a:graphicFrameLocks noGrp="1"/>
          </p:cNvGraphicFramePr>
          <p:nvPr>
            <p:extLst>
              <p:ext uri="{D42A27DB-BD31-4B8C-83A1-F6EECF244321}">
                <p14:modId xmlns:p14="http://schemas.microsoft.com/office/powerpoint/2010/main" val="3369755912"/>
              </p:ext>
            </p:extLst>
          </p:nvPr>
        </p:nvGraphicFramePr>
        <p:xfrm>
          <a:off x="1272702" y="803381"/>
          <a:ext cx="9646596" cy="5606297"/>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a:extLst>
              <a:ext uri="{FF2B5EF4-FFF2-40B4-BE49-F238E27FC236}">
                <a16:creationId xmlns:a16="http://schemas.microsoft.com/office/drawing/2014/main" id="{9C17E270-40B4-882E-299C-D37874D0E1CD}"/>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3ECB7A71-8D50-45D0-3127-E5BA0B9EB275}"/>
              </a:ext>
            </a:extLst>
          </p:cNvPr>
          <p:cNvSpPr txBox="1"/>
          <p:nvPr/>
        </p:nvSpPr>
        <p:spPr>
          <a:xfrm>
            <a:off x="11026066" y="6214369"/>
            <a:ext cx="461639" cy="261610"/>
          </a:xfrm>
          <a:prstGeom prst="rect">
            <a:avLst/>
          </a:prstGeom>
          <a:noFill/>
        </p:spPr>
        <p:txBody>
          <a:bodyPr wrap="square" rtlCol="0">
            <a:spAutoFit/>
          </a:bodyPr>
          <a:lstStyle/>
          <a:p>
            <a:r>
              <a:rPr lang="pt-BR" sz="1100"/>
              <a:t>39</a:t>
            </a:r>
          </a:p>
        </p:txBody>
      </p:sp>
    </p:spTree>
    <p:extLst>
      <p:ext uri="{BB962C8B-B14F-4D97-AF65-F5344CB8AC3E}">
        <p14:creationId xmlns:p14="http://schemas.microsoft.com/office/powerpoint/2010/main" val="9650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0" y="3013501"/>
            <a:ext cx="12192000" cy="830997"/>
          </a:xfrm>
          <a:prstGeom prst="rect">
            <a:avLst/>
          </a:prstGeom>
          <a:noFill/>
        </p:spPr>
        <p:txBody>
          <a:bodyPr wrap="square" rtlCol="0">
            <a:spAutoFit/>
          </a:bodyPr>
          <a:lstStyle/>
          <a:p>
            <a:pPr algn="ctr">
              <a:defRPr/>
            </a:pPr>
            <a:r>
              <a:rPr kumimoji="0" lang="pt-BR" sz="4800" b="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PLANO DE GESTÃO DA PGT</a:t>
            </a:r>
            <a:endParaRPr kumimoji="0" lang="pt-BR" sz="4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48F21ECE-5EA7-F640-C5C4-D678F20CDFF4}"/>
              </a:ext>
            </a:extLst>
          </p:cNvPr>
          <p:cNvSpPr txBox="1"/>
          <p:nvPr/>
        </p:nvSpPr>
        <p:spPr>
          <a:xfrm>
            <a:off x="10990555" y="6400801"/>
            <a:ext cx="461639" cy="261610"/>
          </a:xfrm>
          <a:prstGeom prst="rect">
            <a:avLst/>
          </a:prstGeom>
          <a:noFill/>
        </p:spPr>
        <p:txBody>
          <a:bodyPr wrap="square" rtlCol="0">
            <a:spAutoFit/>
          </a:bodyPr>
          <a:lstStyle/>
          <a:p>
            <a:r>
              <a:rPr lang="pt-BR" sz="1100">
                <a:solidFill>
                  <a:schemeClr val="bg1"/>
                </a:solidFill>
              </a:rPr>
              <a:t>4</a:t>
            </a:r>
          </a:p>
        </p:txBody>
      </p:sp>
    </p:spTree>
    <p:extLst>
      <p:ext uri="{BB962C8B-B14F-4D97-AF65-F5344CB8AC3E}">
        <p14:creationId xmlns:p14="http://schemas.microsoft.com/office/powerpoint/2010/main" val="1311414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B25EAD88-0A1C-9831-AB3B-2631CA5C0D06}"/>
              </a:ext>
            </a:extLst>
          </p:cNvPr>
          <p:cNvGraphicFramePr>
            <a:graphicFrameLocks noGrp="1"/>
          </p:cNvGraphicFramePr>
          <p:nvPr/>
        </p:nvGraphicFramePr>
        <p:xfrm>
          <a:off x="1272702" y="727683"/>
          <a:ext cx="9646596"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a:extLst>
              <a:ext uri="{FF2B5EF4-FFF2-40B4-BE49-F238E27FC236}">
                <a16:creationId xmlns:a16="http://schemas.microsoft.com/office/drawing/2014/main" id="{92E18C12-0AD5-0812-FBD7-5D1FD33B850C}"/>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3" name="CaixaDeTexto 2">
            <a:extLst>
              <a:ext uri="{FF2B5EF4-FFF2-40B4-BE49-F238E27FC236}">
                <a16:creationId xmlns:a16="http://schemas.microsoft.com/office/drawing/2014/main" id="{4B73D7D8-A9D9-D47A-BCE5-119A4D3C3CD7}"/>
              </a:ext>
            </a:extLst>
          </p:cNvPr>
          <p:cNvSpPr txBox="1"/>
          <p:nvPr/>
        </p:nvSpPr>
        <p:spPr>
          <a:xfrm>
            <a:off x="11026066" y="6214369"/>
            <a:ext cx="461639" cy="261610"/>
          </a:xfrm>
          <a:prstGeom prst="rect">
            <a:avLst/>
          </a:prstGeom>
          <a:noFill/>
        </p:spPr>
        <p:txBody>
          <a:bodyPr wrap="square" rtlCol="0">
            <a:spAutoFit/>
          </a:bodyPr>
          <a:lstStyle/>
          <a:p>
            <a:r>
              <a:rPr lang="pt-BR" sz="1100"/>
              <a:t>40</a:t>
            </a:r>
          </a:p>
        </p:txBody>
      </p:sp>
      <p:graphicFrame>
        <p:nvGraphicFramePr>
          <p:cNvPr id="5" name="Gráfico 4">
            <a:extLst>
              <a:ext uri="{FF2B5EF4-FFF2-40B4-BE49-F238E27FC236}">
                <a16:creationId xmlns:a16="http://schemas.microsoft.com/office/drawing/2014/main" id="{7ABD472D-BE9A-32F6-FADB-1F24D7079C57}"/>
              </a:ext>
            </a:extLst>
          </p:cNvPr>
          <p:cNvGraphicFramePr>
            <a:graphicFrameLocks noGrp="1"/>
          </p:cNvGraphicFramePr>
          <p:nvPr/>
        </p:nvGraphicFramePr>
        <p:xfrm>
          <a:off x="1425102" y="880083"/>
          <a:ext cx="9646596" cy="57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4132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49EB4C82-491E-7079-6876-0E802AB5868F}"/>
              </a:ext>
            </a:extLst>
          </p:cNvPr>
          <p:cNvGraphicFramePr>
            <a:graphicFrameLocks noGrp="1"/>
          </p:cNvGraphicFramePr>
          <p:nvPr/>
        </p:nvGraphicFramePr>
        <p:xfrm>
          <a:off x="1272702" y="708633"/>
          <a:ext cx="9646596"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a:extLst>
              <a:ext uri="{FF2B5EF4-FFF2-40B4-BE49-F238E27FC236}">
                <a16:creationId xmlns:a16="http://schemas.microsoft.com/office/drawing/2014/main" id="{E9F4ECB1-D859-636B-A268-0FAF97C61F90}"/>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86363930-4D4E-808F-8C59-6CF896305474}"/>
              </a:ext>
            </a:extLst>
          </p:cNvPr>
          <p:cNvSpPr txBox="1"/>
          <p:nvPr/>
        </p:nvSpPr>
        <p:spPr>
          <a:xfrm>
            <a:off x="11026066" y="6214369"/>
            <a:ext cx="461639" cy="261610"/>
          </a:xfrm>
          <a:prstGeom prst="rect">
            <a:avLst/>
          </a:prstGeom>
          <a:noFill/>
        </p:spPr>
        <p:txBody>
          <a:bodyPr wrap="square" rtlCol="0">
            <a:spAutoFit/>
          </a:bodyPr>
          <a:lstStyle/>
          <a:p>
            <a:r>
              <a:rPr lang="pt-BR" sz="1100"/>
              <a:t>41</a:t>
            </a:r>
          </a:p>
        </p:txBody>
      </p:sp>
    </p:spTree>
    <p:extLst>
      <p:ext uri="{BB962C8B-B14F-4D97-AF65-F5344CB8AC3E}">
        <p14:creationId xmlns:p14="http://schemas.microsoft.com/office/powerpoint/2010/main" val="3552925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4BFEAA49-D05D-C69A-BB43-CF757BBC00AD}"/>
              </a:ext>
            </a:extLst>
          </p:cNvPr>
          <p:cNvGraphicFramePr>
            <a:graphicFrameLocks noGrp="1"/>
          </p:cNvGraphicFramePr>
          <p:nvPr/>
        </p:nvGraphicFramePr>
        <p:xfrm>
          <a:off x="1272702" y="762818"/>
          <a:ext cx="9646596"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a:extLst>
              <a:ext uri="{FF2B5EF4-FFF2-40B4-BE49-F238E27FC236}">
                <a16:creationId xmlns:a16="http://schemas.microsoft.com/office/drawing/2014/main" id="{FCDACFFF-E15F-70B3-9A5C-325097B1EB43}"/>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2E2E84C7-D476-9B5E-52AA-286F696D883C}"/>
              </a:ext>
            </a:extLst>
          </p:cNvPr>
          <p:cNvSpPr txBox="1"/>
          <p:nvPr/>
        </p:nvSpPr>
        <p:spPr>
          <a:xfrm>
            <a:off x="11026066" y="6214369"/>
            <a:ext cx="461639" cy="261610"/>
          </a:xfrm>
          <a:prstGeom prst="rect">
            <a:avLst/>
          </a:prstGeom>
          <a:noFill/>
        </p:spPr>
        <p:txBody>
          <a:bodyPr wrap="square" rtlCol="0">
            <a:spAutoFit/>
          </a:bodyPr>
          <a:lstStyle/>
          <a:p>
            <a:r>
              <a:rPr lang="pt-BR" sz="1100"/>
              <a:t>42</a:t>
            </a:r>
          </a:p>
        </p:txBody>
      </p:sp>
    </p:spTree>
    <p:extLst>
      <p:ext uri="{BB962C8B-B14F-4D97-AF65-F5344CB8AC3E}">
        <p14:creationId xmlns:p14="http://schemas.microsoft.com/office/powerpoint/2010/main" val="607779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B553EF1-D7B9-EB1C-1F37-7D5CDA1BC4D8}"/>
              </a:ext>
            </a:extLst>
          </p:cNvPr>
          <p:cNvGraphicFramePr>
            <a:graphicFrameLocks noGrp="1"/>
          </p:cNvGraphicFramePr>
          <p:nvPr/>
        </p:nvGraphicFramePr>
        <p:xfrm>
          <a:off x="1338690" y="803381"/>
          <a:ext cx="9646596"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a:extLst>
              <a:ext uri="{FF2B5EF4-FFF2-40B4-BE49-F238E27FC236}">
                <a16:creationId xmlns:a16="http://schemas.microsoft.com/office/drawing/2014/main" id="{4A29CAB9-CF54-E822-6076-F97CC93D74CC}"/>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92D93D33-1262-220C-7CE4-B31403BDE7FA}"/>
              </a:ext>
            </a:extLst>
          </p:cNvPr>
          <p:cNvSpPr txBox="1"/>
          <p:nvPr/>
        </p:nvSpPr>
        <p:spPr>
          <a:xfrm>
            <a:off x="11026066" y="6214369"/>
            <a:ext cx="461639" cy="261610"/>
          </a:xfrm>
          <a:prstGeom prst="rect">
            <a:avLst/>
          </a:prstGeom>
          <a:noFill/>
        </p:spPr>
        <p:txBody>
          <a:bodyPr wrap="square" rtlCol="0">
            <a:spAutoFit/>
          </a:bodyPr>
          <a:lstStyle/>
          <a:p>
            <a:r>
              <a:rPr lang="pt-BR" sz="1100"/>
              <a:t>43</a:t>
            </a:r>
          </a:p>
        </p:txBody>
      </p:sp>
    </p:spTree>
    <p:extLst>
      <p:ext uri="{BB962C8B-B14F-4D97-AF65-F5344CB8AC3E}">
        <p14:creationId xmlns:p14="http://schemas.microsoft.com/office/powerpoint/2010/main" val="2372128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D3271BDC-5397-6AD5-6122-6AEFE1CFB349}"/>
              </a:ext>
            </a:extLst>
          </p:cNvPr>
          <p:cNvGraphicFramePr>
            <a:graphicFrameLocks noGrp="1"/>
          </p:cNvGraphicFramePr>
          <p:nvPr/>
        </p:nvGraphicFramePr>
        <p:xfrm>
          <a:off x="1272702" y="762819"/>
          <a:ext cx="9646596"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a:extLst>
              <a:ext uri="{FF2B5EF4-FFF2-40B4-BE49-F238E27FC236}">
                <a16:creationId xmlns:a16="http://schemas.microsoft.com/office/drawing/2014/main" id="{3E8FE69B-0FB2-5328-D827-3924958BE3C1}"/>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50CD74FE-5432-27FF-F926-F78A34952A05}"/>
              </a:ext>
            </a:extLst>
          </p:cNvPr>
          <p:cNvSpPr txBox="1"/>
          <p:nvPr/>
        </p:nvSpPr>
        <p:spPr>
          <a:xfrm>
            <a:off x="11026066" y="6214369"/>
            <a:ext cx="461639" cy="261610"/>
          </a:xfrm>
          <a:prstGeom prst="rect">
            <a:avLst/>
          </a:prstGeom>
          <a:noFill/>
        </p:spPr>
        <p:txBody>
          <a:bodyPr wrap="square" rtlCol="0">
            <a:spAutoFit/>
          </a:bodyPr>
          <a:lstStyle/>
          <a:p>
            <a:r>
              <a:rPr lang="pt-BR" sz="1100"/>
              <a:t>44</a:t>
            </a:r>
          </a:p>
        </p:txBody>
      </p:sp>
    </p:spTree>
    <p:extLst>
      <p:ext uri="{BB962C8B-B14F-4D97-AF65-F5344CB8AC3E}">
        <p14:creationId xmlns:p14="http://schemas.microsoft.com/office/powerpoint/2010/main" val="2166427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E1CB24EE-B3C1-46AB-7FF1-CDE723DDDFC3}"/>
              </a:ext>
            </a:extLst>
          </p:cNvPr>
          <p:cNvGraphicFramePr>
            <a:graphicFrameLocks noGrp="1"/>
          </p:cNvGraphicFramePr>
          <p:nvPr/>
        </p:nvGraphicFramePr>
        <p:xfrm>
          <a:off x="1272702" y="694729"/>
          <a:ext cx="9646596"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a:extLst>
              <a:ext uri="{FF2B5EF4-FFF2-40B4-BE49-F238E27FC236}">
                <a16:creationId xmlns:a16="http://schemas.microsoft.com/office/drawing/2014/main" id="{E6954C97-573D-FCCF-C11D-3282B221580E}"/>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124ACDC6-340D-9EF6-A1D0-93FDD62C6412}"/>
              </a:ext>
            </a:extLst>
          </p:cNvPr>
          <p:cNvSpPr txBox="1"/>
          <p:nvPr/>
        </p:nvSpPr>
        <p:spPr>
          <a:xfrm>
            <a:off x="11026066" y="6214369"/>
            <a:ext cx="461639" cy="261610"/>
          </a:xfrm>
          <a:prstGeom prst="rect">
            <a:avLst/>
          </a:prstGeom>
          <a:noFill/>
        </p:spPr>
        <p:txBody>
          <a:bodyPr wrap="square" rtlCol="0">
            <a:spAutoFit/>
          </a:bodyPr>
          <a:lstStyle/>
          <a:p>
            <a:r>
              <a:rPr lang="pt-BR" sz="1100"/>
              <a:t>45</a:t>
            </a:r>
          </a:p>
        </p:txBody>
      </p:sp>
    </p:spTree>
    <p:extLst>
      <p:ext uri="{BB962C8B-B14F-4D97-AF65-F5344CB8AC3E}">
        <p14:creationId xmlns:p14="http://schemas.microsoft.com/office/powerpoint/2010/main" val="2392913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711B553E-DB67-81C3-1EBB-CD46E155B598}"/>
              </a:ext>
            </a:extLst>
          </p:cNvPr>
          <p:cNvGraphicFramePr>
            <a:graphicFrameLocks noGrp="1"/>
          </p:cNvGraphicFramePr>
          <p:nvPr/>
        </p:nvGraphicFramePr>
        <p:xfrm>
          <a:off x="1272702" y="720155"/>
          <a:ext cx="9646596"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a:extLst>
              <a:ext uri="{FF2B5EF4-FFF2-40B4-BE49-F238E27FC236}">
                <a16:creationId xmlns:a16="http://schemas.microsoft.com/office/drawing/2014/main" id="{6D25195C-369F-8E29-93EC-9C081BD0211F}"/>
              </a:ext>
            </a:extLst>
          </p:cNvPr>
          <p:cNvSpPr txBox="1"/>
          <p:nvPr/>
        </p:nvSpPr>
        <p:spPr>
          <a:xfrm>
            <a:off x="3045691" y="294619"/>
            <a:ext cx="6100618" cy="400110"/>
          </a:xfrm>
          <a:prstGeom prst="rect">
            <a:avLst/>
          </a:prstGeom>
          <a:noFill/>
        </p:spPr>
        <p:txBody>
          <a:bodyPr wrap="square">
            <a:spAutoFit/>
          </a:bodyPr>
          <a:lstStyle/>
          <a:p>
            <a:pPr algn="ctr" fontAlgn="ctr"/>
            <a:r>
              <a:rPr lang="pt-BR" sz="2000"/>
              <a:t>Acompanhamento do ingresso de novas </a:t>
            </a:r>
            <a:r>
              <a:rPr lang="pt-BR" sz="2000" err="1"/>
              <a:t>NFs</a:t>
            </a:r>
            <a:endParaRPr lang="pt-BR" sz="2000" b="0" i="0" u="none" strike="noStrike">
              <a:solidFill>
                <a:srgbClr val="000000"/>
              </a:solidFill>
              <a:effectLst/>
              <a:latin typeface="Calibri" panose="020F0502020204030204" pitchFamily="34" charset="0"/>
            </a:endParaRPr>
          </a:p>
        </p:txBody>
      </p:sp>
      <p:sp>
        <p:nvSpPr>
          <p:cNvPr id="4" name="CaixaDeTexto 3">
            <a:extLst>
              <a:ext uri="{FF2B5EF4-FFF2-40B4-BE49-F238E27FC236}">
                <a16:creationId xmlns:a16="http://schemas.microsoft.com/office/drawing/2014/main" id="{CAAEBFFD-0965-382E-CFB1-695CA5A1458A}"/>
              </a:ext>
            </a:extLst>
          </p:cNvPr>
          <p:cNvSpPr txBox="1"/>
          <p:nvPr/>
        </p:nvSpPr>
        <p:spPr>
          <a:xfrm>
            <a:off x="11026066" y="6214369"/>
            <a:ext cx="461639" cy="261610"/>
          </a:xfrm>
          <a:prstGeom prst="rect">
            <a:avLst/>
          </a:prstGeom>
          <a:noFill/>
        </p:spPr>
        <p:txBody>
          <a:bodyPr wrap="square" rtlCol="0">
            <a:spAutoFit/>
          </a:bodyPr>
          <a:lstStyle/>
          <a:p>
            <a:r>
              <a:rPr lang="pt-BR" sz="1100"/>
              <a:t>46</a:t>
            </a:r>
          </a:p>
        </p:txBody>
      </p:sp>
    </p:spTree>
    <p:extLst>
      <p:ext uri="{BB962C8B-B14F-4D97-AF65-F5344CB8AC3E}">
        <p14:creationId xmlns:p14="http://schemas.microsoft.com/office/powerpoint/2010/main" val="2968771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400692" y="2644170"/>
            <a:ext cx="1139061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NOVO PLANEJAMENTO ESTRATÉGICO</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4800" b="0">
                <a:solidFill>
                  <a:prstClr val="white"/>
                </a:solidFill>
                <a:latin typeface="Calibri Light" panose="020F0302020204030204" pitchFamily="34" charset="0"/>
                <a:ea typeface="+mn-ea"/>
                <a:cs typeface="Calibri Light" panose="020F0302020204030204" pitchFamily="34" charset="0"/>
              </a:rPr>
              <a:t>2023-2030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(PEI MPT 2023/2030)</a:t>
            </a:r>
            <a:endParaRPr kumimoji="0" lang="pt-BR"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8933CB6B-BDFE-BFB4-23F9-7FCAA7BA0922}"/>
              </a:ext>
            </a:extLst>
          </p:cNvPr>
          <p:cNvSpPr txBox="1"/>
          <p:nvPr/>
        </p:nvSpPr>
        <p:spPr>
          <a:xfrm>
            <a:off x="11026066" y="6214369"/>
            <a:ext cx="461639" cy="261610"/>
          </a:xfrm>
          <a:prstGeom prst="rect">
            <a:avLst/>
          </a:prstGeom>
          <a:noFill/>
        </p:spPr>
        <p:txBody>
          <a:bodyPr wrap="square" rtlCol="0">
            <a:spAutoFit/>
          </a:bodyPr>
          <a:lstStyle/>
          <a:p>
            <a:r>
              <a:rPr lang="pt-BR" sz="1100">
                <a:solidFill>
                  <a:schemeClr val="bg1"/>
                </a:solidFill>
              </a:rPr>
              <a:t>47</a:t>
            </a:r>
          </a:p>
        </p:txBody>
      </p:sp>
    </p:spTree>
    <p:extLst>
      <p:ext uri="{BB962C8B-B14F-4D97-AF65-F5344CB8AC3E}">
        <p14:creationId xmlns:p14="http://schemas.microsoft.com/office/powerpoint/2010/main" val="1377482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03A2CB0-A17E-6177-5BC3-C4715D192443}"/>
              </a:ext>
            </a:extLst>
          </p:cNvPr>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A4B20BE4-4B73-91EB-2B41-F875BCF08D8D}"/>
              </a:ext>
            </a:extLst>
          </p:cNvPr>
          <p:cNvPicPr>
            <a:picLocks noChangeAspect="1"/>
          </p:cNvPicPr>
          <p:nvPr/>
        </p:nvPicPr>
        <p:blipFill rotWithShape="1">
          <a:blip r:embed="rId2"/>
          <a:srcRect l="519" t="951" b="2469"/>
          <a:stretch/>
        </p:blipFill>
        <p:spPr>
          <a:xfrm>
            <a:off x="0" y="451485"/>
            <a:ext cx="12223899" cy="5955030"/>
          </a:xfrm>
          <a:prstGeom prst="rect">
            <a:avLst/>
          </a:prstGeom>
        </p:spPr>
      </p:pic>
      <p:sp>
        <p:nvSpPr>
          <p:cNvPr id="4" name="CaixaDeTexto 3">
            <a:extLst>
              <a:ext uri="{FF2B5EF4-FFF2-40B4-BE49-F238E27FC236}">
                <a16:creationId xmlns:a16="http://schemas.microsoft.com/office/drawing/2014/main" id="{7BD215B8-AAAD-60C4-1540-26620E5F7782}"/>
              </a:ext>
            </a:extLst>
          </p:cNvPr>
          <p:cNvSpPr txBox="1"/>
          <p:nvPr/>
        </p:nvSpPr>
        <p:spPr>
          <a:xfrm>
            <a:off x="11070454" y="6370647"/>
            <a:ext cx="461639" cy="261610"/>
          </a:xfrm>
          <a:prstGeom prst="rect">
            <a:avLst/>
          </a:prstGeom>
          <a:noFill/>
        </p:spPr>
        <p:txBody>
          <a:bodyPr wrap="square" rtlCol="0">
            <a:spAutoFit/>
          </a:bodyPr>
          <a:lstStyle/>
          <a:p>
            <a:r>
              <a:rPr lang="pt-BR" sz="1100"/>
              <a:t>48</a:t>
            </a:r>
          </a:p>
        </p:txBody>
      </p:sp>
    </p:spTree>
    <p:extLst>
      <p:ext uri="{BB962C8B-B14F-4D97-AF65-F5344CB8AC3E}">
        <p14:creationId xmlns:p14="http://schemas.microsoft.com/office/powerpoint/2010/main" val="2750579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4B1ED1C6-8D04-2245-9DC7-CFFC141F2982}"/>
              </a:ext>
            </a:extLst>
          </p:cNvPr>
          <p:cNvSpPr txBox="1"/>
          <p:nvPr/>
        </p:nvSpPr>
        <p:spPr>
          <a:xfrm>
            <a:off x="0" y="802689"/>
            <a:ext cx="7966490" cy="5878532"/>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pt-BR" sz="2800">
              <a:latin typeface="Calibri Light" panose="020F0302020204030204" pitchFamily="34" charset="0"/>
              <a:cs typeface="Calibri Light" panose="020F0302020204030204" pitchFamily="34" charset="0"/>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800">
                <a:latin typeface="Calibri Light" panose="020F0302020204030204" pitchFamily="34" charset="0"/>
                <a:cs typeface="Calibri Light" panose="020F0302020204030204" pitchFamily="34" charset="0"/>
              </a:rPr>
              <a:t>A Consulta Pública para o novo PEI foi realizada junto à sociedade, a membras (os), servidoras(es) e estagiárias(os). Ficou disponível por 47 dias e recebeu 828 respostas.</a:t>
            </a:r>
          </a:p>
          <a:p>
            <a:pPr marR="0" lvl="0" defTabSz="914400" rtl="0" eaLnBrk="1" fontAlgn="auto" latinLnBrk="0" hangingPunct="1">
              <a:lnSpc>
                <a:spcPct val="100000"/>
              </a:lnSpc>
              <a:spcBef>
                <a:spcPts val="0"/>
              </a:spcBef>
              <a:spcAft>
                <a:spcPts val="0"/>
              </a:spcAft>
              <a:buClrTx/>
              <a:buSzTx/>
              <a:tabLst/>
              <a:defRPr/>
            </a:pPr>
            <a:endParaRPr lang="pt-BR" sz="3200">
              <a:latin typeface="Calibri Light" panose="020F0302020204030204" pitchFamily="34" charset="0"/>
              <a:cs typeface="Calibri Light" panose="020F0302020204030204" pitchFamily="34" charset="0"/>
            </a:endParaRPr>
          </a:p>
          <a:p>
            <a:pPr marR="0" lvl="0" defTabSz="914400" rtl="0" eaLnBrk="1" fontAlgn="auto" latinLnBrk="0" hangingPunct="1">
              <a:lnSpc>
                <a:spcPct val="100000"/>
              </a:lnSpc>
              <a:spcBef>
                <a:spcPts val="0"/>
              </a:spcBef>
              <a:spcAft>
                <a:spcPts val="0"/>
              </a:spcAft>
              <a:buClrTx/>
              <a:buSzTx/>
              <a:tabLst/>
              <a:defRPr/>
            </a:pPr>
            <a:endParaRPr lang="pt-BR" sz="3200">
              <a:latin typeface="Calibri Light" panose="020F0302020204030204" pitchFamily="34" charset="0"/>
              <a:cs typeface="Calibri Light" panose="020F0302020204030204" pitchFamily="34" charset="0"/>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800">
                <a:latin typeface="Calibri Light" panose="020F0302020204030204" pitchFamily="34" charset="0"/>
                <a:cs typeface="Calibri Light" panose="020F0302020204030204" pitchFamily="34" charset="0"/>
              </a:rPr>
              <a:t>Os (As) participantes analisaram a possibilidade de inclusão de novos objetivos estratégicos; itens prioritários em cada uma das 8 áreas temáticas bem como relataram movimentos sociais que pudessem ser ouvidos pelo MPT</a:t>
            </a:r>
            <a:endParaRPr kumimoji="0" lang="pt-BR" sz="2800" i="0" u="none" strike="noStrike" kern="1200" cap="none" spc="0" normalizeH="0" baseline="0" noProof="0">
              <a:ln>
                <a:noFill/>
              </a:ln>
              <a:effectLst/>
              <a:uLnTx/>
              <a:uFillTx/>
              <a:latin typeface="Calibri Light" panose="020F0302020204030204" pitchFamily="34" charset="0"/>
              <a:cs typeface="Calibri Light" panose="020F0302020204030204" pitchFamily="34" charset="0"/>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pt-BR" sz="3200" i="0" u="none" strike="noStrike" kern="1200" cap="none" spc="0" normalizeH="0" baseline="0" noProof="0">
              <a:ln>
                <a:noFill/>
              </a:ln>
              <a:effectLst/>
              <a:uLnTx/>
              <a:uFillTx/>
              <a:latin typeface="Calibri Light" panose="020F0302020204030204" pitchFamily="34" charset="0"/>
              <a:cs typeface="Calibri Light" panose="020F0302020204030204" pitchFamily="34" charset="0"/>
            </a:endParaRPr>
          </a:p>
        </p:txBody>
      </p:sp>
      <p:pic>
        <p:nvPicPr>
          <p:cNvPr id="10" name="Imagem 9">
            <a:extLst>
              <a:ext uri="{FF2B5EF4-FFF2-40B4-BE49-F238E27FC236}">
                <a16:creationId xmlns:a16="http://schemas.microsoft.com/office/drawing/2014/main" id="{D4DB64DE-E79E-B7E5-36FD-42F5FB2F9FB1}"/>
              </a:ext>
            </a:extLst>
          </p:cNvPr>
          <p:cNvPicPr>
            <a:picLocks noChangeAspect="1"/>
          </p:cNvPicPr>
          <p:nvPr/>
        </p:nvPicPr>
        <p:blipFill>
          <a:blip r:embed="rId2"/>
          <a:stretch>
            <a:fillRect/>
          </a:stretch>
        </p:blipFill>
        <p:spPr>
          <a:xfrm>
            <a:off x="7966490" y="0"/>
            <a:ext cx="4098001" cy="2373464"/>
          </a:xfrm>
          <a:prstGeom prst="rect">
            <a:avLst/>
          </a:prstGeom>
        </p:spPr>
      </p:pic>
      <p:pic>
        <p:nvPicPr>
          <p:cNvPr id="12" name="Imagem 11">
            <a:extLst>
              <a:ext uri="{FF2B5EF4-FFF2-40B4-BE49-F238E27FC236}">
                <a16:creationId xmlns:a16="http://schemas.microsoft.com/office/drawing/2014/main" id="{CFEF66CD-2D15-8401-47B2-34C8B67EB361}"/>
              </a:ext>
            </a:extLst>
          </p:cNvPr>
          <p:cNvPicPr>
            <a:picLocks noChangeAspect="1"/>
          </p:cNvPicPr>
          <p:nvPr/>
        </p:nvPicPr>
        <p:blipFill>
          <a:blip r:embed="rId3"/>
          <a:stretch>
            <a:fillRect/>
          </a:stretch>
        </p:blipFill>
        <p:spPr>
          <a:xfrm>
            <a:off x="7966491" y="2424511"/>
            <a:ext cx="4098001" cy="2187601"/>
          </a:xfrm>
          <a:prstGeom prst="rect">
            <a:avLst/>
          </a:prstGeom>
        </p:spPr>
      </p:pic>
      <p:pic>
        <p:nvPicPr>
          <p:cNvPr id="14" name="Imagem 13">
            <a:extLst>
              <a:ext uri="{FF2B5EF4-FFF2-40B4-BE49-F238E27FC236}">
                <a16:creationId xmlns:a16="http://schemas.microsoft.com/office/drawing/2014/main" id="{05CD19A4-3C9E-E102-AC64-C15177F60F63}"/>
              </a:ext>
            </a:extLst>
          </p:cNvPr>
          <p:cNvPicPr>
            <a:picLocks noChangeAspect="1"/>
          </p:cNvPicPr>
          <p:nvPr/>
        </p:nvPicPr>
        <p:blipFill>
          <a:blip r:embed="rId4"/>
          <a:stretch>
            <a:fillRect/>
          </a:stretch>
        </p:blipFill>
        <p:spPr>
          <a:xfrm>
            <a:off x="7966492" y="4640420"/>
            <a:ext cx="4098000" cy="2217580"/>
          </a:xfrm>
          <a:prstGeom prst="rect">
            <a:avLst/>
          </a:prstGeom>
        </p:spPr>
      </p:pic>
      <p:sp>
        <p:nvSpPr>
          <p:cNvPr id="15" name="CaixaDeTexto 14">
            <a:extLst>
              <a:ext uri="{FF2B5EF4-FFF2-40B4-BE49-F238E27FC236}">
                <a16:creationId xmlns:a16="http://schemas.microsoft.com/office/drawing/2014/main" id="{9EA39F73-AB6E-0356-63B5-B0435F533141}"/>
              </a:ext>
            </a:extLst>
          </p:cNvPr>
          <p:cNvSpPr txBox="1"/>
          <p:nvPr/>
        </p:nvSpPr>
        <p:spPr>
          <a:xfrm>
            <a:off x="-1375125" y="-28308"/>
            <a:ext cx="113906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600" b="0">
                <a:latin typeface="Calibri Light" panose="020F0302020204030204" pitchFamily="34" charset="0"/>
                <a:ea typeface="+mn-ea"/>
                <a:cs typeface="Calibri Light" panose="020F0302020204030204" pitchFamily="34" charset="0"/>
              </a:rPr>
              <a:t>Consulta Pública</a:t>
            </a:r>
            <a:endParaRPr kumimoji="0" lang="pt-BR" sz="3600" b="0" i="0" u="none" strike="noStrike" kern="1200" cap="none" spc="0" normalizeH="0" baseline="0" noProof="0">
              <a:ln>
                <a:noFill/>
              </a:ln>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27EFFD5A-55D2-E902-62E6-CA69018D2412}"/>
              </a:ext>
            </a:extLst>
          </p:cNvPr>
          <p:cNvSpPr txBox="1"/>
          <p:nvPr/>
        </p:nvSpPr>
        <p:spPr>
          <a:xfrm>
            <a:off x="11425561" y="6419611"/>
            <a:ext cx="461639" cy="261610"/>
          </a:xfrm>
          <a:prstGeom prst="rect">
            <a:avLst/>
          </a:prstGeom>
          <a:noFill/>
        </p:spPr>
        <p:txBody>
          <a:bodyPr wrap="square" rtlCol="0">
            <a:spAutoFit/>
          </a:bodyPr>
          <a:lstStyle/>
          <a:p>
            <a:r>
              <a:rPr lang="pt-BR" sz="1100">
                <a:solidFill>
                  <a:schemeClr val="bg1"/>
                </a:solidFill>
              </a:rPr>
              <a:t>49</a:t>
            </a:r>
          </a:p>
        </p:txBody>
      </p:sp>
    </p:spTree>
    <p:extLst>
      <p:ext uri="{BB962C8B-B14F-4D97-AF65-F5344CB8AC3E}">
        <p14:creationId xmlns:p14="http://schemas.microsoft.com/office/powerpoint/2010/main" val="392039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91045C-8707-D4AF-A6A8-2FBC374C27C7}"/>
              </a:ext>
            </a:extLst>
          </p:cNvPr>
          <p:cNvSpPr txBox="1"/>
          <p:nvPr/>
        </p:nvSpPr>
        <p:spPr>
          <a:xfrm>
            <a:off x="476250" y="2105466"/>
            <a:ext cx="10496550" cy="830997"/>
          </a:xfrm>
          <a:prstGeom prst="rect">
            <a:avLst/>
          </a:prstGeom>
          <a:noFill/>
        </p:spPr>
        <p:txBody>
          <a:bodyPr wrap="square" rtlCol="0">
            <a:spAutoFit/>
          </a:bodyPr>
          <a:lstStyle/>
          <a:p>
            <a:r>
              <a:rPr lang="pt-BR" sz="2400"/>
              <a:t>Resultados apurados para o período de 8</a:t>
            </a:r>
            <a:r>
              <a:rPr lang="en-US" sz="2400"/>
              <a:t>/2021 a 06/2022. </a:t>
            </a:r>
          </a:p>
          <a:p>
            <a:r>
              <a:rPr lang="en-US" sz="2400"/>
              <a:t>A pr</a:t>
            </a:r>
            <a:r>
              <a:rPr lang="pt-BR" sz="2400" err="1"/>
              <a:t>óxima</a:t>
            </a:r>
            <a:r>
              <a:rPr lang="pt-BR" sz="2400"/>
              <a:t> medição ocorrerá em 06</a:t>
            </a:r>
            <a:r>
              <a:rPr lang="en-US" sz="2400"/>
              <a:t>/2023.</a:t>
            </a:r>
            <a:endParaRPr lang="pt-BR" sz="2400"/>
          </a:p>
        </p:txBody>
      </p:sp>
      <p:sp>
        <p:nvSpPr>
          <p:cNvPr id="3" name="CaixaDeTexto 2">
            <a:extLst>
              <a:ext uri="{FF2B5EF4-FFF2-40B4-BE49-F238E27FC236}">
                <a16:creationId xmlns:a16="http://schemas.microsoft.com/office/drawing/2014/main" id="{69CAEF48-F15C-7D9E-604E-8E4D103521DB}"/>
              </a:ext>
            </a:extLst>
          </p:cNvPr>
          <p:cNvSpPr txBox="1"/>
          <p:nvPr/>
        </p:nvSpPr>
        <p:spPr>
          <a:xfrm>
            <a:off x="476250" y="3340366"/>
            <a:ext cx="9772650" cy="830997"/>
          </a:xfrm>
          <a:prstGeom prst="rect">
            <a:avLst/>
          </a:prstGeom>
          <a:noFill/>
        </p:spPr>
        <p:txBody>
          <a:bodyPr wrap="square" rtlCol="0">
            <a:spAutoFit/>
          </a:bodyPr>
          <a:lstStyle/>
          <a:p>
            <a:r>
              <a:rPr lang="pt-BR" sz="2400"/>
              <a:t>Na página da </a:t>
            </a:r>
            <a:r>
              <a:rPr lang="pt-BR" sz="2400">
                <a:hlinkClick r:id="rId2">
                  <a:extLst>
                    <a:ext uri="{A12FA001-AC4F-418D-AE19-62706E023703}">
                      <ahyp:hlinkClr xmlns:ahyp="http://schemas.microsoft.com/office/drawing/2018/hyperlinkcolor" val="tx"/>
                    </a:ext>
                  </a:extLst>
                </a:hlinkClick>
              </a:rPr>
              <a:t>Gestão Estratégica</a:t>
            </a:r>
            <a:r>
              <a:rPr lang="pt-BR" sz="2400"/>
              <a:t> é possível consultar a íntegra do plano 2021-2023 e do seu monitoramento.  </a:t>
            </a:r>
          </a:p>
        </p:txBody>
      </p:sp>
      <p:sp>
        <p:nvSpPr>
          <p:cNvPr id="4" name="CaixaDeTexto 3">
            <a:extLst>
              <a:ext uri="{FF2B5EF4-FFF2-40B4-BE49-F238E27FC236}">
                <a16:creationId xmlns:a16="http://schemas.microsoft.com/office/drawing/2014/main" id="{A273BB61-83F6-D8F1-30B4-C5D37C9AFD45}"/>
              </a:ext>
            </a:extLst>
          </p:cNvPr>
          <p:cNvSpPr txBox="1"/>
          <p:nvPr/>
        </p:nvSpPr>
        <p:spPr>
          <a:xfrm>
            <a:off x="1072323" y="211823"/>
            <a:ext cx="10047354" cy="584775"/>
          </a:xfrm>
          <a:prstGeom prst="rect">
            <a:avLst/>
          </a:prstGeom>
          <a:noFill/>
        </p:spPr>
        <p:txBody>
          <a:bodyPr wrap="square" rtlCol="0">
            <a:spAutoFit/>
          </a:bodyPr>
          <a:lstStyle/>
          <a:p>
            <a:pPr algn="ctr"/>
            <a:r>
              <a:rPr lang="pt-BR" sz="3200"/>
              <a:t>Plano de Gestão da PGT</a:t>
            </a:r>
          </a:p>
        </p:txBody>
      </p:sp>
      <p:sp>
        <p:nvSpPr>
          <p:cNvPr id="5" name="CaixaDeTexto 4">
            <a:extLst>
              <a:ext uri="{FF2B5EF4-FFF2-40B4-BE49-F238E27FC236}">
                <a16:creationId xmlns:a16="http://schemas.microsoft.com/office/drawing/2014/main" id="{F0C89446-B2A5-FD12-7AA2-56177E9D4694}"/>
              </a:ext>
            </a:extLst>
          </p:cNvPr>
          <p:cNvSpPr txBox="1"/>
          <p:nvPr/>
        </p:nvSpPr>
        <p:spPr>
          <a:xfrm>
            <a:off x="11119677" y="6152227"/>
            <a:ext cx="461639" cy="261610"/>
          </a:xfrm>
          <a:prstGeom prst="rect">
            <a:avLst/>
          </a:prstGeom>
          <a:noFill/>
        </p:spPr>
        <p:txBody>
          <a:bodyPr wrap="square" rtlCol="0">
            <a:spAutoFit/>
          </a:bodyPr>
          <a:lstStyle/>
          <a:p>
            <a:r>
              <a:rPr lang="pt-BR" sz="1100"/>
              <a:t>5</a:t>
            </a:r>
          </a:p>
        </p:txBody>
      </p:sp>
    </p:spTree>
    <p:extLst>
      <p:ext uri="{BB962C8B-B14F-4D97-AF65-F5344CB8AC3E}">
        <p14:creationId xmlns:p14="http://schemas.microsoft.com/office/powerpoint/2010/main" val="131686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03A2CB0-A17E-6177-5BC3-C4715D192443}"/>
              </a:ext>
            </a:extLst>
          </p:cNvPr>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843214B8-7DFA-4735-4691-947DE003F0F1}"/>
              </a:ext>
            </a:extLst>
          </p:cNvPr>
          <p:cNvPicPr>
            <a:picLocks noChangeAspect="1"/>
          </p:cNvPicPr>
          <p:nvPr/>
        </p:nvPicPr>
        <p:blipFill>
          <a:blip r:embed="rId2"/>
          <a:stretch>
            <a:fillRect/>
          </a:stretch>
        </p:blipFill>
        <p:spPr>
          <a:xfrm>
            <a:off x="6003221" y="1216241"/>
            <a:ext cx="6188779" cy="4748582"/>
          </a:xfrm>
          <a:prstGeom prst="rect">
            <a:avLst/>
          </a:prstGeom>
        </p:spPr>
      </p:pic>
      <p:sp>
        <p:nvSpPr>
          <p:cNvPr id="8" name="CaixaDeTexto 7">
            <a:extLst>
              <a:ext uri="{FF2B5EF4-FFF2-40B4-BE49-F238E27FC236}">
                <a16:creationId xmlns:a16="http://schemas.microsoft.com/office/drawing/2014/main" id="{4B1ED1C6-8D04-2245-9DC7-CFFC141F2982}"/>
              </a:ext>
            </a:extLst>
          </p:cNvPr>
          <p:cNvSpPr txBox="1"/>
          <p:nvPr/>
        </p:nvSpPr>
        <p:spPr>
          <a:xfrm>
            <a:off x="232015" y="1605373"/>
            <a:ext cx="4908155" cy="3970318"/>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800">
                <a:latin typeface="Calibri Light" panose="020F0302020204030204" pitchFamily="34" charset="0"/>
                <a:cs typeface="Calibri Light" panose="020F0302020204030204" pitchFamily="34" charset="0"/>
              </a:rPr>
              <a:t>O relatório que consolida os resultados da consulta  pode ser acessado por meio do link abaixo: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800">
              <a:latin typeface="Calibri Light" panose="020F0302020204030204" pitchFamily="34" charset="0"/>
              <a:cs typeface="Calibri Light" panose="020F0302020204030204" pitchFamily="34" charset="0"/>
            </a:endParaRPr>
          </a:p>
          <a:p>
            <a:pPr algn="l"/>
            <a:r>
              <a:rPr lang="pt-BR" sz="2800" b="1" i="0" u="sng" strike="noStrike">
                <a:solidFill>
                  <a:srgbClr val="555555"/>
                </a:solidFill>
                <a:effectLst/>
                <a:latin typeface="PT Sans" panose="020B0503020203020204" pitchFamily="34" charset="0"/>
                <a:hlinkClick r:id="rId3" tooltip="Resultados Consolidação Consulta Pública - 2023/2030"/>
              </a:rPr>
              <a:t>(Acesse aqui o relatório da consulta)</a:t>
            </a:r>
            <a:endParaRPr lang="pt-BR" sz="2800" b="0" i="0">
              <a:solidFill>
                <a:srgbClr val="555555"/>
              </a:solidFill>
              <a:effectLst/>
              <a:latin typeface="PT Sans" panose="020B0503020203020204" pitchFamily="34" charset="0"/>
            </a:endParaRPr>
          </a:p>
          <a:p>
            <a:pPr algn="l"/>
            <a:r>
              <a:rPr lang="pt-BR" sz="2800" b="0" i="0">
                <a:solidFill>
                  <a:srgbClr val="555555"/>
                </a:solidFill>
                <a:effectLst/>
                <a:latin typeface="PT Sans" panose="020B0503020203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800">
              <a:latin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E7BE0F62-E162-C6A9-E596-F2DA5BADA574}"/>
              </a:ext>
            </a:extLst>
          </p:cNvPr>
          <p:cNvSpPr txBox="1"/>
          <p:nvPr/>
        </p:nvSpPr>
        <p:spPr>
          <a:xfrm>
            <a:off x="0" y="0"/>
            <a:ext cx="113906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600" b="0">
                <a:latin typeface="Calibri Light" panose="020F0302020204030204" pitchFamily="34" charset="0"/>
                <a:ea typeface="+mn-ea"/>
                <a:cs typeface="Calibri Light" panose="020F0302020204030204" pitchFamily="34" charset="0"/>
              </a:rPr>
              <a:t>Consulta Pública - Resultados</a:t>
            </a:r>
            <a:endParaRPr kumimoji="0" lang="pt-BR" sz="3600" b="0" i="0" u="none" strike="noStrike" kern="1200" cap="none" spc="0" normalizeH="0" baseline="0" noProof="0">
              <a:ln>
                <a:noFill/>
              </a:ln>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79A87A53-7748-06D7-0520-0578B6FC1E5F}"/>
              </a:ext>
            </a:extLst>
          </p:cNvPr>
          <p:cNvSpPr txBox="1"/>
          <p:nvPr/>
        </p:nvSpPr>
        <p:spPr>
          <a:xfrm>
            <a:off x="11026066" y="6214369"/>
            <a:ext cx="461639" cy="261610"/>
          </a:xfrm>
          <a:prstGeom prst="rect">
            <a:avLst/>
          </a:prstGeom>
          <a:noFill/>
        </p:spPr>
        <p:txBody>
          <a:bodyPr wrap="square" rtlCol="0">
            <a:spAutoFit/>
          </a:bodyPr>
          <a:lstStyle/>
          <a:p>
            <a:r>
              <a:rPr lang="pt-BR" sz="1100"/>
              <a:t>50</a:t>
            </a:r>
          </a:p>
        </p:txBody>
      </p:sp>
    </p:spTree>
    <p:extLst>
      <p:ext uri="{BB962C8B-B14F-4D97-AF65-F5344CB8AC3E}">
        <p14:creationId xmlns:p14="http://schemas.microsoft.com/office/powerpoint/2010/main" val="745188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03A2CB0-A17E-6177-5BC3-C4715D192443}"/>
              </a:ext>
            </a:extLst>
          </p:cNvPr>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E7BE0F62-E162-C6A9-E596-F2DA5BADA574}"/>
              </a:ext>
            </a:extLst>
          </p:cNvPr>
          <p:cNvSpPr txBox="1"/>
          <p:nvPr/>
        </p:nvSpPr>
        <p:spPr>
          <a:xfrm>
            <a:off x="-88776" y="-114257"/>
            <a:ext cx="113906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200" b="0">
                <a:latin typeface="Calibri Light" panose="020F0302020204030204" pitchFamily="34" charset="0"/>
                <a:ea typeface="+mn-ea"/>
                <a:cs typeface="Calibri Light" panose="020F0302020204030204" pitchFamily="34" charset="0"/>
              </a:rPr>
              <a:t>Consulta Pública – itens mais votados por áreas temáticas</a:t>
            </a:r>
            <a:endParaRPr kumimoji="0" lang="pt-BR" sz="3200" b="0" i="0" u="none" strike="noStrike" kern="1200" cap="none" spc="0" normalizeH="0" baseline="0" noProof="0">
              <a:ln>
                <a:noFill/>
              </a:ln>
              <a:effectLst/>
              <a:uLnTx/>
              <a:uFillTx/>
              <a:latin typeface="Calibri" panose="020F0502020204030204"/>
              <a:ea typeface="+mn-ea"/>
              <a:cs typeface="+mn-cs"/>
            </a:endParaRPr>
          </a:p>
        </p:txBody>
      </p:sp>
      <p:pic>
        <p:nvPicPr>
          <p:cNvPr id="6" name="Imagem 5">
            <a:extLst>
              <a:ext uri="{FF2B5EF4-FFF2-40B4-BE49-F238E27FC236}">
                <a16:creationId xmlns:a16="http://schemas.microsoft.com/office/drawing/2014/main" id="{E2B0B499-EAC3-D9B8-5652-59A5EBD61969}"/>
              </a:ext>
            </a:extLst>
          </p:cNvPr>
          <p:cNvPicPr>
            <a:picLocks noChangeAspect="1"/>
          </p:cNvPicPr>
          <p:nvPr/>
        </p:nvPicPr>
        <p:blipFill>
          <a:blip r:embed="rId2"/>
          <a:stretch>
            <a:fillRect/>
          </a:stretch>
        </p:blipFill>
        <p:spPr>
          <a:xfrm>
            <a:off x="0" y="470518"/>
            <a:ext cx="6096000" cy="6299576"/>
          </a:xfrm>
          <a:prstGeom prst="rect">
            <a:avLst/>
          </a:prstGeom>
        </p:spPr>
      </p:pic>
      <p:pic>
        <p:nvPicPr>
          <p:cNvPr id="11" name="Imagem 10">
            <a:extLst>
              <a:ext uri="{FF2B5EF4-FFF2-40B4-BE49-F238E27FC236}">
                <a16:creationId xmlns:a16="http://schemas.microsoft.com/office/drawing/2014/main" id="{9E005045-67EC-65D7-0DD1-B5B3E3D0C5E9}"/>
              </a:ext>
            </a:extLst>
          </p:cNvPr>
          <p:cNvPicPr>
            <a:picLocks noChangeAspect="1"/>
          </p:cNvPicPr>
          <p:nvPr/>
        </p:nvPicPr>
        <p:blipFill>
          <a:blip r:embed="rId3"/>
          <a:stretch>
            <a:fillRect/>
          </a:stretch>
        </p:blipFill>
        <p:spPr>
          <a:xfrm>
            <a:off x="6151897" y="487837"/>
            <a:ext cx="5984205" cy="6299576"/>
          </a:xfrm>
          <a:prstGeom prst="rect">
            <a:avLst/>
          </a:prstGeom>
        </p:spPr>
      </p:pic>
      <p:sp>
        <p:nvSpPr>
          <p:cNvPr id="4" name="CaixaDeTexto 3">
            <a:extLst>
              <a:ext uri="{FF2B5EF4-FFF2-40B4-BE49-F238E27FC236}">
                <a16:creationId xmlns:a16="http://schemas.microsoft.com/office/drawing/2014/main" id="{56E08763-A662-2096-2F2A-D7361A873DC2}"/>
              </a:ext>
            </a:extLst>
          </p:cNvPr>
          <p:cNvSpPr txBox="1"/>
          <p:nvPr/>
        </p:nvSpPr>
        <p:spPr>
          <a:xfrm>
            <a:off x="11239130" y="6500879"/>
            <a:ext cx="461639" cy="261610"/>
          </a:xfrm>
          <a:prstGeom prst="rect">
            <a:avLst/>
          </a:prstGeom>
          <a:noFill/>
        </p:spPr>
        <p:txBody>
          <a:bodyPr wrap="square" rtlCol="0">
            <a:spAutoFit/>
          </a:bodyPr>
          <a:lstStyle/>
          <a:p>
            <a:r>
              <a:rPr lang="pt-BR" sz="1100"/>
              <a:t>51</a:t>
            </a:r>
          </a:p>
        </p:txBody>
      </p:sp>
    </p:spTree>
    <p:extLst>
      <p:ext uri="{BB962C8B-B14F-4D97-AF65-F5344CB8AC3E}">
        <p14:creationId xmlns:p14="http://schemas.microsoft.com/office/powerpoint/2010/main" val="3718467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03FBCD3-C43D-EB1D-5A70-554C15053111}"/>
              </a:ext>
            </a:extLst>
          </p:cNvPr>
          <p:cNvSpPr/>
          <p:nvPr/>
        </p:nvSpPr>
        <p:spPr>
          <a:xfrm>
            <a:off x="0" y="0"/>
            <a:ext cx="10984987"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D3F348FA-90D0-B48C-7153-9B9BDA8C3851}"/>
              </a:ext>
            </a:extLst>
          </p:cNvPr>
          <p:cNvSpPr/>
          <p:nvPr/>
        </p:nvSpPr>
        <p:spPr>
          <a:xfrm>
            <a:off x="10877383" y="0"/>
            <a:ext cx="1314617" cy="685800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a:extLst>
              <a:ext uri="{FF2B5EF4-FFF2-40B4-BE49-F238E27FC236}">
                <a16:creationId xmlns:a16="http://schemas.microsoft.com/office/drawing/2014/main" id="{A7C4518D-4A47-53ED-5767-16F5A3DC2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7" y="0"/>
            <a:ext cx="10410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D29F53F9-688D-B2B2-95D9-A1EE9FE115A3}"/>
              </a:ext>
            </a:extLst>
          </p:cNvPr>
          <p:cNvSpPr txBox="1"/>
          <p:nvPr/>
        </p:nvSpPr>
        <p:spPr>
          <a:xfrm>
            <a:off x="10737822" y="6525088"/>
            <a:ext cx="461639" cy="261610"/>
          </a:xfrm>
          <a:prstGeom prst="rect">
            <a:avLst/>
          </a:prstGeom>
          <a:noFill/>
        </p:spPr>
        <p:txBody>
          <a:bodyPr wrap="square" rtlCol="0">
            <a:spAutoFit/>
          </a:bodyPr>
          <a:lstStyle/>
          <a:p>
            <a:r>
              <a:rPr lang="pt-BR" sz="1100"/>
              <a:t>52</a:t>
            </a:r>
          </a:p>
        </p:txBody>
      </p:sp>
    </p:spTree>
    <p:extLst>
      <p:ext uri="{BB962C8B-B14F-4D97-AF65-F5344CB8AC3E}">
        <p14:creationId xmlns:p14="http://schemas.microsoft.com/office/powerpoint/2010/main" val="2898669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539CF64-2CD8-9530-2A41-31DA13C01F6D}"/>
              </a:ext>
            </a:extLst>
          </p:cNvPr>
          <p:cNvGraphicFramePr>
            <a:graphicFrameLocks noGrp="1"/>
          </p:cNvGraphicFramePr>
          <p:nvPr/>
        </p:nvGraphicFramePr>
        <p:xfrm>
          <a:off x="0" y="7342"/>
          <a:ext cx="12192000" cy="6850658"/>
        </p:xfrm>
        <a:graphic>
          <a:graphicData uri="http://schemas.openxmlformats.org/drawingml/2006/table">
            <a:tbl>
              <a:tblPr firstRow="1" firstCol="1" bandRow="1">
                <a:tableStyleId>{5C22544A-7EE6-4342-B048-85BDC9FD1C3A}</a:tableStyleId>
              </a:tblPr>
              <a:tblGrid>
                <a:gridCol w="669058">
                  <a:extLst>
                    <a:ext uri="{9D8B030D-6E8A-4147-A177-3AD203B41FA5}">
                      <a16:colId xmlns:a16="http://schemas.microsoft.com/office/drawing/2014/main" val="3326072208"/>
                    </a:ext>
                  </a:extLst>
                </a:gridCol>
                <a:gridCol w="3417167">
                  <a:extLst>
                    <a:ext uri="{9D8B030D-6E8A-4147-A177-3AD203B41FA5}">
                      <a16:colId xmlns:a16="http://schemas.microsoft.com/office/drawing/2014/main" val="2032329854"/>
                    </a:ext>
                  </a:extLst>
                </a:gridCol>
                <a:gridCol w="8105775">
                  <a:extLst>
                    <a:ext uri="{9D8B030D-6E8A-4147-A177-3AD203B41FA5}">
                      <a16:colId xmlns:a16="http://schemas.microsoft.com/office/drawing/2014/main" val="2710337908"/>
                    </a:ext>
                  </a:extLst>
                </a:gridCol>
              </a:tblGrid>
              <a:tr h="451805">
                <a:tc>
                  <a:txBody>
                    <a:bodyPr/>
                    <a:lstStyle/>
                    <a:p>
                      <a:pPr algn="ctr">
                        <a:lnSpc>
                          <a:spcPct val="107000"/>
                        </a:lnSpc>
                        <a:spcAft>
                          <a:spcPts val="800"/>
                        </a:spcAft>
                      </a:pPr>
                      <a:r>
                        <a:rPr lang="pt-BR" sz="1600">
                          <a:effectLst/>
                        </a:rPr>
                        <a:t>OE</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10000"/>
                      </a:schemeClr>
                    </a:solidFill>
                  </a:tcPr>
                </a:tc>
                <a:tc>
                  <a:txBody>
                    <a:bodyPr/>
                    <a:lstStyle/>
                    <a:p>
                      <a:pPr algn="ctr">
                        <a:lnSpc>
                          <a:spcPct val="107000"/>
                        </a:lnSpc>
                        <a:spcAft>
                          <a:spcPts val="800"/>
                        </a:spcAft>
                      </a:pPr>
                      <a:r>
                        <a:rPr lang="pt-BR" sz="1600">
                          <a:effectLst/>
                        </a:rPr>
                        <a:t>Objetivo Estratégico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T w="28575" cap="flat" cmpd="sng" algn="ctr">
                      <a:solidFill>
                        <a:schemeClr val="bg1"/>
                      </a:solidFill>
                      <a:prstDash val="solid"/>
                      <a:round/>
                      <a:headEnd type="none" w="med" len="med"/>
                      <a:tailEnd type="none" w="med" len="med"/>
                    </a:lnT>
                    <a:solidFill>
                      <a:schemeClr val="bg2">
                        <a:lumMod val="10000"/>
                      </a:schemeClr>
                    </a:solidFill>
                  </a:tcPr>
                </a:tc>
                <a:tc>
                  <a:txBody>
                    <a:bodyPr/>
                    <a:lstStyle/>
                    <a:p>
                      <a:pPr algn="ctr">
                        <a:lnSpc>
                          <a:spcPct val="107000"/>
                        </a:lnSpc>
                        <a:spcAft>
                          <a:spcPts val="800"/>
                        </a:spcAft>
                      </a:pPr>
                      <a:r>
                        <a:rPr lang="pt-BR" sz="1600">
                          <a:effectLst/>
                        </a:rPr>
                        <a:t>Indicador Estratégico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10000"/>
                      </a:schemeClr>
                    </a:solidFill>
                  </a:tcPr>
                </a:tc>
                <a:extLst>
                  <a:ext uri="{0D108BD9-81ED-4DB2-BD59-A6C34878D82A}">
                    <a16:rowId xmlns:a16="http://schemas.microsoft.com/office/drawing/2014/main" val="1001626887"/>
                  </a:ext>
                </a:extLst>
              </a:tr>
              <a:tr h="127001">
                <a:tc rowSpan="3">
                  <a:txBody>
                    <a:bodyPr/>
                    <a:lstStyle/>
                    <a:p>
                      <a:pPr algn="ctr">
                        <a:lnSpc>
                          <a:spcPct val="107000"/>
                        </a:lnSpc>
                        <a:spcAft>
                          <a:spcPts val="800"/>
                        </a:spcAft>
                      </a:pPr>
                      <a:r>
                        <a:rPr lang="pt-BR" sz="1600">
                          <a:effectLst/>
                        </a:rPr>
                        <a:t>OE01</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solidFill>
                      <a:schemeClr val="bg2">
                        <a:lumMod val="10000"/>
                      </a:schemeClr>
                    </a:solidFill>
                  </a:tcPr>
                </a:tc>
                <a:tc rowSpan="3">
                  <a:txBody>
                    <a:bodyPr/>
                    <a:lstStyle/>
                    <a:p>
                      <a:pPr>
                        <a:lnSpc>
                          <a:spcPct val="107000"/>
                        </a:lnSpc>
                        <a:spcAft>
                          <a:spcPts val="800"/>
                        </a:spcAft>
                      </a:pPr>
                      <a:r>
                        <a:rPr lang="pt-BR" sz="1600">
                          <a:effectLst/>
                        </a:rPr>
                        <a:t>Combater o trabalho infantil, fomentar a inserção de adolescentes vulneráveis na aprendizagem profissional, bem como promover e defender os direitos de crianças e adolescentes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IE01 - Percentual de procedimentos com tema da </a:t>
                      </a:r>
                      <a:r>
                        <a:rPr lang="pt-BR" sz="1600" err="1">
                          <a:effectLst/>
                        </a:rPr>
                        <a:t>Coordinfância</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11444547"/>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IE02 - Tempo médio de resolução dos procedimentos com tema da Coordinfância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318969382"/>
                  </a:ext>
                </a:extLst>
              </a:tr>
              <a:tr h="5371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IE03 - Percentual de metas alcançadas nos Projetos </a:t>
                      </a:r>
                      <a:r>
                        <a:rPr lang="pt-BR" sz="1600" err="1">
                          <a:effectLst/>
                        </a:rPr>
                        <a:t>Gaets</a:t>
                      </a:r>
                      <a:r>
                        <a:rPr lang="pt-BR" sz="1600">
                          <a:effectLst/>
                        </a:rPr>
                        <a:t> no tema proteção da criança e do adolescente</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42747680"/>
                  </a:ext>
                </a:extLst>
              </a:tr>
              <a:tr h="127001">
                <a:tc rowSpan="3">
                  <a:txBody>
                    <a:bodyPr/>
                    <a:lstStyle/>
                    <a:p>
                      <a:pPr algn="ctr">
                        <a:lnSpc>
                          <a:spcPct val="107000"/>
                        </a:lnSpc>
                        <a:spcAft>
                          <a:spcPts val="800"/>
                        </a:spcAft>
                      </a:pPr>
                      <a:r>
                        <a:rPr lang="pt-BR" sz="1600">
                          <a:effectLst/>
                        </a:rPr>
                        <a:t>OE02</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solidFill>
                      <a:schemeClr val="bg2">
                        <a:lumMod val="10000"/>
                      </a:schemeClr>
                    </a:solidFill>
                  </a:tcPr>
                </a:tc>
                <a:tc rowSpan="3">
                  <a:txBody>
                    <a:bodyPr/>
                    <a:lstStyle/>
                    <a:p>
                      <a:pPr>
                        <a:lnSpc>
                          <a:spcPct val="107000"/>
                        </a:lnSpc>
                        <a:spcAft>
                          <a:spcPts val="800"/>
                        </a:spcAft>
                      </a:pPr>
                      <a:r>
                        <a:rPr lang="pt-BR" sz="1600">
                          <a:effectLst/>
                        </a:rPr>
                        <a:t>Combater o trabalho escravo e o tráfico de pessoas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IE04 - Percentual de procedimentos com tema da Conaete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89750187"/>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IE05 - Tempo médio de resolução dos procedimentos com tema da Conaete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273589747"/>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IE06 - Percentual de metas alcançadas nos Projetos Gaets no tema Trabalho Análogo ao de Escravo e Tráfico de Pessoas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975049906"/>
                  </a:ext>
                </a:extLst>
              </a:tr>
              <a:tr h="127001">
                <a:tc rowSpan="3">
                  <a:txBody>
                    <a:bodyPr/>
                    <a:lstStyle/>
                    <a:p>
                      <a:pPr algn="ctr">
                        <a:lnSpc>
                          <a:spcPct val="107000"/>
                        </a:lnSpc>
                        <a:spcAft>
                          <a:spcPts val="800"/>
                        </a:spcAft>
                      </a:pPr>
                      <a:r>
                        <a:rPr lang="pt-BR" sz="1600">
                          <a:effectLst/>
                        </a:rPr>
                        <a:t>OE03</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solidFill>
                      <a:schemeClr val="bg2">
                        <a:lumMod val="10000"/>
                      </a:schemeClr>
                    </a:solidFill>
                  </a:tcPr>
                </a:tc>
                <a:tc rowSpan="3">
                  <a:txBody>
                    <a:bodyPr/>
                    <a:lstStyle/>
                    <a:p>
                      <a:pPr>
                        <a:lnSpc>
                          <a:spcPct val="107000"/>
                        </a:lnSpc>
                        <a:spcAft>
                          <a:spcPts val="800"/>
                        </a:spcAft>
                      </a:pPr>
                      <a:r>
                        <a:rPr lang="pt-BR" sz="1600">
                          <a:effectLst/>
                        </a:rPr>
                        <a:t>Promover a igualdade de oportunidades e eliminar a discriminação, a violência e o assédio no trabalho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IE07 - Percentual de procedimentos com tema da Coordigualdade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07460371"/>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IE08 - Tempo médio de resolução dos procedimentos com tema da Coordigualdade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657174406"/>
                  </a:ext>
                </a:extLst>
              </a:tr>
              <a:tr h="271460">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IE09 - Percentual de metas alcançadas nos Projetos </a:t>
                      </a:r>
                      <a:r>
                        <a:rPr lang="pt-BR" sz="1600" err="1">
                          <a:effectLst/>
                        </a:rPr>
                        <a:t>Gaets</a:t>
                      </a:r>
                      <a:r>
                        <a:rPr lang="pt-BR" sz="1600">
                          <a:effectLst/>
                        </a:rPr>
                        <a:t> no tema Igualdade de Oportunidade, Violência, Assédio e discriminação nas relações de trabalho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30768322"/>
                  </a:ext>
                </a:extLst>
              </a:tr>
              <a:tr h="127001">
                <a:tc rowSpan="3">
                  <a:txBody>
                    <a:bodyPr/>
                    <a:lstStyle/>
                    <a:p>
                      <a:pPr algn="ctr">
                        <a:lnSpc>
                          <a:spcPct val="107000"/>
                        </a:lnSpc>
                        <a:spcAft>
                          <a:spcPts val="800"/>
                        </a:spcAft>
                      </a:pPr>
                      <a:r>
                        <a:rPr lang="pt-BR" sz="1600">
                          <a:effectLst/>
                        </a:rPr>
                        <a:t>OE04</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solidFill>
                      <a:schemeClr val="bg2">
                        <a:lumMod val="10000"/>
                      </a:schemeClr>
                    </a:solidFill>
                  </a:tcPr>
                </a:tc>
                <a:tc rowSpan="3">
                  <a:txBody>
                    <a:bodyPr/>
                    <a:lstStyle/>
                    <a:p>
                      <a:pPr>
                        <a:lnSpc>
                          <a:spcPct val="107000"/>
                        </a:lnSpc>
                        <a:spcAft>
                          <a:spcPts val="800"/>
                        </a:spcAft>
                      </a:pPr>
                      <a:r>
                        <a:rPr lang="pt-BR" sz="1600">
                          <a:effectLst/>
                        </a:rPr>
                        <a:t>Promover a saúde das trabalhadoras e dos trabalhadores no ambiente de trabalho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IE10 - Percentual de procedimentos no tema da </a:t>
                      </a:r>
                      <a:r>
                        <a:rPr lang="pt-BR" sz="1600" err="1">
                          <a:effectLst/>
                        </a:rPr>
                        <a:t>Codemat</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42454578"/>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IE11 - Tempo médio de resolução dos procedimentos com tema da Codemat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959811054"/>
                  </a:ext>
                </a:extLst>
              </a:tr>
              <a:tr h="138640">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IE12 - Percentual de metas alcançadas nos Projetos </a:t>
                      </a:r>
                      <a:r>
                        <a:rPr lang="pt-BR" sz="1600" err="1">
                          <a:effectLst/>
                        </a:rPr>
                        <a:t>Gaets</a:t>
                      </a:r>
                      <a:r>
                        <a:rPr lang="pt-BR" sz="1600">
                          <a:effectLst/>
                        </a:rPr>
                        <a:t> no tema Meio Ambiente de Trabalho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226406735"/>
                  </a:ext>
                </a:extLst>
              </a:tr>
              <a:tr h="127001">
                <a:tc rowSpan="3">
                  <a:txBody>
                    <a:bodyPr/>
                    <a:lstStyle/>
                    <a:p>
                      <a:pPr algn="ctr">
                        <a:lnSpc>
                          <a:spcPct val="107000"/>
                        </a:lnSpc>
                        <a:spcAft>
                          <a:spcPts val="800"/>
                        </a:spcAft>
                      </a:pPr>
                      <a:r>
                        <a:rPr lang="pt-BR" sz="1600">
                          <a:effectLst/>
                        </a:rPr>
                        <a:t>OE05</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10000"/>
                      </a:schemeClr>
                    </a:solidFill>
                  </a:tcPr>
                </a:tc>
                <a:tc rowSpan="3">
                  <a:txBody>
                    <a:bodyPr/>
                    <a:lstStyle/>
                    <a:p>
                      <a:pPr>
                        <a:lnSpc>
                          <a:spcPct val="107000"/>
                        </a:lnSpc>
                        <a:spcAft>
                          <a:spcPts val="800"/>
                        </a:spcAft>
                      </a:pPr>
                      <a:r>
                        <a:rPr lang="pt-BR" sz="1600">
                          <a:effectLst/>
                        </a:rPr>
                        <a:t>Combater fraudes nas relações de trabalho que tenham como objetivo impedir a efetivação da legislação trabalhista e desvirtuar a aplicação dos direitos das trabalhadoras e dos trabalhadores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pPr>
                      <a:r>
                        <a:rPr lang="pt-BR" sz="1600">
                          <a:effectLst/>
                        </a:rPr>
                        <a:t>IE13 - Percentual de procedimentos com tema da </a:t>
                      </a:r>
                      <a:r>
                        <a:rPr lang="pt-BR" sz="1600" err="1">
                          <a:effectLst/>
                        </a:rPr>
                        <a:t>Conafret</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42070353"/>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IE14 - Tempo médio de resolução dos procedimentos com tema da </a:t>
                      </a:r>
                      <a:r>
                        <a:rPr lang="pt-BR" sz="1600" err="1">
                          <a:effectLst/>
                        </a:rPr>
                        <a:t>Conafret</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985735561"/>
                  </a:ext>
                </a:extLst>
              </a:tr>
              <a:tr h="5371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IE15 - Percentual de metas alcançadas nos Projetos </a:t>
                      </a:r>
                      <a:r>
                        <a:rPr lang="pt-BR" sz="1600" err="1">
                          <a:effectLst/>
                        </a:rPr>
                        <a:t>Gaets</a:t>
                      </a:r>
                      <a:r>
                        <a:rPr lang="pt-BR" sz="1600">
                          <a:effectLst/>
                        </a:rPr>
                        <a:t> no tema Fraudes Trabalhistas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7134814"/>
                  </a:ext>
                </a:extLst>
              </a:tr>
            </a:tbl>
          </a:graphicData>
        </a:graphic>
      </p:graphicFrame>
      <p:sp>
        <p:nvSpPr>
          <p:cNvPr id="3" name="CaixaDeTexto 2">
            <a:extLst>
              <a:ext uri="{FF2B5EF4-FFF2-40B4-BE49-F238E27FC236}">
                <a16:creationId xmlns:a16="http://schemas.microsoft.com/office/drawing/2014/main" id="{9DEC9186-F12F-B16D-983A-DB1E1AD81CE7}"/>
              </a:ext>
            </a:extLst>
          </p:cNvPr>
          <p:cNvSpPr txBox="1"/>
          <p:nvPr/>
        </p:nvSpPr>
        <p:spPr>
          <a:xfrm>
            <a:off x="11581201" y="6480699"/>
            <a:ext cx="461639" cy="261610"/>
          </a:xfrm>
          <a:prstGeom prst="rect">
            <a:avLst/>
          </a:prstGeom>
          <a:noFill/>
        </p:spPr>
        <p:txBody>
          <a:bodyPr wrap="square" rtlCol="0">
            <a:spAutoFit/>
          </a:bodyPr>
          <a:lstStyle/>
          <a:p>
            <a:r>
              <a:rPr lang="pt-BR" sz="1100"/>
              <a:t>53</a:t>
            </a:r>
          </a:p>
        </p:txBody>
      </p:sp>
    </p:spTree>
    <p:extLst>
      <p:ext uri="{BB962C8B-B14F-4D97-AF65-F5344CB8AC3E}">
        <p14:creationId xmlns:p14="http://schemas.microsoft.com/office/powerpoint/2010/main" val="2727944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C4413E29-9C81-913B-FCC7-10B2B9D0CD41}"/>
              </a:ext>
            </a:extLst>
          </p:cNvPr>
          <p:cNvGraphicFramePr>
            <a:graphicFrameLocks noGrp="1"/>
          </p:cNvGraphicFramePr>
          <p:nvPr/>
        </p:nvGraphicFramePr>
        <p:xfrm>
          <a:off x="0" y="-12700"/>
          <a:ext cx="12192000" cy="6882048"/>
        </p:xfrm>
        <a:graphic>
          <a:graphicData uri="http://schemas.openxmlformats.org/drawingml/2006/table">
            <a:tbl>
              <a:tblPr firstRow="1" firstCol="1" bandRow="1">
                <a:tableStyleId>{5C22544A-7EE6-4342-B048-85BDC9FD1C3A}</a:tableStyleId>
              </a:tblPr>
              <a:tblGrid>
                <a:gridCol w="669058">
                  <a:extLst>
                    <a:ext uri="{9D8B030D-6E8A-4147-A177-3AD203B41FA5}">
                      <a16:colId xmlns:a16="http://schemas.microsoft.com/office/drawing/2014/main" val="587141130"/>
                    </a:ext>
                  </a:extLst>
                </a:gridCol>
                <a:gridCol w="4080742">
                  <a:extLst>
                    <a:ext uri="{9D8B030D-6E8A-4147-A177-3AD203B41FA5}">
                      <a16:colId xmlns:a16="http://schemas.microsoft.com/office/drawing/2014/main" val="2064546789"/>
                    </a:ext>
                  </a:extLst>
                </a:gridCol>
                <a:gridCol w="7442200">
                  <a:extLst>
                    <a:ext uri="{9D8B030D-6E8A-4147-A177-3AD203B41FA5}">
                      <a16:colId xmlns:a16="http://schemas.microsoft.com/office/drawing/2014/main" val="2138128067"/>
                    </a:ext>
                  </a:extLst>
                </a:gridCol>
              </a:tblGrid>
              <a:tr h="401575">
                <a:tc>
                  <a:txBody>
                    <a:bodyPr/>
                    <a:lstStyle/>
                    <a:p>
                      <a:pPr algn="ctr">
                        <a:lnSpc>
                          <a:spcPct val="107000"/>
                        </a:lnSpc>
                        <a:spcAft>
                          <a:spcPts val="800"/>
                        </a:spcAft>
                      </a:pPr>
                      <a:r>
                        <a:rPr lang="pt-BR" sz="1600">
                          <a:effectLst/>
                        </a:rPr>
                        <a:t>OE</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10000"/>
                      </a:schemeClr>
                    </a:solidFill>
                  </a:tcPr>
                </a:tc>
                <a:tc>
                  <a:txBody>
                    <a:bodyPr/>
                    <a:lstStyle/>
                    <a:p>
                      <a:pPr algn="ctr">
                        <a:lnSpc>
                          <a:spcPct val="107000"/>
                        </a:lnSpc>
                        <a:spcAft>
                          <a:spcPts val="800"/>
                        </a:spcAft>
                      </a:pPr>
                      <a:r>
                        <a:rPr lang="pt-BR" sz="1600">
                          <a:effectLst/>
                        </a:rPr>
                        <a:t>Objetivo Estratégico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T w="28575" cap="flat" cmpd="sng" algn="ctr">
                      <a:solidFill>
                        <a:schemeClr val="bg1"/>
                      </a:solidFill>
                      <a:prstDash val="solid"/>
                      <a:round/>
                      <a:headEnd type="none" w="med" len="med"/>
                      <a:tailEnd type="none" w="med" len="med"/>
                    </a:lnT>
                    <a:solidFill>
                      <a:schemeClr val="bg2">
                        <a:lumMod val="10000"/>
                      </a:schemeClr>
                    </a:solidFill>
                  </a:tcPr>
                </a:tc>
                <a:tc>
                  <a:txBody>
                    <a:bodyPr/>
                    <a:lstStyle/>
                    <a:p>
                      <a:pPr algn="ctr">
                        <a:lnSpc>
                          <a:spcPct val="107000"/>
                        </a:lnSpc>
                        <a:spcAft>
                          <a:spcPts val="800"/>
                        </a:spcAft>
                      </a:pPr>
                      <a:r>
                        <a:rPr lang="pt-BR" sz="1600">
                          <a:effectLst/>
                        </a:rPr>
                        <a:t>Indicador Estratégico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10000"/>
                      </a:schemeClr>
                    </a:solidFill>
                  </a:tcPr>
                </a:tc>
                <a:extLst>
                  <a:ext uri="{0D108BD9-81ED-4DB2-BD59-A6C34878D82A}">
                    <a16:rowId xmlns:a16="http://schemas.microsoft.com/office/drawing/2014/main" val="3078290721"/>
                  </a:ext>
                </a:extLst>
              </a:tr>
              <a:tr h="127001">
                <a:tc rowSpan="3">
                  <a:txBody>
                    <a:bodyPr/>
                    <a:lstStyle/>
                    <a:p>
                      <a:pPr>
                        <a:lnSpc>
                          <a:spcPct val="107000"/>
                        </a:lnSpc>
                        <a:spcAft>
                          <a:spcPts val="800"/>
                        </a:spcAft>
                      </a:pPr>
                      <a:r>
                        <a:rPr lang="pt-BR" sz="1600">
                          <a:effectLst/>
                        </a:rPr>
                        <a:t>OE06</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solidFill>
                      <a:schemeClr val="bg2">
                        <a:lumMod val="10000"/>
                      </a:schemeClr>
                    </a:solidFill>
                  </a:tcPr>
                </a:tc>
                <a:tc rowSpan="3">
                  <a:txBody>
                    <a:bodyPr/>
                    <a:lstStyle/>
                    <a:p>
                      <a:pPr>
                        <a:lnSpc>
                          <a:spcPct val="107000"/>
                        </a:lnSpc>
                        <a:spcAft>
                          <a:spcPts val="800"/>
                        </a:spcAft>
                      </a:pPr>
                      <a:r>
                        <a:rPr lang="pt-BR" sz="1600">
                          <a:effectLst/>
                        </a:rPr>
                        <a:t>Promover o respeito à legislação constitucional e trabalhista e a defesa do meio ambiente do trabalho no âmbito da Administração Pública Direta e Indireta</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IE16 - Percentual de procedimentos com tema da </a:t>
                      </a:r>
                      <a:r>
                        <a:rPr lang="pt-BR" sz="1600" err="1">
                          <a:effectLst/>
                        </a:rPr>
                        <a:t>Conap</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437492770"/>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IE17 - Tempo médio de resolução dos procedimentos com tema da </a:t>
                      </a:r>
                      <a:r>
                        <a:rPr lang="pt-BR" sz="1600" err="1">
                          <a:effectLst/>
                        </a:rPr>
                        <a:t>Conap</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60910369"/>
                  </a:ext>
                </a:extLst>
              </a:tr>
              <a:tr h="40428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IE18 - Percentual de metas alcançadas nos Projetos </a:t>
                      </a:r>
                      <a:r>
                        <a:rPr lang="pt-BR" sz="1600" err="1">
                          <a:effectLst/>
                        </a:rPr>
                        <a:t>Gaets</a:t>
                      </a:r>
                      <a:r>
                        <a:rPr lang="pt-BR" sz="1600">
                          <a:effectLst/>
                        </a:rPr>
                        <a:t> no tema Administração Pública</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13126821"/>
                  </a:ext>
                </a:extLst>
              </a:tr>
              <a:tr h="127001">
                <a:tc rowSpan="3">
                  <a:txBody>
                    <a:bodyPr/>
                    <a:lstStyle/>
                    <a:p>
                      <a:pPr algn="ctr">
                        <a:lnSpc>
                          <a:spcPct val="107000"/>
                        </a:lnSpc>
                        <a:spcAft>
                          <a:spcPts val="800"/>
                        </a:spcAft>
                      </a:pPr>
                      <a:r>
                        <a:rPr lang="pt-BR" sz="1600">
                          <a:effectLst/>
                        </a:rPr>
                        <a:t>OE07</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solidFill>
                      <a:schemeClr val="bg2">
                        <a:lumMod val="10000"/>
                      </a:schemeClr>
                    </a:solidFill>
                  </a:tcPr>
                </a:tc>
                <a:tc rowSpan="3">
                  <a:txBody>
                    <a:bodyPr/>
                    <a:lstStyle/>
                    <a:p>
                      <a:pPr>
                        <a:lnSpc>
                          <a:spcPct val="107000"/>
                        </a:lnSpc>
                        <a:spcAft>
                          <a:spcPts val="800"/>
                        </a:spcAft>
                      </a:pPr>
                      <a:r>
                        <a:rPr lang="pt-BR" sz="1600">
                          <a:effectLst/>
                        </a:rPr>
                        <a:t>Assegurar os direitos fundamentais das trabalhadoras e dos trabalhadores portuários e aquaviários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IE19 - Percentual de procedimentos com tema da </a:t>
                      </a:r>
                      <a:r>
                        <a:rPr lang="pt-BR" sz="1600" err="1">
                          <a:effectLst/>
                        </a:rPr>
                        <a:t>Conatpa</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32566236"/>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IE20 - Tempo médio de resolução dos procedimentos com tema da </a:t>
                      </a:r>
                      <a:r>
                        <a:rPr lang="pt-BR" sz="1600" err="1">
                          <a:effectLst/>
                        </a:rPr>
                        <a:t>Conatpa</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51682050"/>
                  </a:ext>
                </a:extLst>
              </a:tr>
              <a:tr h="271460">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IE21 - Percentual de metas alcançadas nos Projetos </a:t>
                      </a:r>
                      <a:r>
                        <a:rPr lang="pt-BR" sz="1600" err="1">
                          <a:effectLst/>
                        </a:rPr>
                        <a:t>Gaets</a:t>
                      </a:r>
                      <a:r>
                        <a:rPr lang="pt-BR" sz="1600">
                          <a:effectLst/>
                        </a:rPr>
                        <a:t> no tema Trabalho Portuário e Aquaviário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80043313"/>
                  </a:ext>
                </a:extLst>
              </a:tr>
              <a:tr h="127001">
                <a:tc rowSpan="3">
                  <a:txBody>
                    <a:bodyPr/>
                    <a:lstStyle/>
                    <a:p>
                      <a:pPr algn="ctr">
                        <a:lnSpc>
                          <a:spcPct val="107000"/>
                        </a:lnSpc>
                        <a:spcAft>
                          <a:spcPts val="800"/>
                        </a:spcAft>
                      </a:pPr>
                      <a:r>
                        <a:rPr lang="pt-BR" sz="1600">
                          <a:effectLst/>
                        </a:rPr>
                        <a:t>OE08</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solidFill>
                      <a:schemeClr val="bg2">
                        <a:lumMod val="10000"/>
                      </a:schemeClr>
                    </a:solidFill>
                  </a:tcPr>
                </a:tc>
                <a:tc rowSpan="3">
                  <a:txBody>
                    <a:bodyPr/>
                    <a:lstStyle/>
                    <a:p>
                      <a:pPr>
                        <a:lnSpc>
                          <a:spcPct val="107000"/>
                        </a:lnSpc>
                        <a:spcAft>
                          <a:spcPts val="800"/>
                        </a:spcAft>
                      </a:pPr>
                      <a:r>
                        <a:rPr lang="pt-BR" sz="1600">
                          <a:effectLst/>
                        </a:rPr>
                        <a:t>Promover a liberdade, as prerrogativas e garantias sindicais e o diálogo social</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IE22 - Percentual de procedimentos com tema da </a:t>
                      </a:r>
                      <a:r>
                        <a:rPr lang="pt-BR" sz="1600" err="1">
                          <a:effectLst/>
                        </a:rPr>
                        <a:t>Conalis</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69322978"/>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IE23 - Tempo médio de resolução dos procedimentos com tema da </a:t>
                      </a:r>
                      <a:r>
                        <a:rPr lang="pt-BR" sz="1600" err="1">
                          <a:effectLst/>
                        </a:rPr>
                        <a:t>Conalis</a:t>
                      </a:r>
                      <a:r>
                        <a:rPr lang="pt-BR" sz="1600">
                          <a:effectLst/>
                        </a:rPr>
                        <a:t> arquivados com resolução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90139343"/>
                  </a:ext>
                </a:extLst>
              </a:tr>
              <a:tr h="138640">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IE24 - Percentual de metas alcançadas nos Projetos </a:t>
                      </a:r>
                      <a:r>
                        <a:rPr lang="pt-BR" sz="1600" err="1">
                          <a:effectLst/>
                        </a:rPr>
                        <a:t>Gaets</a:t>
                      </a:r>
                      <a:r>
                        <a:rPr lang="pt-BR" sz="1600">
                          <a:effectLst/>
                        </a:rPr>
                        <a:t> no tema liberdade e organização sindical</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70639874"/>
                  </a:ext>
                </a:extLst>
              </a:tr>
              <a:tr h="127001">
                <a:tc rowSpan="7">
                  <a:txBody>
                    <a:bodyPr/>
                    <a:lstStyle/>
                    <a:p>
                      <a:pPr algn="ctr">
                        <a:lnSpc>
                          <a:spcPct val="107000"/>
                        </a:lnSpc>
                        <a:spcAft>
                          <a:spcPts val="800"/>
                        </a:spcAft>
                      </a:pPr>
                      <a:r>
                        <a:rPr lang="pt-BR" sz="1600">
                          <a:effectLst/>
                        </a:rPr>
                        <a:t>OE09</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solidFill>
                      <a:schemeClr val="bg2">
                        <a:lumMod val="10000"/>
                      </a:schemeClr>
                    </a:solidFill>
                  </a:tcPr>
                </a:tc>
                <a:tc rowSpan="7">
                  <a:txBody>
                    <a:bodyPr/>
                    <a:lstStyle/>
                    <a:p>
                      <a:pPr algn="ctr">
                        <a:lnSpc>
                          <a:spcPct val="107000"/>
                        </a:lnSpc>
                        <a:spcAft>
                          <a:spcPts val="800"/>
                        </a:spcAft>
                      </a:pPr>
                      <a:r>
                        <a:rPr lang="pt-BR" sz="1600">
                          <a:effectLst/>
                        </a:rPr>
                        <a:t>Fortalecer a atuação coordenada e resolutiva e o uso das ferramentas negociais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IE25 - Percentual de arquivamentos homologados pela CCR</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90045389"/>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IE26 - Percentual de recursos de revista admitidos, ainda que parcialmente, em cada Tribunal Regional do Trabalho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13962085"/>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IE27 - Número de reuniões nacionais do NUPIA PGT e Regionais para fomento da atuação coordenada em autocomposição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36324032"/>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IE28 - Número de PA-MED autuados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407601615"/>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IE29 - Percentual de </a:t>
                      </a:r>
                      <a:r>
                        <a:rPr lang="pt-BR" sz="1600" err="1">
                          <a:effectLst/>
                        </a:rPr>
                        <a:t>NFs</a:t>
                      </a:r>
                      <a:r>
                        <a:rPr lang="pt-BR" sz="1600">
                          <a:effectLst/>
                        </a:rPr>
                        <a:t> convertidas em PA-MED</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26931223"/>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IE30 - Percentual de cumprimento das iniciativas voltadas à integração dos 1º e 2º graus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87920005"/>
                  </a:ext>
                </a:extLst>
              </a:tr>
              <a:tr h="12700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IE31 - Percentual de Ofícios </a:t>
                      </a:r>
                      <a:r>
                        <a:rPr lang="pt-BR" sz="1600" err="1">
                          <a:effectLst/>
                        </a:rPr>
                        <a:t>correicionados</a:t>
                      </a:r>
                      <a:r>
                        <a:rPr lang="pt-BR" sz="1600">
                          <a:effectLst/>
                        </a:rPr>
                        <a:t> de acordo com o cronograma</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401114264"/>
                  </a:ext>
                </a:extLst>
              </a:tr>
              <a:tr h="392641">
                <a:tc>
                  <a:txBody>
                    <a:bodyPr/>
                    <a:lstStyle/>
                    <a:p>
                      <a:pPr algn="ctr">
                        <a:lnSpc>
                          <a:spcPct val="107000"/>
                        </a:lnSpc>
                        <a:spcAft>
                          <a:spcPts val="800"/>
                        </a:spcAft>
                      </a:pPr>
                      <a:r>
                        <a:rPr lang="pt-BR" sz="1600">
                          <a:effectLst/>
                        </a:rPr>
                        <a:t>OE10</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10000"/>
                      </a:schemeClr>
                    </a:solidFill>
                  </a:tcPr>
                </a:tc>
                <a:tc>
                  <a:txBody>
                    <a:bodyPr/>
                    <a:lstStyle/>
                    <a:p>
                      <a:pPr>
                        <a:lnSpc>
                          <a:spcPct val="107000"/>
                        </a:lnSpc>
                        <a:spcAft>
                          <a:spcPts val="800"/>
                        </a:spcAft>
                      </a:pPr>
                      <a:r>
                        <a:rPr lang="pt-BR" sz="1600">
                          <a:effectLst/>
                        </a:rPr>
                        <a:t>Prover as informações necessárias para direcionar a atuação finalística com evidências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pPr>
                      <a:r>
                        <a:rPr lang="pt-BR" sz="1600">
                          <a:effectLst/>
                        </a:rPr>
                        <a:t>IE32 - Número de acessos às ferramentas e aos produtos da SPAI</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0967533"/>
                  </a:ext>
                </a:extLst>
              </a:tr>
            </a:tbl>
          </a:graphicData>
        </a:graphic>
      </p:graphicFrame>
      <p:sp>
        <p:nvSpPr>
          <p:cNvPr id="2" name="CaixaDeTexto 1">
            <a:extLst>
              <a:ext uri="{FF2B5EF4-FFF2-40B4-BE49-F238E27FC236}">
                <a16:creationId xmlns:a16="http://schemas.microsoft.com/office/drawing/2014/main" id="{C3E47B70-E981-72FD-FFAA-BB2B813A4216}"/>
              </a:ext>
            </a:extLst>
          </p:cNvPr>
          <p:cNvSpPr txBox="1"/>
          <p:nvPr/>
        </p:nvSpPr>
        <p:spPr>
          <a:xfrm>
            <a:off x="11483546" y="6507332"/>
            <a:ext cx="461639" cy="261610"/>
          </a:xfrm>
          <a:prstGeom prst="rect">
            <a:avLst/>
          </a:prstGeom>
          <a:noFill/>
        </p:spPr>
        <p:txBody>
          <a:bodyPr wrap="square" rtlCol="0">
            <a:spAutoFit/>
          </a:bodyPr>
          <a:lstStyle/>
          <a:p>
            <a:r>
              <a:rPr lang="pt-BR" sz="1100"/>
              <a:t>54</a:t>
            </a:r>
          </a:p>
        </p:txBody>
      </p:sp>
    </p:spTree>
    <p:extLst>
      <p:ext uri="{BB962C8B-B14F-4D97-AF65-F5344CB8AC3E}">
        <p14:creationId xmlns:p14="http://schemas.microsoft.com/office/powerpoint/2010/main" val="389878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18754D13-59A0-79E2-30A7-F6B7BF621AB8}"/>
              </a:ext>
            </a:extLst>
          </p:cNvPr>
          <p:cNvGraphicFramePr>
            <a:graphicFrameLocks noGrp="1"/>
          </p:cNvGraphicFramePr>
          <p:nvPr/>
        </p:nvGraphicFramePr>
        <p:xfrm>
          <a:off x="0" y="12700"/>
          <a:ext cx="12192000" cy="6845303"/>
        </p:xfrm>
        <a:graphic>
          <a:graphicData uri="http://schemas.openxmlformats.org/drawingml/2006/table">
            <a:tbl>
              <a:tblPr firstRow="1" firstCol="1" bandRow="1">
                <a:tableStyleId>{5C22544A-7EE6-4342-B048-85BDC9FD1C3A}</a:tableStyleId>
              </a:tblPr>
              <a:tblGrid>
                <a:gridCol w="669058">
                  <a:extLst>
                    <a:ext uri="{9D8B030D-6E8A-4147-A177-3AD203B41FA5}">
                      <a16:colId xmlns:a16="http://schemas.microsoft.com/office/drawing/2014/main" val="182146888"/>
                    </a:ext>
                  </a:extLst>
                </a:gridCol>
                <a:gridCol w="4080742">
                  <a:extLst>
                    <a:ext uri="{9D8B030D-6E8A-4147-A177-3AD203B41FA5}">
                      <a16:colId xmlns:a16="http://schemas.microsoft.com/office/drawing/2014/main" val="910133010"/>
                    </a:ext>
                  </a:extLst>
                </a:gridCol>
                <a:gridCol w="7442200">
                  <a:extLst>
                    <a:ext uri="{9D8B030D-6E8A-4147-A177-3AD203B41FA5}">
                      <a16:colId xmlns:a16="http://schemas.microsoft.com/office/drawing/2014/main" val="2414572638"/>
                    </a:ext>
                  </a:extLst>
                </a:gridCol>
              </a:tblGrid>
              <a:tr h="317141">
                <a:tc>
                  <a:txBody>
                    <a:bodyPr/>
                    <a:lstStyle/>
                    <a:p>
                      <a:pPr algn="ctr">
                        <a:lnSpc>
                          <a:spcPct val="107000"/>
                        </a:lnSpc>
                        <a:spcAft>
                          <a:spcPts val="800"/>
                        </a:spcAft>
                      </a:pPr>
                      <a:r>
                        <a:rPr lang="pt-BR" sz="1600">
                          <a:effectLst/>
                        </a:rPr>
                        <a:t>OE</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gn="ctr">
                        <a:lnSpc>
                          <a:spcPct val="107000"/>
                        </a:lnSpc>
                        <a:spcAft>
                          <a:spcPts val="800"/>
                        </a:spcAft>
                      </a:pPr>
                      <a:r>
                        <a:rPr lang="pt-BR" sz="1600">
                          <a:effectLst/>
                        </a:rPr>
                        <a:t>Objetivo Estratégico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gn="ctr">
                        <a:lnSpc>
                          <a:spcPct val="107000"/>
                        </a:lnSpc>
                        <a:spcAft>
                          <a:spcPts val="800"/>
                        </a:spcAft>
                      </a:pPr>
                      <a:r>
                        <a:rPr lang="pt-BR" sz="1600">
                          <a:effectLst/>
                        </a:rPr>
                        <a:t>Indicador Estratégico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extLst>
                  <a:ext uri="{0D108BD9-81ED-4DB2-BD59-A6C34878D82A}">
                    <a16:rowId xmlns:a16="http://schemas.microsoft.com/office/drawing/2014/main" val="1848760518"/>
                  </a:ext>
                </a:extLst>
              </a:tr>
              <a:tr h="1592272">
                <a:tc>
                  <a:txBody>
                    <a:bodyPr/>
                    <a:lstStyle/>
                    <a:p>
                      <a:pPr algn="ctr">
                        <a:lnSpc>
                          <a:spcPct val="107000"/>
                        </a:lnSpc>
                        <a:spcAft>
                          <a:spcPts val="800"/>
                        </a:spcAft>
                      </a:pPr>
                      <a:r>
                        <a:rPr lang="pt-BR" sz="1600">
                          <a:effectLst/>
                        </a:rPr>
                        <a:t>OE11</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nSpc>
                          <a:spcPct val="107000"/>
                        </a:lnSpc>
                        <a:spcAft>
                          <a:spcPts val="800"/>
                        </a:spcAft>
                      </a:pPr>
                      <a:r>
                        <a:rPr lang="pt-BR" sz="1600">
                          <a:effectLst/>
                        </a:rPr>
                        <a:t>Interagir com Poderes, Instituições, Organizações, nacionais e internacionais, visando garantir as prerrogativas do MPT e o fortalecimento institucional na defesa do trabalho decente e do desenvolvimento socialmente sustentável</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IE33 - Percentual de cumprimento das iniciativas voltadas à interação com os atores nacionais e internacionais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313491878"/>
                  </a:ext>
                </a:extLst>
              </a:tr>
              <a:tr h="255456">
                <a:tc rowSpan="3">
                  <a:txBody>
                    <a:bodyPr/>
                    <a:lstStyle/>
                    <a:p>
                      <a:pPr algn="ctr">
                        <a:lnSpc>
                          <a:spcPct val="107000"/>
                        </a:lnSpc>
                        <a:spcAft>
                          <a:spcPts val="800"/>
                        </a:spcAft>
                      </a:pPr>
                      <a:r>
                        <a:rPr lang="pt-BR" sz="1600">
                          <a:effectLst/>
                        </a:rPr>
                        <a:t>OE12</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rowSpan="3">
                  <a:txBody>
                    <a:bodyPr/>
                    <a:lstStyle/>
                    <a:p>
                      <a:pPr>
                        <a:lnSpc>
                          <a:spcPct val="107000"/>
                        </a:lnSpc>
                        <a:spcAft>
                          <a:spcPts val="800"/>
                        </a:spcAft>
                      </a:pPr>
                      <a:r>
                        <a:rPr lang="pt-BR" sz="1600">
                          <a:effectLst/>
                        </a:rPr>
                        <a:t>Fortalecer a comunicação, a transparência institucional e o diálogo com a sociedade</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IE34 - Número de seguidores nos canais do MPT nas redes sociais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tc>
                <a:extLst>
                  <a:ext uri="{0D108BD9-81ED-4DB2-BD59-A6C34878D82A}">
                    <a16:rowId xmlns:a16="http://schemas.microsoft.com/office/drawing/2014/main" val="4177459730"/>
                  </a:ext>
                </a:extLst>
              </a:tr>
              <a:tr h="255456">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IE35 - Percentual de cumprimento do Manual do Portal da Transparência do MP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tc>
                <a:extLst>
                  <a:ext uri="{0D108BD9-81ED-4DB2-BD59-A6C34878D82A}">
                    <a16:rowId xmlns:a16="http://schemas.microsoft.com/office/drawing/2014/main" val="2466851267"/>
                  </a:ext>
                </a:extLst>
              </a:tr>
              <a:tr h="255456">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IE36 - Percentual de pedidos de informação com base na LAI deferidos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361147302"/>
                  </a:ext>
                </a:extLst>
              </a:tr>
              <a:tr h="266236">
                <a:tc>
                  <a:txBody>
                    <a:bodyPr/>
                    <a:lstStyle/>
                    <a:p>
                      <a:pPr algn="ctr">
                        <a:lnSpc>
                          <a:spcPct val="107000"/>
                        </a:lnSpc>
                        <a:spcAft>
                          <a:spcPts val="800"/>
                        </a:spcAft>
                      </a:pPr>
                      <a:r>
                        <a:rPr lang="pt-BR" sz="1600">
                          <a:effectLst/>
                        </a:rPr>
                        <a:t>OE13</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nSpc>
                          <a:spcPct val="107000"/>
                        </a:lnSpc>
                        <a:spcAft>
                          <a:spcPts val="800"/>
                        </a:spcAft>
                      </a:pPr>
                      <a:r>
                        <a:rPr lang="pt-BR" sz="1600">
                          <a:effectLst/>
                        </a:rPr>
                        <a:t>Fomentar a cultura orientada para resultados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IE37 - Percentual de execução dos planos de gestão das unidades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3871074755"/>
                  </a:ext>
                </a:extLst>
              </a:tr>
              <a:tr h="522820">
                <a:tc rowSpan="3">
                  <a:txBody>
                    <a:bodyPr/>
                    <a:lstStyle/>
                    <a:p>
                      <a:pPr algn="ctr">
                        <a:lnSpc>
                          <a:spcPct val="107000"/>
                        </a:lnSpc>
                        <a:spcAft>
                          <a:spcPts val="800"/>
                        </a:spcAft>
                      </a:pPr>
                      <a:r>
                        <a:rPr lang="pt-BR" sz="1600">
                          <a:effectLst/>
                        </a:rPr>
                        <a:t>OE14</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rowSpan="3">
                  <a:txBody>
                    <a:bodyPr/>
                    <a:lstStyle/>
                    <a:p>
                      <a:pPr>
                        <a:lnSpc>
                          <a:spcPct val="107000"/>
                        </a:lnSpc>
                        <a:spcAft>
                          <a:spcPts val="800"/>
                        </a:spcAft>
                      </a:pPr>
                      <a:r>
                        <a:rPr lang="pt-BR" sz="1600">
                          <a:effectLst/>
                        </a:rPr>
                        <a:t>Prover e manter soluções de tecnologia da informação e comunicação inovadoras, eficientes e eficazes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IE38- Índice de robustez da infraestrutura de segurança de sistemas de TIC do MPT, envolvendo segurança de identidades, de dados, de dispositivos e de aplicações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90778454"/>
                  </a:ext>
                </a:extLst>
              </a:tr>
              <a:tr h="790182">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IE39 - Percentual dos processos de TIC que possuem ao menos adesão parcial ao requerido na Política Nacional de Tecnologia da Informação - PNTI definida através da Resolução CNMP n° 171</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3976051534"/>
                  </a:ext>
                </a:extLst>
              </a:tr>
              <a:tr h="522820">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IE40 - Percentual de projetos de TIC atendidos a cada exercício que foram efetivamente propostos, planejados e devidamente priorizados pelo CETI antes de serem executados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tc>
                <a:extLst>
                  <a:ext uri="{0D108BD9-81ED-4DB2-BD59-A6C34878D82A}">
                    <a16:rowId xmlns:a16="http://schemas.microsoft.com/office/drawing/2014/main" val="4282616487"/>
                  </a:ext>
                </a:extLst>
              </a:tr>
              <a:tr h="522820">
                <a:tc>
                  <a:txBody>
                    <a:bodyPr/>
                    <a:lstStyle/>
                    <a:p>
                      <a:pPr algn="ctr">
                        <a:lnSpc>
                          <a:spcPct val="107000"/>
                        </a:lnSpc>
                        <a:spcAft>
                          <a:spcPts val="800"/>
                        </a:spcAft>
                      </a:pPr>
                      <a:r>
                        <a:rPr lang="pt-BR" sz="1600">
                          <a:effectLst/>
                        </a:rPr>
                        <a:t>OE15</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nSpc>
                          <a:spcPct val="107000"/>
                        </a:lnSpc>
                        <a:spcAft>
                          <a:spcPts val="800"/>
                        </a:spcAft>
                      </a:pPr>
                      <a:r>
                        <a:rPr lang="pt-BR" sz="1600">
                          <a:effectLst/>
                        </a:rPr>
                        <a:t>Otimizar o orçamento necessário para o alcance dos objetivos do MPT</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IE41 - Percentual do orçamento discricionário executado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3165352962"/>
                  </a:ext>
                </a:extLst>
              </a:tr>
              <a:tr h="255456">
                <a:tc rowSpan="5">
                  <a:txBody>
                    <a:bodyPr/>
                    <a:lstStyle/>
                    <a:p>
                      <a:pPr algn="ctr">
                        <a:lnSpc>
                          <a:spcPct val="107000"/>
                        </a:lnSpc>
                        <a:spcAft>
                          <a:spcPts val="800"/>
                        </a:spcAft>
                      </a:pPr>
                      <a:r>
                        <a:rPr lang="pt-BR" sz="1600">
                          <a:effectLst/>
                        </a:rPr>
                        <a:t>OE16</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rowSpan="5">
                  <a:txBody>
                    <a:bodyPr/>
                    <a:lstStyle/>
                    <a:p>
                      <a:pPr>
                        <a:lnSpc>
                          <a:spcPct val="107000"/>
                        </a:lnSpc>
                        <a:spcAft>
                          <a:spcPts val="800"/>
                        </a:spcAft>
                      </a:pPr>
                      <a:r>
                        <a:rPr lang="pt-BR" sz="1600">
                          <a:effectLst/>
                        </a:rPr>
                        <a:t>Aprimorar o desempenho no trabalho por meio do desenvolvimento e do reconhecimento de pessoas, zelando pela equidade e promovendo bem-estar</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IE42 - Percentual de líderes e substitutos desenvolvidos pelo PDG</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2616697462"/>
                  </a:ext>
                </a:extLst>
              </a:tr>
              <a:tr h="255456">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IE43 - Percentual de implementação das trilhas de aprendizagem</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2262381707"/>
                  </a:ext>
                </a:extLst>
              </a:tr>
              <a:tr h="522820">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IE44 - Percentual de servidoras e servidores que aderiram ao programa de preparação de aposentadoria</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740838439"/>
                  </a:ext>
                </a:extLst>
              </a:tr>
              <a:tr h="255456">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IE45 - Percentual de execução do plano de ação do Comitê de Equidade</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3880854729"/>
                  </a:ext>
                </a:extLst>
              </a:tr>
              <a:tr h="255456">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IE46 - Taxa de Absenteísmo-doença</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1705719362"/>
                  </a:ext>
                </a:extLst>
              </a:tr>
            </a:tbl>
          </a:graphicData>
        </a:graphic>
      </p:graphicFrame>
      <p:sp>
        <p:nvSpPr>
          <p:cNvPr id="2" name="CaixaDeTexto 1">
            <a:extLst>
              <a:ext uri="{FF2B5EF4-FFF2-40B4-BE49-F238E27FC236}">
                <a16:creationId xmlns:a16="http://schemas.microsoft.com/office/drawing/2014/main" id="{961542B6-DB57-E9E7-6EAB-BCB7DCB58530}"/>
              </a:ext>
            </a:extLst>
          </p:cNvPr>
          <p:cNvSpPr txBox="1"/>
          <p:nvPr/>
        </p:nvSpPr>
        <p:spPr>
          <a:xfrm>
            <a:off x="11501302" y="6596390"/>
            <a:ext cx="461639" cy="261610"/>
          </a:xfrm>
          <a:prstGeom prst="rect">
            <a:avLst/>
          </a:prstGeom>
          <a:noFill/>
        </p:spPr>
        <p:txBody>
          <a:bodyPr wrap="square" rtlCol="0">
            <a:spAutoFit/>
          </a:bodyPr>
          <a:lstStyle/>
          <a:p>
            <a:r>
              <a:rPr lang="pt-BR" sz="1100"/>
              <a:t>55</a:t>
            </a:r>
          </a:p>
        </p:txBody>
      </p:sp>
    </p:spTree>
    <p:extLst>
      <p:ext uri="{BB962C8B-B14F-4D97-AF65-F5344CB8AC3E}">
        <p14:creationId xmlns:p14="http://schemas.microsoft.com/office/powerpoint/2010/main" val="2996994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A5D2631D-DAB3-7243-8130-9CED703CF1D8}"/>
              </a:ext>
            </a:extLst>
          </p:cNvPr>
          <p:cNvGraphicFramePr>
            <a:graphicFrameLocks noGrp="1"/>
          </p:cNvGraphicFramePr>
          <p:nvPr/>
        </p:nvGraphicFramePr>
        <p:xfrm>
          <a:off x="0" y="1536700"/>
          <a:ext cx="12192000" cy="2871154"/>
        </p:xfrm>
        <a:graphic>
          <a:graphicData uri="http://schemas.openxmlformats.org/drawingml/2006/table">
            <a:tbl>
              <a:tblPr firstRow="1" firstCol="1" bandRow="1">
                <a:tableStyleId>{5C22544A-7EE6-4342-B048-85BDC9FD1C3A}</a:tableStyleId>
              </a:tblPr>
              <a:tblGrid>
                <a:gridCol w="669058">
                  <a:extLst>
                    <a:ext uri="{9D8B030D-6E8A-4147-A177-3AD203B41FA5}">
                      <a16:colId xmlns:a16="http://schemas.microsoft.com/office/drawing/2014/main" val="941871265"/>
                    </a:ext>
                  </a:extLst>
                </a:gridCol>
                <a:gridCol w="4080742">
                  <a:extLst>
                    <a:ext uri="{9D8B030D-6E8A-4147-A177-3AD203B41FA5}">
                      <a16:colId xmlns:a16="http://schemas.microsoft.com/office/drawing/2014/main" val="4217072514"/>
                    </a:ext>
                  </a:extLst>
                </a:gridCol>
                <a:gridCol w="7442200">
                  <a:extLst>
                    <a:ext uri="{9D8B030D-6E8A-4147-A177-3AD203B41FA5}">
                      <a16:colId xmlns:a16="http://schemas.microsoft.com/office/drawing/2014/main" val="233656322"/>
                    </a:ext>
                  </a:extLst>
                </a:gridCol>
              </a:tblGrid>
              <a:tr h="296800">
                <a:tc>
                  <a:txBody>
                    <a:bodyPr/>
                    <a:lstStyle/>
                    <a:p>
                      <a:pPr algn="ctr">
                        <a:lnSpc>
                          <a:spcPct val="107000"/>
                        </a:lnSpc>
                        <a:spcAft>
                          <a:spcPts val="800"/>
                        </a:spcAft>
                      </a:pPr>
                      <a:r>
                        <a:rPr lang="pt-BR" sz="1600">
                          <a:effectLst/>
                        </a:rPr>
                        <a:t>OE</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gn="ctr">
                        <a:lnSpc>
                          <a:spcPct val="107000"/>
                        </a:lnSpc>
                        <a:spcAft>
                          <a:spcPts val="800"/>
                        </a:spcAft>
                      </a:pPr>
                      <a:r>
                        <a:rPr lang="pt-BR" sz="1600">
                          <a:effectLst/>
                        </a:rPr>
                        <a:t>Objetivo Estratégico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gn="ctr">
                        <a:lnSpc>
                          <a:spcPct val="107000"/>
                        </a:lnSpc>
                        <a:spcAft>
                          <a:spcPts val="800"/>
                        </a:spcAft>
                      </a:pPr>
                      <a:r>
                        <a:rPr lang="pt-BR" sz="1600">
                          <a:effectLst/>
                        </a:rPr>
                        <a:t>Indicador Estratégico</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extLst>
                  <a:ext uri="{0D108BD9-81ED-4DB2-BD59-A6C34878D82A}">
                    <a16:rowId xmlns:a16="http://schemas.microsoft.com/office/drawing/2014/main" val="428115940"/>
                  </a:ext>
                </a:extLst>
              </a:tr>
              <a:tr h="127001">
                <a:tc rowSpan="2">
                  <a:txBody>
                    <a:bodyPr/>
                    <a:lstStyle/>
                    <a:p>
                      <a:pPr algn="ctr">
                        <a:lnSpc>
                          <a:spcPct val="107000"/>
                        </a:lnSpc>
                        <a:spcAft>
                          <a:spcPts val="800"/>
                        </a:spcAft>
                      </a:pPr>
                      <a:r>
                        <a:rPr lang="pt-BR" sz="1600">
                          <a:effectLst/>
                        </a:rPr>
                        <a:t>OE17</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rowSpan="2">
                  <a:txBody>
                    <a:bodyPr/>
                    <a:lstStyle/>
                    <a:p>
                      <a:pPr>
                        <a:lnSpc>
                          <a:spcPct val="107000"/>
                        </a:lnSpc>
                        <a:spcAft>
                          <a:spcPts val="800"/>
                        </a:spcAft>
                      </a:pPr>
                      <a:r>
                        <a:rPr lang="pt-BR" sz="1600">
                          <a:effectLst/>
                        </a:rPr>
                        <a:t>Promover a gestão e a disseminação do conhecimento com vistas à excelência profissional e à promoção da atuação do MPT</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IE47 - Quantitativo de edições da Revista Científica da PGT</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b"/>
                </a:tc>
                <a:extLst>
                  <a:ext uri="{0D108BD9-81ED-4DB2-BD59-A6C34878D82A}">
                    <a16:rowId xmlns:a16="http://schemas.microsoft.com/office/drawing/2014/main" val="2370382290"/>
                  </a:ext>
                </a:extLst>
              </a:tr>
              <a:tr h="398461">
                <a:tc vMerge="1">
                  <a:txBody>
                    <a:bodyPr/>
                    <a:lstStyle/>
                    <a:p>
                      <a:endParaRPr lang="pt-BR"/>
                    </a:p>
                  </a:txBody>
                  <a:tcPr/>
                </a:tc>
                <a:tc vMerge="1">
                  <a:txBody>
                    <a:bodyPr/>
                    <a:lstStyle/>
                    <a:p>
                      <a:endParaRPr lang="pt-BR"/>
                    </a:p>
                  </a:txBody>
                  <a:tcPr/>
                </a:tc>
                <a:tc>
                  <a:txBody>
                    <a:bodyPr/>
                    <a:lstStyle/>
                    <a:p>
                      <a:pPr algn="just">
                        <a:lnSpc>
                          <a:spcPct val="107000"/>
                        </a:lnSpc>
                        <a:spcAft>
                          <a:spcPts val="800"/>
                        </a:spcAft>
                      </a:pPr>
                      <a:r>
                        <a:rPr lang="pt-BR" sz="1600">
                          <a:effectLst/>
                        </a:rPr>
                        <a:t>IE48 - Percentual de ações de treinamento voltadas à área fim</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122851631"/>
                  </a:ext>
                </a:extLst>
              </a:tr>
              <a:tr h="791102">
                <a:tc>
                  <a:txBody>
                    <a:bodyPr/>
                    <a:lstStyle/>
                    <a:p>
                      <a:pPr algn="ctr">
                        <a:lnSpc>
                          <a:spcPct val="107000"/>
                        </a:lnSpc>
                        <a:spcAft>
                          <a:spcPts val="800"/>
                        </a:spcAft>
                      </a:pPr>
                      <a:r>
                        <a:rPr lang="pt-BR" sz="1600">
                          <a:effectLst/>
                        </a:rPr>
                        <a:t>OE18</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nSpc>
                          <a:spcPct val="107000"/>
                        </a:lnSpc>
                        <a:spcAft>
                          <a:spcPts val="800"/>
                        </a:spcAft>
                      </a:pPr>
                      <a:r>
                        <a:rPr lang="pt-BR" sz="1600">
                          <a:effectLst/>
                        </a:rPr>
                        <a:t>Promover ações de segurança institucional para a proteção de pessoas e ativos institucionais bem como para a identificação de oportunidades dentro do contexto de atuação do MPT</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IE49 - Percentual de Unidades Sedes Regionais do MPT com segurança orgânica</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1984154314"/>
                  </a:ext>
                </a:extLst>
              </a:tr>
              <a:tr h="525462">
                <a:tc>
                  <a:txBody>
                    <a:bodyPr/>
                    <a:lstStyle/>
                    <a:p>
                      <a:pPr algn="ctr">
                        <a:lnSpc>
                          <a:spcPct val="107000"/>
                        </a:lnSpc>
                        <a:spcAft>
                          <a:spcPts val="800"/>
                        </a:spcAft>
                      </a:pPr>
                      <a:r>
                        <a:rPr lang="pt-BR" sz="1600">
                          <a:effectLst/>
                        </a:rPr>
                        <a:t>OE19</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solidFill>
                      <a:schemeClr val="bg2">
                        <a:lumMod val="10000"/>
                      </a:schemeClr>
                    </a:solidFill>
                  </a:tcPr>
                </a:tc>
                <a:tc>
                  <a:txBody>
                    <a:bodyPr/>
                    <a:lstStyle/>
                    <a:p>
                      <a:pPr>
                        <a:lnSpc>
                          <a:spcPct val="107000"/>
                        </a:lnSpc>
                        <a:spcAft>
                          <a:spcPts val="800"/>
                        </a:spcAft>
                      </a:pPr>
                      <a:r>
                        <a:rPr lang="pt-BR" sz="1600">
                          <a:effectLst/>
                        </a:rPr>
                        <a:t>Implementar políticas e práticas de gestão de sustentabilidade nos processos de trabalho do MPT alinhadas à Agenda 2030.</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tc>
                  <a:txBody>
                    <a:bodyPr/>
                    <a:lstStyle/>
                    <a:p>
                      <a:pPr algn="just">
                        <a:lnSpc>
                          <a:spcPct val="107000"/>
                        </a:lnSpc>
                        <a:spcAft>
                          <a:spcPts val="800"/>
                        </a:spcAft>
                      </a:pPr>
                      <a:r>
                        <a:rPr lang="pt-BR" sz="1600">
                          <a:effectLst/>
                        </a:rPr>
                        <a:t>IE50 - Percentual de metas do PLS alcançadas</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617" marR="6617" marT="0" marB="0" anchor="ctr"/>
                </a:tc>
                <a:extLst>
                  <a:ext uri="{0D108BD9-81ED-4DB2-BD59-A6C34878D82A}">
                    <a16:rowId xmlns:a16="http://schemas.microsoft.com/office/drawing/2014/main" val="41632325"/>
                  </a:ext>
                </a:extLst>
              </a:tr>
            </a:tbl>
          </a:graphicData>
        </a:graphic>
      </p:graphicFrame>
      <p:sp>
        <p:nvSpPr>
          <p:cNvPr id="3" name="CaixaDeTexto 2">
            <a:extLst>
              <a:ext uri="{FF2B5EF4-FFF2-40B4-BE49-F238E27FC236}">
                <a16:creationId xmlns:a16="http://schemas.microsoft.com/office/drawing/2014/main" id="{94DF2042-09DC-1C2A-890F-3F9510321AAF}"/>
              </a:ext>
            </a:extLst>
          </p:cNvPr>
          <p:cNvSpPr txBox="1"/>
          <p:nvPr/>
        </p:nvSpPr>
        <p:spPr>
          <a:xfrm>
            <a:off x="10870987" y="6072327"/>
            <a:ext cx="461639" cy="261610"/>
          </a:xfrm>
          <a:prstGeom prst="rect">
            <a:avLst/>
          </a:prstGeom>
          <a:noFill/>
        </p:spPr>
        <p:txBody>
          <a:bodyPr wrap="square" rtlCol="0">
            <a:spAutoFit/>
          </a:bodyPr>
          <a:lstStyle/>
          <a:p>
            <a:r>
              <a:rPr lang="pt-BR" sz="1100"/>
              <a:t>56</a:t>
            </a:r>
          </a:p>
        </p:txBody>
      </p:sp>
    </p:spTree>
    <p:extLst>
      <p:ext uri="{BB962C8B-B14F-4D97-AF65-F5344CB8AC3E}">
        <p14:creationId xmlns:p14="http://schemas.microsoft.com/office/powerpoint/2010/main" val="2693190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E2C01A8-809E-90F5-2663-F22BD6B6F6CC}"/>
              </a:ext>
            </a:extLst>
          </p:cNvPr>
          <p:cNvSpPr txBox="1"/>
          <p:nvPr/>
        </p:nvSpPr>
        <p:spPr>
          <a:xfrm>
            <a:off x="324289" y="1610486"/>
            <a:ext cx="11096847" cy="523220"/>
          </a:xfrm>
          <a:prstGeom prst="rect">
            <a:avLst/>
          </a:prstGeom>
          <a:noFill/>
        </p:spPr>
        <p:txBody>
          <a:bodyPr wrap="square" rtlCol="0">
            <a:spAutoFit/>
          </a:bodyPr>
          <a:lstStyle/>
          <a:p>
            <a:r>
              <a:rPr lang="pt-BR" sz="2400">
                <a:solidFill>
                  <a:schemeClr val="tx1">
                    <a:lumMod val="85000"/>
                    <a:lumOff val="15000"/>
                  </a:schemeClr>
                </a:solidFill>
              </a:rPr>
              <a:t>Portaria PGT nº </a:t>
            </a:r>
            <a:r>
              <a:rPr lang="pt-BR" sz="2800"/>
              <a:t> </a:t>
            </a:r>
            <a:r>
              <a:rPr lang="pt-BR" sz="2400">
                <a:solidFill>
                  <a:schemeClr val="tx1">
                    <a:lumMod val="85000"/>
                    <a:lumOff val="15000"/>
                  </a:schemeClr>
                </a:solidFill>
              </a:rPr>
              <a:t>479.2023 – Institui o PEI 2023- 2030</a:t>
            </a:r>
            <a:r>
              <a:rPr lang="pt-BR" sz="2800"/>
              <a:t> </a:t>
            </a:r>
          </a:p>
        </p:txBody>
      </p:sp>
      <p:sp>
        <p:nvSpPr>
          <p:cNvPr id="2" name="CaixaDeTexto 1">
            <a:extLst>
              <a:ext uri="{FF2B5EF4-FFF2-40B4-BE49-F238E27FC236}">
                <a16:creationId xmlns:a16="http://schemas.microsoft.com/office/drawing/2014/main" id="{8EE310BC-6600-D4C8-CD3F-D8617C672AAE}"/>
              </a:ext>
            </a:extLst>
          </p:cNvPr>
          <p:cNvSpPr txBox="1"/>
          <p:nvPr/>
        </p:nvSpPr>
        <p:spPr>
          <a:xfrm>
            <a:off x="1" y="280173"/>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FORMALIZAÇÃO</a:t>
            </a:r>
            <a:endParaRPr lang="pt-BR" sz="2200" b="1">
              <a:solidFill>
                <a:schemeClr val="tx1">
                  <a:lumMod val="85000"/>
                  <a:lumOff val="15000"/>
                </a:schemeClr>
              </a:solidFill>
            </a:endParaRPr>
          </a:p>
        </p:txBody>
      </p:sp>
      <p:sp>
        <p:nvSpPr>
          <p:cNvPr id="4" name="CaixaDeTexto 3">
            <a:extLst>
              <a:ext uri="{FF2B5EF4-FFF2-40B4-BE49-F238E27FC236}">
                <a16:creationId xmlns:a16="http://schemas.microsoft.com/office/drawing/2014/main" id="{52B3BEDF-ABC3-78EB-3795-6D21490B8EF9}"/>
              </a:ext>
            </a:extLst>
          </p:cNvPr>
          <p:cNvSpPr txBox="1"/>
          <p:nvPr/>
        </p:nvSpPr>
        <p:spPr>
          <a:xfrm>
            <a:off x="349097" y="2390210"/>
            <a:ext cx="11708221" cy="461665"/>
          </a:xfrm>
          <a:prstGeom prst="rect">
            <a:avLst/>
          </a:prstGeom>
          <a:noFill/>
        </p:spPr>
        <p:txBody>
          <a:bodyPr wrap="square" rtlCol="0">
            <a:spAutoFit/>
          </a:bodyPr>
          <a:lstStyle/>
          <a:p>
            <a:r>
              <a:rPr lang="pt-BR" sz="2400">
                <a:solidFill>
                  <a:schemeClr val="tx1">
                    <a:lumMod val="85000"/>
                    <a:lumOff val="15000"/>
                  </a:schemeClr>
                </a:solidFill>
              </a:rPr>
              <a:t>Portaria PGT nº 481.2023 – Estabelece as Diretrizes do Desdobramento do PEI 2023-2030</a:t>
            </a:r>
            <a:endParaRPr lang="pt-BR" sz="2800"/>
          </a:p>
        </p:txBody>
      </p:sp>
      <p:sp>
        <p:nvSpPr>
          <p:cNvPr id="5" name="CaixaDeTexto 4">
            <a:extLst>
              <a:ext uri="{FF2B5EF4-FFF2-40B4-BE49-F238E27FC236}">
                <a16:creationId xmlns:a16="http://schemas.microsoft.com/office/drawing/2014/main" id="{263E4CCD-34B3-7A87-5A20-247236CFB9D2}"/>
              </a:ext>
            </a:extLst>
          </p:cNvPr>
          <p:cNvSpPr txBox="1"/>
          <p:nvPr/>
        </p:nvSpPr>
        <p:spPr>
          <a:xfrm>
            <a:off x="324289" y="3659832"/>
            <a:ext cx="11096847" cy="830997"/>
          </a:xfrm>
          <a:prstGeom prst="rect">
            <a:avLst/>
          </a:prstGeom>
          <a:noFill/>
        </p:spPr>
        <p:txBody>
          <a:bodyPr wrap="square" rtlCol="0">
            <a:spAutoFit/>
          </a:bodyPr>
          <a:lstStyle/>
          <a:p>
            <a:r>
              <a:rPr lang="pt-BR" sz="2400">
                <a:hlinkClick r:id="rId2"/>
              </a:rPr>
              <a:t>https://mpt.mp.br/planejamento-gestao-estrategica/gestao-estrategica/normas-politica-publicacoes</a:t>
            </a:r>
            <a:endParaRPr lang="pt-BR" sz="2400"/>
          </a:p>
        </p:txBody>
      </p:sp>
      <p:sp>
        <p:nvSpPr>
          <p:cNvPr id="6" name="CaixaDeTexto 5">
            <a:extLst>
              <a:ext uri="{FF2B5EF4-FFF2-40B4-BE49-F238E27FC236}">
                <a16:creationId xmlns:a16="http://schemas.microsoft.com/office/drawing/2014/main" id="{F4C8F581-3ADA-55F2-7007-75D64F5E9183}"/>
              </a:ext>
            </a:extLst>
          </p:cNvPr>
          <p:cNvSpPr txBox="1"/>
          <p:nvPr/>
        </p:nvSpPr>
        <p:spPr>
          <a:xfrm>
            <a:off x="324289" y="3198167"/>
            <a:ext cx="11708221" cy="461665"/>
          </a:xfrm>
          <a:prstGeom prst="rect">
            <a:avLst/>
          </a:prstGeom>
          <a:noFill/>
        </p:spPr>
        <p:txBody>
          <a:bodyPr wrap="square" rtlCol="0">
            <a:spAutoFit/>
          </a:bodyPr>
          <a:lstStyle/>
          <a:p>
            <a:r>
              <a:rPr lang="pt-BR" sz="2400">
                <a:solidFill>
                  <a:schemeClr val="tx1">
                    <a:lumMod val="85000"/>
                    <a:lumOff val="15000"/>
                  </a:schemeClr>
                </a:solidFill>
              </a:rPr>
              <a:t>Acesso</a:t>
            </a:r>
            <a:endParaRPr lang="pt-BR" sz="2800"/>
          </a:p>
        </p:txBody>
      </p:sp>
      <p:sp>
        <p:nvSpPr>
          <p:cNvPr id="7" name="CaixaDeTexto 6">
            <a:extLst>
              <a:ext uri="{FF2B5EF4-FFF2-40B4-BE49-F238E27FC236}">
                <a16:creationId xmlns:a16="http://schemas.microsoft.com/office/drawing/2014/main" id="{2D7C3BF1-B6BC-5799-D016-AA2BC01D1EB4}"/>
              </a:ext>
            </a:extLst>
          </p:cNvPr>
          <p:cNvSpPr txBox="1"/>
          <p:nvPr/>
        </p:nvSpPr>
        <p:spPr>
          <a:xfrm>
            <a:off x="10959497" y="6098960"/>
            <a:ext cx="461639" cy="261610"/>
          </a:xfrm>
          <a:prstGeom prst="rect">
            <a:avLst/>
          </a:prstGeom>
          <a:noFill/>
        </p:spPr>
        <p:txBody>
          <a:bodyPr wrap="square" rtlCol="0">
            <a:spAutoFit/>
          </a:bodyPr>
          <a:lstStyle/>
          <a:p>
            <a:r>
              <a:rPr lang="pt-BR" sz="1100"/>
              <a:t>57</a:t>
            </a:r>
          </a:p>
        </p:txBody>
      </p:sp>
    </p:spTree>
    <p:extLst>
      <p:ext uri="{BB962C8B-B14F-4D97-AF65-F5344CB8AC3E}">
        <p14:creationId xmlns:p14="http://schemas.microsoft.com/office/powerpoint/2010/main" val="2806289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400692" y="2853481"/>
            <a:ext cx="1139061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RESULTADOS </a:t>
            </a:r>
            <a:r>
              <a:rPr lang="pt-BR" sz="4800">
                <a:solidFill>
                  <a:prstClr val="white"/>
                </a:solidFill>
                <a:latin typeface="Calibri Light" panose="020F0302020204030204" pitchFamily="34" charset="0"/>
                <a:cs typeface="Calibri Light" panose="020F0302020204030204" pitchFamily="34" charset="0"/>
              </a:rPr>
              <a:t>DO PEI EM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4800">
                <a:solidFill>
                  <a:prstClr val="white"/>
                </a:solidFill>
                <a:latin typeface="Calibri Light" panose="020F0302020204030204" pitchFamily="34" charset="0"/>
                <a:cs typeface="Calibri Light" panose="020F0302020204030204" pitchFamily="34" charset="0"/>
              </a:rPr>
              <a:t>PEI 2018-</a:t>
            </a:r>
            <a:r>
              <a:rPr kumimoji="0" lang="pt-BR" sz="480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2022</a:t>
            </a:r>
          </a:p>
        </p:txBody>
      </p:sp>
      <p:sp>
        <p:nvSpPr>
          <p:cNvPr id="3" name="CaixaDeTexto 2">
            <a:extLst>
              <a:ext uri="{FF2B5EF4-FFF2-40B4-BE49-F238E27FC236}">
                <a16:creationId xmlns:a16="http://schemas.microsoft.com/office/drawing/2014/main" id="{AAA604F6-3161-3473-ECA3-FF2C3E027680}"/>
              </a:ext>
            </a:extLst>
          </p:cNvPr>
          <p:cNvSpPr txBox="1"/>
          <p:nvPr/>
        </p:nvSpPr>
        <p:spPr>
          <a:xfrm>
            <a:off x="11092928" y="6454066"/>
            <a:ext cx="461639" cy="261610"/>
          </a:xfrm>
          <a:prstGeom prst="rect">
            <a:avLst/>
          </a:prstGeom>
          <a:noFill/>
        </p:spPr>
        <p:txBody>
          <a:bodyPr wrap="square" rtlCol="0">
            <a:spAutoFit/>
          </a:bodyPr>
          <a:lstStyle/>
          <a:p>
            <a:r>
              <a:rPr lang="pt-BR" sz="1100">
                <a:solidFill>
                  <a:schemeClr val="bg1"/>
                </a:solidFill>
              </a:rPr>
              <a:t>58</a:t>
            </a:r>
          </a:p>
        </p:txBody>
      </p:sp>
    </p:spTree>
    <p:extLst>
      <p:ext uri="{BB962C8B-B14F-4D97-AF65-F5344CB8AC3E}">
        <p14:creationId xmlns:p14="http://schemas.microsoft.com/office/powerpoint/2010/main" val="4188851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90D35F5-9BC5-45C9-AADC-7E7D0734BD09}"/>
              </a:ext>
            </a:extLst>
          </p:cNvPr>
          <p:cNvSpPr txBox="1"/>
          <p:nvPr/>
        </p:nvSpPr>
        <p:spPr>
          <a:xfrm>
            <a:off x="520305" y="18718"/>
            <a:ext cx="11169748" cy="584775"/>
          </a:xfrm>
          <a:prstGeom prst="rect">
            <a:avLst/>
          </a:prstGeom>
          <a:noFill/>
        </p:spPr>
        <p:txBody>
          <a:bodyPr wrap="square" rtlCol="0">
            <a:spAutoFit/>
          </a:bodyPr>
          <a:lstStyle/>
          <a:p>
            <a:r>
              <a:rPr lang="pt-BR" sz="3200" b="1">
                <a:solidFill>
                  <a:schemeClr val="tx1">
                    <a:lumMod val="85000"/>
                    <a:lumOff val="15000"/>
                  </a:schemeClr>
                </a:solidFill>
              </a:rPr>
              <a:t>                Encerramento do Planejamento Estratégico 2018 a 2022</a:t>
            </a:r>
          </a:p>
        </p:txBody>
      </p:sp>
      <p:sp>
        <p:nvSpPr>
          <p:cNvPr id="5" name="CaixaDeTexto 4">
            <a:extLst>
              <a:ext uri="{FF2B5EF4-FFF2-40B4-BE49-F238E27FC236}">
                <a16:creationId xmlns:a16="http://schemas.microsoft.com/office/drawing/2014/main" id="{60A0E222-15E1-D2B2-24B3-CA75ADC9C6E9}"/>
              </a:ext>
            </a:extLst>
          </p:cNvPr>
          <p:cNvSpPr txBox="1"/>
          <p:nvPr/>
        </p:nvSpPr>
        <p:spPr>
          <a:xfrm>
            <a:off x="7119529" y="2788747"/>
            <a:ext cx="4833257" cy="1569660"/>
          </a:xfrm>
          <a:prstGeom prst="rect">
            <a:avLst/>
          </a:prstGeom>
          <a:noFill/>
        </p:spPr>
        <p:txBody>
          <a:bodyPr wrap="square" rtlCol="0">
            <a:spAutoFit/>
          </a:bodyPr>
          <a:lstStyle/>
          <a:p>
            <a:pPr algn="just"/>
            <a:r>
              <a:rPr lang="pt-BR" sz="2400">
                <a:solidFill>
                  <a:schemeClr val="tx1">
                    <a:lumMod val="85000"/>
                    <a:lumOff val="15000"/>
                  </a:schemeClr>
                </a:solidFill>
              </a:rPr>
              <a:t>Atuação Finalística,  representada na parte central com 3 objetivos voltados aos temas das Coordenadorias Nacionais </a:t>
            </a:r>
          </a:p>
        </p:txBody>
      </p:sp>
      <p:pic>
        <p:nvPicPr>
          <p:cNvPr id="7" name="Imagem 6">
            <a:extLst>
              <a:ext uri="{FF2B5EF4-FFF2-40B4-BE49-F238E27FC236}">
                <a16:creationId xmlns:a16="http://schemas.microsoft.com/office/drawing/2014/main" id="{94373271-9FC1-1560-3C6E-D2D1CE5824DA}"/>
              </a:ext>
            </a:extLst>
          </p:cNvPr>
          <p:cNvPicPr>
            <a:picLocks noChangeAspect="1"/>
          </p:cNvPicPr>
          <p:nvPr/>
        </p:nvPicPr>
        <p:blipFill>
          <a:blip r:embed="rId2"/>
          <a:stretch>
            <a:fillRect/>
          </a:stretch>
        </p:blipFill>
        <p:spPr>
          <a:xfrm>
            <a:off x="0" y="765402"/>
            <a:ext cx="6967130" cy="5861822"/>
          </a:xfrm>
          <a:prstGeom prst="rect">
            <a:avLst/>
          </a:prstGeom>
        </p:spPr>
      </p:pic>
      <p:sp>
        <p:nvSpPr>
          <p:cNvPr id="2" name="CaixaDeTexto 1">
            <a:extLst>
              <a:ext uri="{FF2B5EF4-FFF2-40B4-BE49-F238E27FC236}">
                <a16:creationId xmlns:a16="http://schemas.microsoft.com/office/drawing/2014/main" id="{55728C03-AD42-3D2D-97D6-D6284C1D678C}"/>
              </a:ext>
            </a:extLst>
          </p:cNvPr>
          <p:cNvSpPr txBox="1"/>
          <p:nvPr/>
        </p:nvSpPr>
        <p:spPr>
          <a:xfrm>
            <a:off x="11101807" y="6169981"/>
            <a:ext cx="461639" cy="261610"/>
          </a:xfrm>
          <a:prstGeom prst="rect">
            <a:avLst/>
          </a:prstGeom>
          <a:noFill/>
        </p:spPr>
        <p:txBody>
          <a:bodyPr wrap="square" rtlCol="0">
            <a:spAutoFit/>
          </a:bodyPr>
          <a:lstStyle/>
          <a:p>
            <a:r>
              <a:rPr lang="pt-BR" sz="1100"/>
              <a:t>59</a:t>
            </a:r>
          </a:p>
        </p:txBody>
      </p:sp>
    </p:spTree>
    <p:extLst>
      <p:ext uri="{BB962C8B-B14F-4D97-AF65-F5344CB8AC3E}">
        <p14:creationId xmlns:p14="http://schemas.microsoft.com/office/powerpoint/2010/main" val="242995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257D2B7-66D9-DE35-2E96-B78665DE066F}"/>
              </a:ext>
            </a:extLst>
          </p:cNvPr>
          <p:cNvPicPr>
            <a:picLocks noChangeAspect="1"/>
          </p:cNvPicPr>
          <p:nvPr/>
        </p:nvPicPr>
        <p:blipFill>
          <a:blip r:embed="rId3"/>
          <a:stretch>
            <a:fillRect/>
          </a:stretch>
        </p:blipFill>
        <p:spPr>
          <a:xfrm>
            <a:off x="2038286" y="0"/>
            <a:ext cx="8115428" cy="6455533"/>
          </a:xfrm>
          <a:prstGeom prst="rect">
            <a:avLst/>
          </a:prstGeom>
        </p:spPr>
      </p:pic>
      <p:sp>
        <p:nvSpPr>
          <p:cNvPr id="3" name="CaixaDeTexto 2">
            <a:extLst>
              <a:ext uri="{FF2B5EF4-FFF2-40B4-BE49-F238E27FC236}">
                <a16:creationId xmlns:a16="http://schemas.microsoft.com/office/drawing/2014/main" id="{886926B9-1236-B904-78BE-68D1CB739205}"/>
              </a:ext>
            </a:extLst>
          </p:cNvPr>
          <p:cNvSpPr txBox="1"/>
          <p:nvPr/>
        </p:nvSpPr>
        <p:spPr>
          <a:xfrm>
            <a:off x="94696" y="6455533"/>
            <a:ext cx="6098958" cy="307777"/>
          </a:xfrm>
          <a:prstGeom prst="rect">
            <a:avLst/>
          </a:prstGeom>
          <a:noFill/>
        </p:spPr>
        <p:txBody>
          <a:bodyPr wrap="square">
            <a:spAutoFit/>
          </a:bodyPr>
          <a:lstStyle/>
          <a:p>
            <a:r>
              <a:rPr lang="pt-BR" sz="1400">
                <a:hlinkClick r:id="rId4"/>
              </a:rPr>
              <a:t>Acesse aqui </a:t>
            </a:r>
            <a:r>
              <a:rPr lang="pt-BR" sz="1400"/>
              <a:t> o plano e o monitoramento  </a:t>
            </a:r>
          </a:p>
        </p:txBody>
      </p:sp>
      <p:sp>
        <p:nvSpPr>
          <p:cNvPr id="2" name="Espaço Reservado para Número de Slide 1">
            <a:extLst>
              <a:ext uri="{FF2B5EF4-FFF2-40B4-BE49-F238E27FC236}">
                <a16:creationId xmlns:a16="http://schemas.microsoft.com/office/drawing/2014/main" id="{FCD8B86C-A2DF-18BA-6B70-40D584D188B9}"/>
              </a:ext>
            </a:extLst>
          </p:cNvPr>
          <p:cNvSpPr>
            <a:spLocks noGrp="1"/>
          </p:cNvSpPr>
          <p:nvPr>
            <p:ph type="sldNum" sz="quarter" idx="12"/>
          </p:nvPr>
        </p:nvSpPr>
        <p:spPr/>
        <p:txBody>
          <a:bodyPr/>
          <a:lstStyle/>
          <a:p>
            <a:fld id="{5B4D3E00-F9DC-44C3-A5AD-6FF7F956D7EE}" type="slidenum">
              <a:rPr lang="pt-BR" smtClean="0"/>
              <a:t>6</a:t>
            </a:fld>
            <a:endParaRPr lang="pt-BR"/>
          </a:p>
        </p:txBody>
      </p:sp>
    </p:spTree>
    <p:extLst>
      <p:ext uri="{BB962C8B-B14F-4D97-AF65-F5344CB8AC3E}">
        <p14:creationId xmlns:p14="http://schemas.microsoft.com/office/powerpoint/2010/main" val="378185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BA70BEA-6A21-AC05-25FD-C03A94877F1D}"/>
              </a:ext>
            </a:extLst>
          </p:cNvPr>
          <p:cNvPicPr>
            <a:picLocks noChangeAspect="1"/>
          </p:cNvPicPr>
          <p:nvPr/>
        </p:nvPicPr>
        <p:blipFill rotWithShape="1">
          <a:blip r:embed="rId3"/>
          <a:srcRect b="2030"/>
          <a:stretch/>
        </p:blipFill>
        <p:spPr>
          <a:xfrm>
            <a:off x="1074656" y="46247"/>
            <a:ext cx="9890094" cy="6136849"/>
          </a:xfrm>
          <a:prstGeom prst="rect">
            <a:avLst/>
          </a:prstGeom>
        </p:spPr>
      </p:pic>
      <p:sp>
        <p:nvSpPr>
          <p:cNvPr id="5" name="CaixaDeTexto 4">
            <a:extLst>
              <a:ext uri="{FF2B5EF4-FFF2-40B4-BE49-F238E27FC236}">
                <a16:creationId xmlns:a16="http://schemas.microsoft.com/office/drawing/2014/main" id="{168C817D-0C4C-13A1-7026-75AA1D4F31D0}"/>
              </a:ext>
            </a:extLst>
          </p:cNvPr>
          <p:cNvSpPr txBox="1"/>
          <p:nvPr/>
        </p:nvSpPr>
        <p:spPr>
          <a:xfrm>
            <a:off x="1227250" y="6220804"/>
            <a:ext cx="5310900" cy="307777"/>
          </a:xfrm>
          <a:prstGeom prst="rect">
            <a:avLst/>
          </a:prstGeom>
          <a:noFill/>
        </p:spPr>
        <p:txBody>
          <a:bodyPr wrap="square" rtlCol="0">
            <a:spAutoFit/>
          </a:bodyPr>
          <a:lstStyle/>
          <a:p>
            <a:r>
              <a:rPr lang="pt-BR" sz="1400"/>
              <a:t>Informações conforme preenchimento feito pelas Unidades Regionais.</a:t>
            </a:r>
          </a:p>
        </p:txBody>
      </p:sp>
      <p:sp>
        <p:nvSpPr>
          <p:cNvPr id="6" name="CaixaDeTexto 5">
            <a:extLst>
              <a:ext uri="{FF2B5EF4-FFF2-40B4-BE49-F238E27FC236}">
                <a16:creationId xmlns:a16="http://schemas.microsoft.com/office/drawing/2014/main" id="{30316DF6-F5B8-1B05-B6FC-059B5932DBAF}"/>
              </a:ext>
            </a:extLst>
          </p:cNvPr>
          <p:cNvSpPr txBox="1"/>
          <p:nvPr/>
        </p:nvSpPr>
        <p:spPr>
          <a:xfrm>
            <a:off x="1227250" y="6460780"/>
            <a:ext cx="7976020" cy="307777"/>
          </a:xfrm>
          <a:prstGeom prst="rect">
            <a:avLst/>
          </a:prstGeom>
          <a:noFill/>
        </p:spPr>
        <p:txBody>
          <a:bodyPr wrap="square" rtlCol="0">
            <a:spAutoFit/>
          </a:bodyPr>
          <a:lstStyle/>
          <a:p>
            <a:r>
              <a:rPr lang="pt-BR" sz="1400"/>
              <a:t>Acesse aqui</a:t>
            </a:r>
            <a:r>
              <a:rPr lang="pt-BR" sz="1400">
                <a:hlinkClick r:id="rId4"/>
              </a:rPr>
              <a:t>: Painel BI </a:t>
            </a:r>
            <a:r>
              <a:rPr lang="pt-BR" sz="1400"/>
              <a:t>e </a:t>
            </a:r>
            <a:r>
              <a:rPr lang="pt-BR" sz="1400">
                <a:hlinkClick r:id="rId5"/>
              </a:rPr>
              <a:t>Página da Gestão Estratégica </a:t>
            </a:r>
            <a:r>
              <a:rPr lang="pt-BR" sz="1400"/>
              <a:t>com informações dos </a:t>
            </a:r>
            <a:r>
              <a:rPr lang="pt-BR" sz="1400" err="1"/>
              <a:t>PGUs</a:t>
            </a:r>
            <a:r>
              <a:rPr lang="pt-BR" sz="1400"/>
              <a:t> e </a:t>
            </a:r>
            <a:r>
              <a:rPr lang="pt-BR" sz="1400" err="1"/>
              <a:t>RATs</a:t>
            </a:r>
            <a:r>
              <a:rPr lang="pt-BR" sz="1400"/>
              <a:t>.</a:t>
            </a:r>
          </a:p>
        </p:txBody>
      </p:sp>
      <p:sp>
        <p:nvSpPr>
          <p:cNvPr id="2" name="Espaço Reservado para Número de Slide 1">
            <a:extLst>
              <a:ext uri="{FF2B5EF4-FFF2-40B4-BE49-F238E27FC236}">
                <a16:creationId xmlns:a16="http://schemas.microsoft.com/office/drawing/2014/main" id="{7D185AE5-AD8A-33B4-C676-CDB56A10B7EC}"/>
              </a:ext>
            </a:extLst>
          </p:cNvPr>
          <p:cNvSpPr>
            <a:spLocks noGrp="1"/>
          </p:cNvSpPr>
          <p:nvPr>
            <p:ph type="sldNum" sz="quarter" idx="12"/>
          </p:nvPr>
        </p:nvSpPr>
        <p:spPr/>
        <p:txBody>
          <a:bodyPr/>
          <a:lstStyle/>
          <a:p>
            <a:fld id="{5B4D3E00-F9DC-44C3-A5AD-6FF7F956D7EE}" type="slidenum">
              <a:rPr lang="pt-BR" smtClean="0"/>
              <a:t>60</a:t>
            </a:fld>
            <a:endParaRPr lang="pt-BR"/>
          </a:p>
        </p:txBody>
      </p:sp>
    </p:spTree>
    <p:extLst>
      <p:ext uri="{BB962C8B-B14F-4D97-AF65-F5344CB8AC3E}">
        <p14:creationId xmlns:p14="http://schemas.microsoft.com/office/powerpoint/2010/main" val="18643037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1065126" y="1781611"/>
            <a:ext cx="9947868" cy="2923877"/>
          </a:xfrm>
          <a:prstGeom prst="rect">
            <a:avLst/>
          </a:prstGeom>
          <a:noFill/>
        </p:spPr>
        <p:txBody>
          <a:bodyPr wrap="square" rtlCol="0">
            <a:spAutoFit/>
          </a:bodyPr>
          <a:lstStyle/>
          <a:p>
            <a:pPr algn="ctr"/>
            <a:r>
              <a:rPr lang="pt-BR" sz="3200" b="1">
                <a:solidFill>
                  <a:schemeClr val="tx1">
                    <a:lumMod val="85000"/>
                    <a:lumOff val="15000"/>
                  </a:schemeClr>
                </a:solidFill>
              </a:rPr>
              <a:t>OBJETIVO ESTRATÉGICO 1 (OE1)</a:t>
            </a:r>
          </a:p>
          <a:p>
            <a:endParaRPr lang="pt-BR" sz="3200" b="1">
              <a:solidFill>
                <a:schemeClr val="tx1">
                  <a:lumMod val="85000"/>
                  <a:lumOff val="15000"/>
                </a:schemeClr>
              </a:solidFill>
            </a:endParaRPr>
          </a:p>
          <a:p>
            <a:pPr algn="ctr"/>
            <a:r>
              <a:rPr lang="pt-BR" sz="4000" b="1">
                <a:solidFill>
                  <a:schemeClr val="tx1">
                    <a:lumMod val="85000"/>
                    <a:lumOff val="15000"/>
                  </a:schemeClr>
                </a:solidFill>
              </a:rPr>
              <a:t> Promover a inclusão e a igualdade no trabalho, bem como combater o trabalho escravo e o trabalho infantil</a:t>
            </a:r>
            <a:r>
              <a:rPr lang="pt-BR" sz="3200" b="1">
                <a:solidFill>
                  <a:schemeClr val="tx1">
                    <a:lumMod val="85000"/>
                    <a:lumOff val="15000"/>
                  </a:schemeClr>
                </a:solidFill>
              </a:rPr>
              <a:t> </a:t>
            </a:r>
          </a:p>
        </p:txBody>
      </p:sp>
      <p:sp>
        <p:nvSpPr>
          <p:cNvPr id="2" name="CaixaDeTexto 1">
            <a:extLst>
              <a:ext uri="{FF2B5EF4-FFF2-40B4-BE49-F238E27FC236}">
                <a16:creationId xmlns:a16="http://schemas.microsoft.com/office/drawing/2014/main" id="{29EE9654-4262-B201-24A2-AA5CF92DB381}"/>
              </a:ext>
            </a:extLst>
          </p:cNvPr>
          <p:cNvSpPr txBox="1"/>
          <p:nvPr/>
        </p:nvSpPr>
        <p:spPr>
          <a:xfrm>
            <a:off x="11075173" y="6196615"/>
            <a:ext cx="461639" cy="261610"/>
          </a:xfrm>
          <a:prstGeom prst="rect">
            <a:avLst/>
          </a:prstGeom>
          <a:noFill/>
        </p:spPr>
        <p:txBody>
          <a:bodyPr wrap="square" rtlCol="0">
            <a:spAutoFit/>
          </a:bodyPr>
          <a:lstStyle/>
          <a:p>
            <a:r>
              <a:rPr lang="pt-BR" sz="1100"/>
              <a:t>61</a:t>
            </a:r>
          </a:p>
        </p:txBody>
      </p:sp>
    </p:spTree>
    <p:extLst>
      <p:ext uri="{BB962C8B-B14F-4D97-AF65-F5344CB8AC3E}">
        <p14:creationId xmlns:p14="http://schemas.microsoft.com/office/powerpoint/2010/main" val="4219507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id="{EB27CC07-B947-4B74-BDAD-C7484B26479C}"/>
              </a:ext>
            </a:extLst>
          </p:cNvPr>
          <p:cNvGraphicFramePr>
            <a:graphicFrameLocks noGrp="1"/>
          </p:cNvGraphicFramePr>
          <p:nvPr>
            <p:extLst>
              <p:ext uri="{D42A27DB-BD31-4B8C-83A1-F6EECF244321}">
                <p14:modId xmlns:p14="http://schemas.microsoft.com/office/powerpoint/2010/main" val="1540347642"/>
              </p:ext>
            </p:extLst>
          </p:nvPr>
        </p:nvGraphicFramePr>
        <p:xfrm>
          <a:off x="36944" y="701336"/>
          <a:ext cx="12131999" cy="6109306"/>
        </p:xfrm>
        <a:graphic>
          <a:graphicData uri="http://schemas.openxmlformats.org/drawingml/2006/table">
            <a:tbl>
              <a:tblPr firstRow="1" bandRow="1">
                <a:tableStyleId>{2D5ABB26-0587-4C30-8999-92F81FD0307C}</a:tableStyleId>
              </a:tblPr>
              <a:tblGrid>
                <a:gridCol w="3313894">
                  <a:extLst>
                    <a:ext uri="{9D8B030D-6E8A-4147-A177-3AD203B41FA5}">
                      <a16:colId xmlns:a16="http://schemas.microsoft.com/office/drawing/2014/main" val="3523583392"/>
                    </a:ext>
                  </a:extLst>
                </a:gridCol>
                <a:gridCol w="961752">
                  <a:extLst>
                    <a:ext uri="{9D8B030D-6E8A-4147-A177-3AD203B41FA5}">
                      <a16:colId xmlns:a16="http://schemas.microsoft.com/office/drawing/2014/main" val="2083650228"/>
                    </a:ext>
                  </a:extLst>
                </a:gridCol>
                <a:gridCol w="1068912">
                  <a:extLst>
                    <a:ext uri="{9D8B030D-6E8A-4147-A177-3AD203B41FA5}">
                      <a16:colId xmlns:a16="http://schemas.microsoft.com/office/drawing/2014/main" val="4005437970"/>
                    </a:ext>
                  </a:extLst>
                </a:gridCol>
                <a:gridCol w="4306243">
                  <a:extLst>
                    <a:ext uri="{9D8B030D-6E8A-4147-A177-3AD203B41FA5}">
                      <a16:colId xmlns:a16="http://schemas.microsoft.com/office/drawing/2014/main" val="3618430312"/>
                    </a:ext>
                  </a:extLst>
                </a:gridCol>
                <a:gridCol w="2481198">
                  <a:extLst>
                    <a:ext uri="{9D8B030D-6E8A-4147-A177-3AD203B41FA5}">
                      <a16:colId xmlns:a16="http://schemas.microsoft.com/office/drawing/2014/main" val="3629710529"/>
                    </a:ext>
                  </a:extLst>
                </a:gridCol>
              </a:tblGrid>
              <a:tr h="514825">
                <a:tc>
                  <a:txBody>
                    <a:bodyPr/>
                    <a:lstStyle/>
                    <a:p>
                      <a:pPr algn="ctr"/>
                      <a:r>
                        <a:rPr lang="pt-BR" sz="1400" b="0"/>
                        <a:t>Indicador0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514825">
                <a:tc row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beneficiados pela atuação do MPT na inclusão e igualdade no trabalho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r>
                        <a:rPr lang="pt-BR" sz="140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r>
                        <a:rPr lang="pt-BR" sz="1400"/>
                        <a:t>10.575.050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400" b="0" i="0" kern="1200">
                          <a:solidFill>
                            <a:schemeClr val="tx1"/>
                          </a:solidFill>
                          <a:effectLst/>
                          <a:latin typeface="+mn-lt"/>
                          <a:ea typeface="+mn-ea"/>
                          <a:cs typeface="+mn-cs"/>
                        </a:rPr>
                        <a:t>Projeto de acessibilidade e inclusão no trabalho de pessoas com deficiência e beneficiários reabilitados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solidFill>
                            <a:srgbClr val="FF0000"/>
                          </a:solidFill>
                        </a:rPr>
                        <a:t>Sem informação numérica de beneficiados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618979">
                <a:tc vMerge="1">
                  <a:txBody>
                    <a:bodyPr/>
                    <a:lstStyle/>
                    <a:p>
                      <a:endParaRPr lang="pt-B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pt-BR" sz="1200"/>
                        <a:t>Sem meta definida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de inclusão social de jovens negras e negros no mercado de trabalho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 10.524.800 beneficiados pela atuação do projeto</a:t>
                      </a:r>
                      <a:endParaRPr lang="pt-BR" sz="1400" b="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767729"/>
                  </a:ext>
                </a:extLst>
              </a:tr>
              <a:tr h="514825">
                <a:tc vMerge="1">
                  <a:txBody>
                    <a:bodyPr/>
                    <a:lstStyle/>
                    <a:p>
                      <a:endParaRPr lang="pt-B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pt-BR" sz="1200"/>
                        <a:t>Sem meta definida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Projeto de Empregabilidade LGBT+</a:t>
                      </a:r>
                      <a:endParaRPr lang="pt-BR"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a:solidFill>
                            <a:srgbClr val="FF0000"/>
                          </a:solidFill>
                        </a:rPr>
                        <a:t>Sem informação numérica de beneficiados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373216"/>
                  </a:ext>
                </a:extLst>
              </a:tr>
              <a:tr h="514825">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a:t>Projeto Empregabilidade de Mulheres Vítimas de Violência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a:solidFill>
                            <a:schemeClr val="tx1"/>
                          </a:solidFill>
                        </a:rPr>
                        <a:t>50.250 beneficiados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5135410"/>
                  </a:ext>
                </a:extLst>
              </a:tr>
              <a:tr h="618979">
                <a:tc vMerge="1">
                  <a:txBody>
                    <a:bodyPr/>
                    <a:lstStyle/>
                    <a:p>
                      <a:endParaRPr lang="pt-B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pt-BR" sz="1200"/>
                        <a:t>Sem meta definida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Projeto Trabalho no Sistema Prisional</a:t>
                      </a:r>
                      <a:endParaRPr lang="pt-BR"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kern="1200">
                          <a:solidFill>
                            <a:srgbClr val="FF0000"/>
                          </a:solidFill>
                          <a:latin typeface="+mn-lt"/>
                          <a:ea typeface="+mn-ea"/>
                          <a:cs typeface="+mn-cs"/>
                        </a:rPr>
                        <a:t>Sem informação numérica de beneficiados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6053870"/>
                  </a:ext>
                </a:extLst>
              </a:tr>
              <a:tr h="302838">
                <a:tc rowSpan="4">
                  <a:txBody>
                    <a:bodyPr/>
                    <a:lstStyle/>
                    <a:p>
                      <a:pPr algn="just"/>
                      <a:r>
                        <a:rPr lang="pt-BR" sz="1400" b="0" i="0" kern="1200">
                          <a:solidFill>
                            <a:schemeClr val="tx1"/>
                          </a:solidFill>
                          <a:effectLst/>
                          <a:latin typeface="+mn-lt"/>
                          <a:ea typeface="+mn-ea"/>
                          <a:cs typeface="+mn-cs"/>
                        </a:rPr>
                        <a:t>Número de beneficiados pela atuação do MPT no combate ao trabalho escravo e ao tráfico de pessoas  ( forças – tarefas)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r>
                        <a:rPr lang="pt-BR" sz="1400" b="0" i="0" kern="1200">
                          <a:solidFill>
                            <a:schemeClr val="tx1"/>
                          </a:solidFill>
                          <a:effectLst/>
                          <a:latin typeface="+mn-lt"/>
                          <a:ea typeface="+mn-ea"/>
                          <a:cs typeface="+mn-cs"/>
                        </a:rPr>
                        <a:t>3.200</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r>
                        <a:rPr lang="pt-BR" sz="1400" b="0" i="0" kern="1200">
                          <a:solidFill>
                            <a:schemeClr val="tx1"/>
                          </a:solidFill>
                          <a:effectLst/>
                          <a:latin typeface="+mn-lt"/>
                          <a:ea typeface="+mn-ea"/>
                          <a:cs typeface="+mn-cs"/>
                        </a:rPr>
                        <a:t>5.432</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400" b="0" i="0" kern="1200">
                          <a:solidFill>
                            <a:schemeClr val="tx1"/>
                          </a:solidFill>
                          <a:effectLst/>
                          <a:latin typeface="+mn-lt"/>
                          <a:ea typeface="+mn-ea"/>
                          <a:cs typeface="+mn-cs"/>
                        </a:rPr>
                        <a:t>Projeto Liberdade no Ar</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a:t>Resultados descritos a seguir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4830956"/>
                  </a:ext>
                </a:extLst>
              </a:tr>
              <a:tr h="469714">
                <a:tc vMerge="1">
                  <a:txBody>
                    <a:bodyPr/>
                    <a:lstStyle/>
                    <a:p>
                      <a:pPr algn="just"/>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das Cadeias Produtivas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Resultados descritos a seguir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55090"/>
                  </a:ext>
                </a:extLst>
              </a:tr>
              <a:tr h="469714">
                <a:tc vMerge="1">
                  <a:txBody>
                    <a:bodyPr/>
                    <a:lstStyle/>
                    <a:p>
                      <a:pPr algn="just"/>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da Capacitação da Rede de Atendimento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Resultados descritos a seguir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07474"/>
                  </a:ext>
                </a:extLst>
              </a:tr>
              <a:tr h="514825">
                <a:tc vMerge="1">
                  <a:txBody>
                    <a:bodyPr/>
                    <a:lstStyle/>
                    <a:p>
                      <a:pPr algn="just"/>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Atuação na repressão do trabalho escravo e tráfico de pessoas</a:t>
                      </a:r>
                      <a:endParaRPr lang="pt-BR"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5.432</a:t>
                      </a:r>
                      <a:r>
                        <a:rPr lang="pt-BR" sz="1400" b="0">
                          <a:solidFill>
                            <a:schemeClr val="tx1"/>
                          </a:solidFill>
                        </a:rPr>
                        <a:t> - Proveniente das F</a:t>
                      </a:r>
                      <a:r>
                        <a:rPr lang="pt-BR" sz="1400" b="0">
                          <a:solidFill>
                            <a:schemeClr val="tx1"/>
                          </a:solidFill>
                          <a:latin typeface="+mn-lt"/>
                        </a:rPr>
                        <a:t>orças-Tarefas </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219983"/>
                  </a:ext>
                </a:extLst>
              </a:tr>
              <a:tr h="514825">
                <a:tc>
                  <a:txBody>
                    <a:bodyPr/>
                    <a:lstStyle/>
                    <a:p>
                      <a:pPr algn="just"/>
                      <a:r>
                        <a:rPr lang="pt-BR" sz="1400">
                          <a:solidFill>
                            <a:schemeClr val="tx1"/>
                          </a:solidFill>
                        </a:rPr>
                        <a:t>Número de Município com projeto implantado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a:solidFill>
                            <a:schemeClr val="tx1"/>
                          </a:solidFill>
                        </a:rPr>
                        <a:t>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b="0" i="0" kern="1200">
                          <a:solidFill>
                            <a:schemeClr val="tx1"/>
                          </a:solidFill>
                          <a:effectLst/>
                          <a:latin typeface="+mn-lt"/>
                          <a:ea typeface="+mn-ea"/>
                          <a:cs typeface="+mn-cs"/>
                        </a:rPr>
                        <a:t>408</a:t>
                      </a:r>
                      <a:endParaRPr lang="pt-BR"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400">
                          <a:solidFill>
                            <a:schemeClr val="tx1"/>
                          </a:solidFill>
                        </a:rPr>
                        <a:t>MPT na Escola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kern="1200">
                          <a:solidFill>
                            <a:schemeClr val="tx1"/>
                          </a:solidFill>
                          <a:latin typeface="+mn-lt"/>
                          <a:ea typeface="+mn-ea"/>
                          <a:cs typeface="+mn-cs"/>
                        </a:rPr>
                        <a:t>408 Municípios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016915"/>
                  </a:ext>
                </a:extLst>
              </a:tr>
              <a:tr h="514825">
                <a:tc>
                  <a:txBody>
                    <a:bodyPr/>
                    <a:lstStyle/>
                    <a:p>
                      <a:pPr algn="just"/>
                      <a:r>
                        <a:rPr lang="pt-BR" sz="1400" b="0" i="0" kern="1200">
                          <a:solidFill>
                            <a:schemeClr val="tx1"/>
                          </a:solidFill>
                          <a:effectLst/>
                          <a:latin typeface="+mn-lt"/>
                          <a:ea typeface="+mn-ea"/>
                          <a:cs typeface="+mn-cs"/>
                        </a:rPr>
                        <a:t>Número de municípios participantes eixo políticas públicas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40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400" b="0" i="0" kern="1200">
                          <a:solidFill>
                            <a:schemeClr val="tx1"/>
                          </a:solidFill>
                          <a:effectLst/>
                          <a:latin typeface="+mn-lt"/>
                          <a:ea typeface="+mn-ea"/>
                          <a:cs typeface="+mn-cs"/>
                        </a:rPr>
                        <a:t>Projeto  Políticas Públicas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solidFill>
                            <a:schemeClr val="tx1"/>
                          </a:solidFill>
                          <a:highlight>
                            <a:srgbClr val="FFFFFF"/>
                          </a:highlight>
                        </a:rPr>
                        <a:t>36 Municípios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0212832"/>
                  </a:ext>
                </a:extLst>
              </a:tr>
            </a:tbl>
          </a:graphicData>
        </a:graphic>
      </p:graphicFrame>
      <p:sp>
        <p:nvSpPr>
          <p:cNvPr id="5" name="CaixaDeTexto 4">
            <a:extLst>
              <a:ext uri="{FF2B5EF4-FFF2-40B4-BE49-F238E27FC236}">
                <a16:creationId xmlns:a16="http://schemas.microsoft.com/office/drawing/2014/main" id="{16D9CF0B-82EB-4F81-B988-26AAB98F5365}"/>
              </a:ext>
            </a:extLst>
          </p:cNvPr>
          <p:cNvSpPr txBox="1"/>
          <p:nvPr/>
        </p:nvSpPr>
        <p:spPr>
          <a:xfrm>
            <a:off x="1" y="231575"/>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OE1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67AC78AD-815F-860B-CE4A-23955772427A}"/>
              </a:ext>
            </a:extLst>
          </p:cNvPr>
          <p:cNvSpPr txBox="1"/>
          <p:nvPr/>
        </p:nvSpPr>
        <p:spPr>
          <a:xfrm>
            <a:off x="11693417" y="6364815"/>
            <a:ext cx="461639" cy="261610"/>
          </a:xfrm>
          <a:prstGeom prst="rect">
            <a:avLst/>
          </a:prstGeom>
          <a:noFill/>
        </p:spPr>
        <p:txBody>
          <a:bodyPr wrap="square" rtlCol="0">
            <a:spAutoFit/>
          </a:bodyPr>
          <a:lstStyle/>
          <a:p>
            <a:r>
              <a:rPr lang="pt-BR" sz="1100"/>
              <a:t>62</a:t>
            </a:r>
          </a:p>
        </p:txBody>
      </p:sp>
    </p:spTree>
    <p:extLst>
      <p:ext uri="{BB962C8B-B14F-4D97-AF65-F5344CB8AC3E}">
        <p14:creationId xmlns:p14="http://schemas.microsoft.com/office/powerpoint/2010/main" val="2365779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id="{EB27CC07-B947-4B74-BDAD-C7484B26479C}"/>
              </a:ext>
            </a:extLst>
          </p:cNvPr>
          <p:cNvGraphicFramePr>
            <a:graphicFrameLocks noGrp="1"/>
          </p:cNvGraphicFramePr>
          <p:nvPr>
            <p:extLst>
              <p:ext uri="{D42A27DB-BD31-4B8C-83A1-F6EECF244321}">
                <p14:modId xmlns:p14="http://schemas.microsoft.com/office/powerpoint/2010/main" val="1561138989"/>
              </p:ext>
            </p:extLst>
          </p:nvPr>
        </p:nvGraphicFramePr>
        <p:xfrm>
          <a:off x="740230" y="1218345"/>
          <a:ext cx="10702833" cy="3641038"/>
        </p:xfrm>
        <a:graphic>
          <a:graphicData uri="http://schemas.openxmlformats.org/drawingml/2006/table">
            <a:tbl>
              <a:tblPr firstRow="1" bandRow="1">
                <a:tableStyleId>{2D5ABB26-0587-4C30-8999-92F81FD0307C}</a:tableStyleId>
              </a:tblPr>
              <a:tblGrid>
                <a:gridCol w="3293179">
                  <a:extLst>
                    <a:ext uri="{9D8B030D-6E8A-4147-A177-3AD203B41FA5}">
                      <a16:colId xmlns:a16="http://schemas.microsoft.com/office/drawing/2014/main" val="3523583392"/>
                    </a:ext>
                  </a:extLst>
                </a:gridCol>
                <a:gridCol w="1234942">
                  <a:extLst>
                    <a:ext uri="{9D8B030D-6E8A-4147-A177-3AD203B41FA5}">
                      <a16:colId xmlns:a16="http://schemas.microsoft.com/office/drawing/2014/main" val="2083650228"/>
                    </a:ext>
                  </a:extLst>
                </a:gridCol>
                <a:gridCol w="1234942">
                  <a:extLst>
                    <a:ext uri="{9D8B030D-6E8A-4147-A177-3AD203B41FA5}">
                      <a16:colId xmlns:a16="http://schemas.microsoft.com/office/drawing/2014/main" val="4005437970"/>
                    </a:ext>
                  </a:extLst>
                </a:gridCol>
                <a:gridCol w="4939770">
                  <a:extLst>
                    <a:ext uri="{9D8B030D-6E8A-4147-A177-3AD203B41FA5}">
                      <a16:colId xmlns:a16="http://schemas.microsoft.com/office/drawing/2014/main" val="3618430312"/>
                    </a:ext>
                  </a:extLst>
                </a:gridCol>
              </a:tblGrid>
              <a:tr h="625691">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114096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arquivamentos com resolução na área temática 6: Igualdade de Oportunidades, Violência, Assédio e Discriminação nas Relações de Trabalho</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chemeClr val="tx1"/>
                          </a:solidFill>
                          <a:effectLst/>
                          <a:highlight>
                            <a:srgbClr val="FFFFFF"/>
                          </a:highlight>
                          <a:latin typeface="Calibri" panose="020F0502020204030204" pitchFamily="34" charset="0"/>
                        </a:rPr>
                        <a:t>24,10%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Atuação Ordinária Resolutiva na área temática 6: Igualdade de Oportunidades, Violência, Assédio e Discriminação nas Relações de Trabalho</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991051">
                <a:tc>
                  <a:txBody>
                    <a:bodyPr/>
                    <a:lstStyle/>
                    <a:p>
                      <a:pPr algn="just"/>
                      <a:r>
                        <a:rPr lang="pt-BR" sz="1400" b="0" i="0" kern="1200">
                          <a:solidFill>
                            <a:schemeClr val="tx1"/>
                          </a:solidFill>
                          <a:effectLst/>
                          <a:latin typeface="+mn-lt"/>
                          <a:ea typeface="+mn-ea"/>
                          <a:cs typeface="+mn-cs"/>
                        </a:rPr>
                        <a:t>Percentual de arquivamentos com resolução na área temática 2 : Trabalho Análogo ao de Escravo e Tráfico de Pessoas</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chemeClr val="tx1"/>
                          </a:solidFill>
                          <a:effectLst/>
                          <a:highlight>
                            <a:srgbClr val="FFFFFF"/>
                          </a:highlight>
                          <a:latin typeface="Calibri" panose="020F0502020204030204" pitchFamily="34" charset="0"/>
                        </a:rPr>
                        <a:t>35,70%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Atuação Ordinária Resolutiva na área temática 2: Trabalho Análogo ao de Escravo e Tráfico de Pessoas</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830956"/>
                  </a:ext>
                </a:extLst>
              </a:tr>
              <a:tr h="883329">
                <a:tc>
                  <a:txBody>
                    <a:bodyPr/>
                    <a:lstStyle/>
                    <a:p>
                      <a:pPr algn="just"/>
                      <a:r>
                        <a:rPr lang="pt-BR" sz="1400" b="0" i="0" kern="1200">
                          <a:solidFill>
                            <a:schemeClr val="tx1"/>
                          </a:solidFill>
                          <a:effectLst/>
                          <a:latin typeface="+mn-lt"/>
                          <a:ea typeface="+mn-ea"/>
                          <a:cs typeface="+mn-cs"/>
                        </a:rPr>
                        <a:t>Percentual de arquivamentos com resolução na área temática 7: Proteção da Criança e do Adolescente </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chemeClr val="tx1"/>
                          </a:solidFill>
                          <a:effectLst/>
                          <a:highlight>
                            <a:srgbClr val="FFFFFF"/>
                          </a:highlight>
                          <a:latin typeface="Calibri" panose="020F0502020204030204" pitchFamily="34" charset="0"/>
                        </a:rPr>
                        <a:t>46,40%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Atuação Ordinária Resolutiva na área temática 7: Proteção da Criança e do Adolescente </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016915"/>
                  </a:ext>
                </a:extLst>
              </a:tr>
            </a:tbl>
          </a:graphicData>
        </a:graphic>
      </p:graphicFrame>
      <p:sp>
        <p:nvSpPr>
          <p:cNvPr id="5" name="CaixaDeTexto 4">
            <a:extLst>
              <a:ext uri="{FF2B5EF4-FFF2-40B4-BE49-F238E27FC236}">
                <a16:creationId xmlns:a16="http://schemas.microsoft.com/office/drawing/2014/main" id="{BAD2FB6C-0914-4D5B-875D-9F6401582C31}"/>
              </a:ext>
            </a:extLst>
          </p:cNvPr>
          <p:cNvSpPr txBox="1"/>
          <p:nvPr/>
        </p:nvSpPr>
        <p:spPr>
          <a:xfrm>
            <a:off x="1" y="264455"/>
            <a:ext cx="12064313" cy="400110"/>
          </a:xfrm>
          <a:prstGeom prst="rect">
            <a:avLst/>
          </a:prstGeom>
          <a:noFill/>
        </p:spPr>
        <p:txBody>
          <a:bodyPr wrap="square" rtlCol="0">
            <a:spAutoFit/>
          </a:bodyPr>
          <a:lstStyle/>
          <a:p>
            <a:pPr algn="ctr"/>
            <a:r>
              <a:rPr lang="pt-BR" sz="2000" b="1">
                <a:solidFill>
                  <a:schemeClr val="tx1">
                    <a:lumMod val="85000"/>
                    <a:lumOff val="15000"/>
                  </a:schemeClr>
                </a:solidFill>
              </a:rPr>
              <a:t>OE1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E1FFFA39-11A2-BB30-24AA-1841F245EF2B}"/>
              </a:ext>
            </a:extLst>
          </p:cNvPr>
          <p:cNvSpPr txBox="1"/>
          <p:nvPr/>
        </p:nvSpPr>
        <p:spPr>
          <a:xfrm>
            <a:off x="11297115" y="6232125"/>
            <a:ext cx="461639" cy="261610"/>
          </a:xfrm>
          <a:prstGeom prst="rect">
            <a:avLst/>
          </a:prstGeom>
          <a:noFill/>
        </p:spPr>
        <p:txBody>
          <a:bodyPr wrap="square" rtlCol="0">
            <a:spAutoFit/>
          </a:bodyPr>
          <a:lstStyle/>
          <a:p>
            <a:r>
              <a:rPr lang="pt-BR" sz="1100"/>
              <a:t>63</a:t>
            </a:r>
          </a:p>
        </p:txBody>
      </p:sp>
    </p:spTree>
    <p:extLst>
      <p:ext uri="{BB962C8B-B14F-4D97-AF65-F5344CB8AC3E}">
        <p14:creationId xmlns:p14="http://schemas.microsoft.com/office/powerpoint/2010/main" val="2176699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1356864201"/>
              </p:ext>
            </p:extLst>
          </p:nvPr>
        </p:nvGraphicFramePr>
        <p:xfrm>
          <a:off x="127686" y="664565"/>
          <a:ext cx="11936628" cy="5288429"/>
        </p:xfrm>
        <a:graphic>
          <a:graphicData uri="http://schemas.openxmlformats.org/drawingml/2006/table">
            <a:tbl>
              <a:tblPr firstRow="1" bandRow="1">
                <a:tableStyleId>{2D5ABB26-0587-4C30-8999-92F81FD0307C}</a:tableStyleId>
              </a:tblPr>
              <a:tblGrid>
                <a:gridCol w="3721503">
                  <a:extLst>
                    <a:ext uri="{9D8B030D-6E8A-4147-A177-3AD203B41FA5}">
                      <a16:colId xmlns:a16="http://schemas.microsoft.com/office/drawing/2014/main" val="2503338301"/>
                    </a:ext>
                  </a:extLst>
                </a:gridCol>
                <a:gridCol w="6123581">
                  <a:extLst>
                    <a:ext uri="{9D8B030D-6E8A-4147-A177-3AD203B41FA5}">
                      <a16:colId xmlns:a16="http://schemas.microsoft.com/office/drawing/2014/main" val="1283245338"/>
                    </a:ext>
                  </a:extLst>
                </a:gridCol>
                <a:gridCol w="2091544">
                  <a:extLst>
                    <a:ext uri="{9D8B030D-6E8A-4147-A177-3AD203B41FA5}">
                      <a16:colId xmlns:a16="http://schemas.microsoft.com/office/drawing/2014/main" val="1649192392"/>
                    </a:ext>
                  </a:extLst>
                </a:gridCol>
              </a:tblGrid>
              <a:tr h="513750">
                <a:tc>
                  <a:txBody>
                    <a:bodyPr/>
                    <a:lstStyle/>
                    <a:p>
                      <a:pPr algn="ctr" fontAlgn="ctr"/>
                      <a:r>
                        <a:rPr lang="pt-BR" sz="15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861202">
                <a:tc>
                  <a:txBody>
                    <a:bodyPr/>
                    <a:lstStyle/>
                    <a:p>
                      <a:pPr algn="l" fontAlgn="ctr"/>
                      <a:r>
                        <a:rPr lang="pt-BR" sz="1400" b="0" i="0" u="none" strike="noStrike">
                          <a:solidFill>
                            <a:srgbClr val="000000"/>
                          </a:solidFill>
                          <a:effectLst/>
                          <a:latin typeface="+mn-lt"/>
                        </a:rPr>
                        <a:t>Projeto de acessibilidade e inclusão no trabalho de pessoas com deficiência e beneficiários reabilitados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just"/>
                      <a:r>
                        <a:rPr lang="pt-BR" sz="1200"/>
                        <a:t>Realização do evento Reconecta; 3 Ações Civis Públicas ajuizadas; 3 </a:t>
                      </a:r>
                      <a:r>
                        <a:rPr lang="pt-BR" sz="1200" err="1"/>
                        <a:t>TACs</a:t>
                      </a:r>
                      <a:r>
                        <a:rPr lang="pt-BR" sz="1200"/>
                        <a:t> firmados (inclusive aditivos) 40 Inquéritos Civis instaurados; 68 inquéritos Civis em andamento.</a:t>
                      </a:r>
                      <a:endParaRPr lang="pt-BR" sz="1200">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err="1">
                          <a:latin typeface="+mn-lt"/>
                        </a:rPr>
                        <a:t>Coordigualdade</a:t>
                      </a:r>
                      <a:endParaRPr lang="pt-BR" sz="14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296439732"/>
                  </a:ext>
                </a:extLst>
              </a:tr>
              <a:tr h="1444597">
                <a:tc>
                  <a:txBody>
                    <a:bodyPr/>
                    <a:lstStyle/>
                    <a:p>
                      <a:pPr algn="l" fontAlgn="ctr"/>
                      <a:r>
                        <a:rPr lang="pt-BR" sz="1400" b="0" i="0" u="none" strike="noStrike">
                          <a:solidFill>
                            <a:srgbClr val="000000"/>
                          </a:solidFill>
                          <a:effectLst/>
                          <a:latin typeface="+mn-lt"/>
                        </a:rPr>
                        <a:t>Projeto de inclusão social de jovens negras e negros no mercado de trabalho</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just"/>
                      <a:r>
                        <a:rPr lang="pt-BR" sz="1200">
                          <a:latin typeface="+mn-lt"/>
                        </a:rPr>
                        <a:t>528.000 pessoas impactadas pelo evento Afro presença/2022; 5.000 ofertas de oportunidades de trabalho pelo Afro presença /2022. Participação de 331 pessoas capacitadas; Concessão de 1000 bolsas de estudo de inglês do </a:t>
                      </a:r>
                      <a:r>
                        <a:rPr lang="pt-BR" sz="1200" err="1">
                          <a:latin typeface="+mn-lt"/>
                        </a:rPr>
                        <a:t>Education</a:t>
                      </a:r>
                      <a:r>
                        <a:rPr lang="pt-BR" sz="1200">
                          <a:latin typeface="+mn-lt"/>
                        </a:rPr>
                        <a:t> </a:t>
                      </a:r>
                      <a:r>
                        <a:rPr lang="pt-BR" sz="1200" err="1">
                          <a:latin typeface="+mn-lt"/>
                        </a:rPr>
                        <a:t>First</a:t>
                      </a:r>
                      <a:r>
                        <a:rPr lang="pt-BR" sz="1200">
                          <a:latin typeface="+mn-lt"/>
                        </a:rPr>
                        <a:t>, distribuídas entre os alunos do Conexão Negra e as Regionais executantes ( 40 vagas por procuradoria); 140 vagas de capacitações para jovens negras e negros disponibilizadas pelo Conexão Negra/São Paulo com a participação do MPT Campinas, MPT RJ e MPT MG.</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err="1">
                          <a:latin typeface="+mn-lt"/>
                        </a:rPr>
                        <a:t>Coordigualdade</a:t>
                      </a:r>
                      <a:endParaRPr lang="pt-BR" sz="14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349072138"/>
                  </a:ext>
                </a:extLst>
              </a:tr>
              <a:tr h="550968">
                <a:tc>
                  <a:txBody>
                    <a:bodyPr/>
                    <a:lstStyle/>
                    <a:p>
                      <a:pPr algn="just" fontAlgn="ctr"/>
                      <a:r>
                        <a:rPr lang="pt-BR" sz="1400" b="0" i="0" u="none" strike="noStrike">
                          <a:solidFill>
                            <a:srgbClr val="000000"/>
                          </a:solidFill>
                          <a:effectLst/>
                          <a:latin typeface="+mn-lt"/>
                        </a:rPr>
                        <a:t>Projeto de Empregabilidade LGBT+</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200">
                          <a:latin typeface="+mn-lt"/>
                        </a:rPr>
                        <a:t>Lançamento do Livro do “Projeto Transgarçone – Extensão Universitária e Inclusão Social na Gastronomia”, com publicação do artigo denominado “MPT e Transgarçone: da recomposição do bem jurídico lesado ao possível enquadramento de ações extensionistas como projetos sociais”. </a:t>
                      </a:r>
                      <a:r>
                        <a:rPr lang="pt-BR" sz="1200" u="none">
                          <a:latin typeface="+mn-lt"/>
                        </a:rPr>
                        <a:t>Atuação do projeto nas Regionais</a:t>
                      </a:r>
                      <a:r>
                        <a:rPr lang="pt-BR" sz="1200">
                          <a:latin typeface="+mn-lt"/>
                        </a:rPr>
                        <a:t>:</a:t>
                      </a:r>
                      <a:r>
                        <a:rPr lang="pt-BR" sz="1200" u="sng">
                          <a:latin typeface="+mn-lt"/>
                        </a:rPr>
                        <a:t> PRT1</a:t>
                      </a:r>
                      <a:r>
                        <a:rPr lang="pt-BR" sz="1200">
                          <a:latin typeface="+mn-lt"/>
                        </a:rPr>
                        <a:t>: Formatura de duas turmas do “Cozinha e Voz” em parceria do SENAI-RJ; </a:t>
                      </a:r>
                      <a:r>
                        <a:rPr lang="pt-BR" sz="1200" kern="1200">
                          <a:solidFill>
                            <a:schemeClr val="tx1"/>
                          </a:solidFill>
                          <a:latin typeface="+mn-lt"/>
                          <a:ea typeface="+mn-ea"/>
                          <a:cs typeface="+mn-cs"/>
                        </a:rPr>
                        <a:t>42 alunos selecionados para a bolsa de inglês. </a:t>
                      </a:r>
                      <a:r>
                        <a:rPr lang="pt-BR" sz="1200" u="sng" kern="1200">
                          <a:solidFill>
                            <a:schemeClr val="tx1"/>
                          </a:solidFill>
                          <a:latin typeface="+mn-lt"/>
                          <a:ea typeface="+mn-ea"/>
                          <a:cs typeface="+mn-cs"/>
                        </a:rPr>
                        <a:t>PRT 7</a:t>
                      </a:r>
                      <a:r>
                        <a:rPr lang="pt-BR" sz="1200" kern="1200">
                          <a:solidFill>
                            <a:schemeClr val="tx1"/>
                          </a:solidFill>
                          <a:latin typeface="+mn-lt"/>
                          <a:ea typeface="+mn-ea"/>
                          <a:cs typeface="+mn-cs"/>
                        </a:rPr>
                        <a:t>: Reunião com o Centro Estadual de Referência LGBT+, Secretaria de Proteção Social do Governo do </a:t>
                      </a:r>
                      <a:r>
                        <a:rPr lang="pt-BR" sz="1200">
                          <a:latin typeface="+mn-lt"/>
                        </a:rPr>
                        <a:t>estado do Ceará e Senac para tratar de ações  a serem desenvolvidas pela Educação de Jovens e Adultos direcionada à população LGBTQIA+, participação do MPT no evento Oportuniza Trans: 27  alunos contemplados com bolsa de inglês neste projeto. </a:t>
                      </a:r>
                      <a:r>
                        <a:rPr lang="pt-BR" sz="1200" u="sng">
                          <a:latin typeface="+mn-lt"/>
                        </a:rPr>
                        <a:t>PRT12</a:t>
                      </a:r>
                      <a:r>
                        <a:rPr lang="pt-BR" sz="1200" kern="1200">
                          <a:solidFill>
                            <a:schemeClr val="tx1"/>
                          </a:solidFill>
                          <a:latin typeface="+mn-lt"/>
                          <a:ea typeface="+mn-ea"/>
                          <a:cs typeface="+mn-cs"/>
                        </a:rPr>
                        <a:t>: Reunião com o  Presidente da Comissão Especial da Diversidade Sexual e de Gênero da OAB Nacional e da OAB-SC para tratar temas pertinentes ao mercado de trabalho catarinense e às barreiras e preconceitos existentes para o acesso ao trabalho formal por parte da população LGBTQIA+.</a:t>
                      </a:r>
                    </a:p>
                    <a:p>
                      <a:pPr algn="just"/>
                      <a:endParaRPr lang="pt-BR" sz="1200">
                        <a:latin typeface="+mn-lt"/>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err="1">
                          <a:latin typeface="+mn-lt"/>
                        </a:rPr>
                        <a:t>Coordigualdade</a:t>
                      </a:r>
                      <a:endParaRPr lang="pt-BR" sz="14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766067"/>
                  </a:ext>
                </a:extLst>
              </a:tr>
            </a:tbl>
          </a:graphicData>
        </a:graphic>
      </p:graphicFrame>
      <p:sp>
        <p:nvSpPr>
          <p:cNvPr id="8" name="CaixaDeTexto 7">
            <a:extLst>
              <a:ext uri="{FF2B5EF4-FFF2-40B4-BE49-F238E27FC236}">
                <a16:creationId xmlns:a16="http://schemas.microsoft.com/office/drawing/2014/main" id="{E7910B16-249E-4F5D-845D-1BA837638621}"/>
              </a:ext>
            </a:extLst>
          </p:cNvPr>
          <p:cNvSpPr txBox="1"/>
          <p:nvPr/>
        </p:nvSpPr>
        <p:spPr>
          <a:xfrm>
            <a:off x="1" y="264455"/>
            <a:ext cx="12064313" cy="400110"/>
          </a:xfrm>
          <a:prstGeom prst="rect">
            <a:avLst/>
          </a:prstGeom>
          <a:noFill/>
        </p:spPr>
        <p:txBody>
          <a:bodyPr wrap="square" rtlCol="0">
            <a:spAutoFit/>
          </a:bodyPr>
          <a:lstStyle/>
          <a:p>
            <a:pPr algn="ctr"/>
            <a:r>
              <a:rPr lang="pt-BR" sz="2000" b="1">
                <a:solidFill>
                  <a:schemeClr val="tx1">
                    <a:lumMod val="85000"/>
                    <a:lumOff val="15000"/>
                  </a:schemeClr>
                </a:solidFill>
              </a:rPr>
              <a:t>OE1 - INCLUSÃO E IGUALDADE NO TRABALHO</a:t>
            </a:r>
          </a:p>
        </p:txBody>
      </p:sp>
      <p:sp>
        <p:nvSpPr>
          <p:cNvPr id="2" name="CaixaDeTexto 1">
            <a:extLst>
              <a:ext uri="{FF2B5EF4-FFF2-40B4-BE49-F238E27FC236}">
                <a16:creationId xmlns:a16="http://schemas.microsoft.com/office/drawing/2014/main" id="{89F1E09A-9391-1D71-EB9B-E6CCA94F5396}"/>
              </a:ext>
            </a:extLst>
          </p:cNvPr>
          <p:cNvSpPr txBox="1"/>
          <p:nvPr/>
        </p:nvSpPr>
        <p:spPr>
          <a:xfrm>
            <a:off x="10986397" y="6193435"/>
            <a:ext cx="461639" cy="261610"/>
          </a:xfrm>
          <a:prstGeom prst="rect">
            <a:avLst/>
          </a:prstGeom>
          <a:noFill/>
        </p:spPr>
        <p:txBody>
          <a:bodyPr wrap="square" rtlCol="0">
            <a:spAutoFit/>
          </a:bodyPr>
          <a:lstStyle/>
          <a:p>
            <a:r>
              <a:rPr lang="pt-BR" sz="1100"/>
              <a:t>64</a:t>
            </a:r>
          </a:p>
        </p:txBody>
      </p:sp>
    </p:spTree>
    <p:extLst>
      <p:ext uri="{BB962C8B-B14F-4D97-AF65-F5344CB8AC3E}">
        <p14:creationId xmlns:p14="http://schemas.microsoft.com/office/powerpoint/2010/main" val="4249409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4081207477"/>
              </p:ext>
            </p:extLst>
          </p:nvPr>
        </p:nvGraphicFramePr>
        <p:xfrm>
          <a:off x="138319" y="936965"/>
          <a:ext cx="11936628" cy="3074070"/>
        </p:xfrm>
        <a:graphic>
          <a:graphicData uri="http://schemas.openxmlformats.org/drawingml/2006/table">
            <a:tbl>
              <a:tblPr firstRow="1" bandRow="1">
                <a:tableStyleId>{2D5ABB26-0587-4C30-8999-92F81FD0307C}</a:tableStyleId>
              </a:tblPr>
              <a:tblGrid>
                <a:gridCol w="3601610">
                  <a:extLst>
                    <a:ext uri="{9D8B030D-6E8A-4147-A177-3AD203B41FA5}">
                      <a16:colId xmlns:a16="http://schemas.microsoft.com/office/drawing/2014/main" val="2503338301"/>
                    </a:ext>
                  </a:extLst>
                </a:gridCol>
                <a:gridCol w="6243474">
                  <a:extLst>
                    <a:ext uri="{9D8B030D-6E8A-4147-A177-3AD203B41FA5}">
                      <a16:colId xmlns:a16="http://schemas.microsoft.com/office/drawing/2014/main" val="1283245338"/>
                    </a:ext>
                  </a:extLst>
                </a:gridCol>
                <a:gridCol w="2091544">
                  <a:extLst>
                    <a:ext uri="{9D8B030D-6E8A-4147-A177-3AD203B41FA5}">
                      <a16:colId xmlns:a16="http://schemas.microsoft.com/office/drawing/2014/main" val="1649192392"/>
                    </a:ext>
                  </a:extLst>
                </a:gridCol>
              </a:tblGrid>
              <a:tr h="513750">
                <a:tc>
                  <a:txBody>
                    <a:bodyPr/>
                    <a:lstStyle/>
                    <a:p>
                      <a:pPr algn="ctr" fontAlgn="ctr"/>
                      <a:r>
                        <a:rPr lang="pt-BR" sz="15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5400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mn-lt"/>
                        </a:rPr>
                        <a:t>Projeto Empregabilidade de Mulheres Vítimas de Violência </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a:solidFill>
                            <a:schemeClr val="tx1"/>
                          </a:solidFill>
                          <a:latin typeface="+mn-lt"/>
                          <a:ea typeface="+mn-ea"/>
                          <a:cs typeface="+mn-cs"/>
                        </a:rPr>
                        <a:t>50.250 beneficiados pela atuação do projeto; 8 empresas signatárias nas localidade de execução do projeto ( Paraná e São Paulo);  cerca de 50 mulheres, em situação de violência, acolhidas  e efetivamente contratadas.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err="1">
                          <a:latin typeface="+mn-lt"/>
                        </a:rPr>
                        <a:t>Coordigualdade</a:t>
                      </a:r>
                      <a:r>
                        <a:rPr lang="pt-BR" sz="1400">
                          <a:latin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747898"/>
                  </a:ext>
                </a:extLst>
              </a:tr>
              <a:tr h="5400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mn-lt"/>
                        </a:rPr>
                        <a:t>Projeto Trabalho no Sistema Prisional</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kern="120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a:solidFill>
                            <a:schemeClr val="tx1"/>
                          </a:solidFill>
                          <a:latin typeface="+mn-lt"/>
                          <a:ea typeface="+mn-ea"/>
                          <a:cs typeface="+mn-cs"/>
                        </a:rPr>
                        <a:t>Realizadas 52  inspeções em unidades prisionais; 6.473  postos de trabalho de presos inspecionados em oficinas de trabalho; 3.756 postos de trabalho de servidores e terceirizados inspecionados em Unidades Prisionais; elaborado modelo de inspeção em unidade prisional nacionalmente aplicável, por meio de aplicativo apto à geração de relatórios automatizados de inspeção, termos de ajustamento de conduta e ações civis públicas.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err="1">
                          <a:latin typeface="+mn-lt"/>
                        </a:rPr>
                        <a:t>Conap</a:t>
                      </a:r>
                      <a:endParaRPr lang="pt-BR" sz="14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203052"/>
                  </a:ext>
                </a:extLst>
              </a:tr>
            </a:tbl>
          </a:graphicData>
        </a:graphic>
      </p:graphicFrame>
      <p:sp>
        <p:nvSpPr>
          <p:cNvPr id="8" name="CaixaDeTexto 7">
            <a:extLst>
              <a:ext uri="{FF2B5EF4-FFF2-40B4-BE49-F238E27FC236}">
                <a16:creationId xmlns:a16="http://schemas.microsoft.com/office/drawing/2014/main" id="{E7910B16-249E-4F5D-845D-1BA837638621}"/>
              </a:ext>
            </a:extLst>
          </p:cNvPr>
          <p:cNvSpPr txBox="1"/>
          <p:nvPr/>
        </p:nvSpPr>
        <p:spPr>
          <a:xfrm>
            <a:off x="1" y="264455"/>
            <a:ext cx="12064313" cy="400110"/>
          </a:xfrm>
          <a:prstGeom prst="rect">
            <a:avLst/>
          </a:prstGeom>
          <a:noFill/>
        </p:spPr>
        <p:txBody>
          <a:bodyPr wrap="square" rtlCol="0">
            <a:spAutoFit/>
          </a:bodyPr>
          <a:lstStyle/>
          <a:p>
            <a:pPr algn="ctr"/>
            <a:r>
              <a:rPr lang="pt-BR" sz="2000" b="1">
                <a:solidFill>
                  <a:schemeClr val="tx1">
                    <a:lumMod val="85000"/>
                    <a:lumOff val="15000"/>
                  </a:schemeClr>
                </a:solidFill>
              </a:rPr>
              <a:t>OE1 - INCLUSÃO E IGUALDADE NO TRABALHO</a:t>
            </a:r>
          </a:p>
        </p:txBody>
      </p:sp>
      <p:sp>
        <p:nvSpPr>
          <p:cNvPr id="2" name="CaixaDeTexto 1">
            <a:extLst>
              <a:ext uri="{FF2B5EF4-FFF2-40B4-BE49-F238E27FC236}">
                <a16:creationId xmlns:a16="http://schemas.microsoft.com/office/drawing/2014/main" id="{4A089DF7-747D-0C10-EAE1-C34165136B1F}"/>
              </a:ext>
            </a:extLst>
          </p:cNvPr>
          <p:cNvSpPr txBox="1"/>
          <p:nvPr/>
        </p:nvSpPr>
        <p:spPr>
          <a:xfrm>
            <a:off x="10986396" y="6072327"/>
            <a:ext cx="461639" cy="261610"/>
          </a:xfrm>
          <a:prstGeom prst="rect">
            <a:avLst/>
          </a:prstGeom>
          <a:noFill/>
        </p:spPr>
        <p:txBody>
          <a:bodyPr wrap="square" rtlCol="0">
            <a:spAutoFit/>
          </a:bodyPr>
          <a:lstStyle/>
          <a:p>
            <a:r>
              <a:rPr lang="pt-BR" sz="1100"/>
              <a:t>65</a:t>
            </a:r>
          </a:p>
        </p:txBody>
      </p:sp>
    </p:spTree>
    <p:extLst>
      <p:ext uri="{BB962C8B-B14F-4D97-AF65-F5344CB8AC3E}">
        <p14:creationId xmlns:p14="http://schemas.microsoft.com/office/powerpoint/2010/main" val="1474518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2532881641"/>
              </p:ext>
            </p:extLst>
          </p:nvPr>
        </p:nvGraphicFramePr>
        <p:xfrm>
          <a:off x="0" y="652276"/>
          <a:ext cx="12192000" cy="6103632"/>
        </p:xfrm>
        <a:graphic>
          <a:graphicData uri="http://schemas.openxmlformats.org/drawingml/2006/table">
            <a:tbl>
              <a:tblPr firstRow="1" bandRow="1">
                <a:tableStyleId>{2D5ABB26-0587-4C30-8999-92F81FD0307C}</a:tableStyleId>
              </a:tblPr>
              <a:tblGrid>
                <a:gridCol w="3160450">
                  <a:extLst>
                    <a:ext uri="{9D8B030D-6E8A-4147-A177-3AD203B41FA5}">
                      <a16:colId xmlns:a16="http://schemas.microsoft.com/office/drawing/2014/main" val="2503338301"/>
                    </a:ext>
                  </a:extLst>
                </a:gridCol>
                <a:gridCol w="7412855">
                  <a:extLst>
                    <a:ext uri="{9D8B030D-6E8A-4147-A177-3AD203B41FA5}">
                      <a16:colId xmlns:a16="http://schemas.microsoft.com/office/drawing/2014/main" val="1283245338"/>
                    </a:ext>
                  </a:extLst>
                </a:gridCol>
                <a:gridCol w="1618695">
                  <a:extLst>
                    <a:ext uri="{9D8B030D-6E8A-4147-A177-3AD203B41FA5}">
                      <a16:colId xmlns:a16="http://schemas.microsoft.com/office/drawing/2014/main" val="1649192392"/>
                    </a:ext>
                  </a:extLst>
                </a:gridCol>
              </a:tblGrid>
              <a:tr h="499386">
                <a:tc>
                  <a:txBody>
                    <a:bodyPr/>
                    <a:lstStyle/>
                    <a:p>
                      <a:pPr algn="ctr" fontAlgn="ctr"/>
                      <a:r>
                        <a:rPr lang="pt-BR" sz="10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10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10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653721"/>
                  </a:ext>
                </a:extLst>
              </a:tr>
              <a:tr h="1066602">
                <a:tc>
                  <a:txBody>
                    <a:bodyPr/>
                    <a:lstStyle/>
                    <a:p>
                      <a:pPr algn="l" fontAlgn="ctr"/>
                      <a:r>
                        <a:rPr lang="pt-BR" sz="1200" b="0" i="0" u="none" strike="noStrike">
                          <a:solidFill>
                            <a:srgbClr val="000000"/>
                          </a:solidFill>
                          <a:effectLst/>
                          <a:latin typeface="+mn-lt"/>
                        </a:rPr>
                        <a:t>Projeto Liberdade no Ar</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just"/>
                      <a:r>
                        <a:rPr lang="pt-BR" sz="1100"/>
                        <a:t>As ações de divulgação do projeto alcançaram 33 mil acessos na websérie , incluindo visualizações na Rússia, Venezuela, Ucrânia, EUA, Suíça, México e Uruguai. 10 Empresas/ organizações  aderiram ao projeto;  60 pessoas participaram da Capacitação Interna “Liberdade no Ar: Atuação Preventiva do MPT no Combate ao Tráfico de Pessoas e Trabalho Escravo”; Quanto ao alcance de pessoas que circulam nos aeroportos, foi estimado pelo projeto o alcance de dez por cento da circulação de passageiros que, segundo ANAC e Infraero, ultrapassou, no período,  82 milhões de passageiros.</a:t>
                      </a:r>
                      <a:endParaRPr lang="pt-BR" sz="1100">
                        <a:latin typeface="+mn-lt"/>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a:latin typeface="+mn-lt"/>
                        </a:rPr>
                        <a:t>Conaete</a:t>
                      </a: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6439732"/>
                  </a:ext>
                </a:extLst>
              </a:tr>
              <a:tr h="1404209">
                <a:tc>
                  <a:txBody>
                    <a:bodyPr/>
                    <a:lstStyle/>
                    <a:p>
                      <a:pPr algn="l" fontAlgn="ctr"/>
                      <a:r>
                        <a:rPr lang="pt-BR" sz="1200" b="0" i="0" u="none" strike="noStrike">
                          <a:solidFill>
                            <a:srgbClr val="000000"/>
                          </a:solidFill>
                          <a:effectLst/>
                          <a:latin typeface="+mn-lt"/>
                        </a:rPr>
                        <a:t>Projeto das Cadeias Produtivas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just"/>
                      <a:r>
                        <a:rPr lang="pt-BR" sz="1100" kern="1200">
                          <a:solidFill>
                            <a:schemeClr val="tx1"/>
                          </a:solidFill>
                          <a:latin typeface="+mn-lt"/>
                          <a:ea typeface="+mn-ea"/>
                          <a:cs typeface="+mn-cs"/>
                        </a:rPr>
                        <a:t>No curso do projeto foram mapeadas 04 cadeias produtivas, selecionadas previamente pelos critérios de maior gravidade de violações trabalhistas e com maior desenvolvimento econômico: cacau, café, laranja e carnaúba. O mapeamento da cadeia da cana de açúcar foi parcial.  Quanto às cadeias do cacau, laranja e carnaúba foram realizadas audiências públicas e em outubro de 2022 foi realizado com o auxílio da SETEF/PGT um evento que abordou o mapeamento dessas cadeias, tendo por público alvo Procuradoras e Procuradores.</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a:latin typeface="+mn-lt"/>
                        </a:rPr>
                        <a:t>Conaete</a:t>
                      </a: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9072138"/>
                  </a:ext>
                </a:extLst>
              </a:tr>
              <a:tr h="2503552">
                <a:tc>
                  <a:txBody>
                    <a:bodyPr/>
                    <a:lstStyle/>
                    <a:p>
                      <a:pPr algn="just" fontAlgn="ctr"/>
                      <a:r>
                        <a:rPr lang="pt-BR" sz="1200" b="0" i="0" u="none" strike="noStrike">
                          <a:solidFill>
                            <a:srgbClr val="000000"/>
                          </a:solidFill>
                          <a:effectLst/>
                          <a:latin typeface="+mn-lt"/>
                        </a:rPr>
                        <a:t>Projeto da Capacitação da Rede de Atendimento às Vitimas de escravidão contemporânea</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kern="1200">
                          <a:solidFill>
                            <a:schemeClr val="tx1"/>
                          </a:solidFill>
                          <a:latin typeface="+mn-lt"/>
                          <a:ea typeface="+mn-ea"/>
                          <a:cs typeface="+mn-cs"/>
                        </a:rPr>
                        <a:t>O projeto tem por finalidade capacitar os profissionais da rede de assistência e acolhimento de trabalhadores resgatados, dos municípios com os maiores índices de naturalidade dos trabalhadores resgatados. 2.779 pessoas foram capacitadas durante a execução dos projetos GAETs no âmbito das PRTs</a:t>
                      </a:r>
                      <a:r>
                        <a:rPr lang="pt-BR" sz="1000" kern="1200">
                          <a:solidFill>
                            <a:schemeClr val="tx1"/>
                          </a:solidFill>
                          <a:latin typeface="+mn-lt"/>
                          <a:ea typeface="+mn-ea"/>
                          <a:cs typeface="+mn-cs"/>
                        </a:rPr>
                        <a:t>:  </a:t>
                      </a:r>
                      <a:r>
                        <a:rPr lang="pt-BR" sz="1000" b="1" kern="1200">
                          <a:solidFill>
                            <a:schemeClr val="tx1"/>
                          </a:solidFill>
                          <a:effectLst/>
                          <a:latin typeface="+mn-lt"/>
                          <a:ea typeface="+mn-ea"/>
                          <a:cs typeface="+mn-cs"/>
                        </a:rPr>
                        <a:t>PRT1</a:t>
                      </a:r>
                      <a:r>
                        <a:rPr lang="pt-BR" sz="1000" kern="1200">
                          <a:solidFill>
                            <a:schemeClr val="tx1"/>
                          </a:solidFill>
                          <a:effectLst/>
                          <a:latin typeface="+mn-lt"/>
                          <a:ea typeface="+mn-ea"/>
                          <a:cs typeface="+mn-cs"/>
                        </a:rPr>
                        <a:t>: Realizadas capacitações das Redes de Atendimentos dos Municípios de Niterói, Duque de Caxias e Paracambi, todos na modalidade presencial, com duas horas de duração cada, finalizadas com atividades em grupo e aplicação de questionário com feedbacks importantes dos participantes. </a:t>
                      </a:r>
                      <a:r>
                        <a:rPr lang="pt-BR" sz="1000" b="1" kern="1200">
                          <a:solidFill>
                            <a:schemeClr val="tx1"/>
                          </a:solidFill>
                          <a:effectLst/>
                          <a:latin typeface="+mn-lt"/>
                          <a:ea typeface="+mn-ea"/>
                          <a:cs typeface="+mn-cs"/>
                        </a:rPr>
                        <a:t>PRT2</a:t>
                      </a:r>
                      <a:r>
                        <a:rPr lang="pt-BR" sz="1000" kern="1200">
                          <a:solidFill>
                            <a:schemeClr val="tx1"/>
                          </a:solidFill>
                          <a:effectLst/>
                          <a:latin typeface="+mn-lt"/>
                          <a:ea typeface="+mn-ea"/>
                          <a:cs typeface="+mn-cs"/>
                        </a:rPr>
                        <a:t>: Gravação de 4 aulas (para disponibilização aos municípios; realização de capacitação (5ª aula presencial) nos municípios de Cubatão, Cajamar e Itaquaquecetuba, com a presença de 104 participantes. </a:t>
                      </a:r>
                      <a:r>
                        <a:rPr lang="pt-BR" sz="1000" b="1" kern="1200">
                          <a:solidFill>
                            <a:schemeClr val="tx1"/>
                          </a:solidFill>
                          <a:effectLst/>
                          <a:latin typeface="+mn-lt"/>
                          <a:ea typeface="+mn-ea"/>
                          <a:cs typeface="+mn-cs"/>
                        </a:rPr>
                        <a:t>PRT3: </a:t>
                      </a:r>
                      <a:r>
                        <a:rPr lang="pt-BR" sz="1000" kern="1200">
                          <a:solidFill>
                            <a:schemeClr val="tx1"/>
                          </a:solidFill>
                          <a:effectLst/>
                          <a:latin typeface="+mn-lt"/>
                          <a:ea typeface="+mn-ea"/>
                          <a:cs typeface="+mn-cs"/>
                        </a:rPr>
                        <a:t>102 pesssoas</a:t>
                      </a:r>
                      <a:r>
                        <a:rPr lang="pt-BR" sz="1000" b="1" kern="1200">
                          <a:solidFill>
                            <a:schemeClr val="tx1"/>
                          </a:solidFill>
                          <a:effectLst/>
                          <a:latin typeface="+mn-lt"/>
                          <a:ea typeface="+mn-ea"/>
                          <a:cs typeface="+mn-cs"/>
                        </a:rPr>
                        <a:t> </a:t>
                      </a:r>
                      <a:r>
                        <a:rPr lang="pt-BR" sz="1000" kern="1200">
                          <a:solidFill>
                            <a:schemeClr val="tx1"/>
                          </a:solidFill>
                          <a:effectLst/>
                          <a:latin typeface="+mn-lt"/>
                          <a:ea typeface="+mn-ea"/>
                          <a:cs typeface="+mn-cs"/>
                        </a:rPr>
                        <a:t>capacitadas.  </a:t>
                      </a:r>
                      <a:r>
                        <a:rPr lang="pt-BR" sz="1000" b="1" kern="1200">
                          <a:solidFill>
                            <a:schemeClr val="tx1"/>
                          </a:solidFill>
                          <a:effectLst/>
                          <a:latin typeface="+mn-lt"/>
                          <a:ea typeface="+mn-ea"/>
                          <a:cs typeface="+mn-cs"/>
                        </a:rPr>
                        <a:t>PRT4</a:t>
                      </a:r>
                      <a:r>
                        <a:rPr lang="pt-BR" sz="1000" kern="1200">
                          <a:solidFill>
                            <a:schemeClr val="tx1"/>
                          </a:solidFill>
                          <a:effectLst/>
                          <a:latin typeface="+mn-lt"/>
                          <a:ea typeface="+mn-ea"/>
                          <a:cs typeface="+mn-cs"/>
                        </a:rPr>
                        <a:t> 170 pessoas capacitadas (acessos) no seminário virtual.   Estimativa de 50 pessoas na capacitação presencial em Santana do Livramento e 50 pessoas em Uruguaiana. Sem dados para capacitação no Chui. </a:t>
                      </a:r>
                      <a:r>
                        <a:rPr lang="pt-BR" sz="1000" b="1" kern="1200">
                          <a:solidFill>
                            <a:schemeClr val="tx1"/>
                          </a:solidFill>
                          <a:effectLst/>
                          <a:latin typeface="+mn-lt"/>
                          <a:ea typeface="+mn-ea"/>
                          <a:cs typeface="+mn-cs"/>
                        </a:rPr>
                        <a:t>PRT5</a:t>
                      </a:r>
                      <a:r>
                        <a:rPr lang="pt-BR" sz="1000" kern="1200">
                          <a:solidFill>
                            <a:schemeClr val="tx1"/>
                          </a:solidFill>
                          <a:effectLst/>
                          <a:latin typeface="+mn-lt"/>
                          <a:ea typeface="+mn-ea"/>
                          <a:cs typeface="+mn-cs"/>
                        </a:rPr>
                        <a:t> Foram capacitadas um total de 103 pessoas da Assistencial Social na Bahia, com a participação direta do MPT. </a:t>
                      </a:r>
                      <a:r>
                        <a:rPr lang="pt-BR" sz="1000" b="1" kern="1200">
                          <a:solidFill>
                            <a:schemeClr val="tx1"/>
                          </a:solidFill>
                          <a:effectLst/>
                          <a:latin typeface="+mn-lt"/>
                          <a:ea typeface="+mn-ea"/>
                          <a:cs typeface="+mn-cs"/>
                        </a:rPr>
                        <a:t>PRT6 </a:t>
                      </a:r>
                      <a:r>
                        <a:rPr lang="pt-BR" sz="1000" kern="1200">
                          <a:solidFill>
                            <a:schemeClr val="tx1"/>
                          </a:solidFill>
                          <a:effectLst/>
                          <a:latin typeface="+mn-lt"/>
                          <a:ea typeface="+mn-ea"/>
                          <a:cs typeface="+mn-cs"/>
                        </a:rPr>
                        <a:t>150 capacitados, o município de Palmares, campeão no Estado no número de resgates, compareceu de forma bastante expressiva na capacitação. </a:t>
                      </a:r>
                      <a:r>
                        <a:rPr lang="pt-BR" sz="1000" b="1" kern="1200">
                          <a:solidFill>
                            <a:schemeClr val="tx1"/>
                          </a:solidFill>
                          <a:effectLst/>
                          <a:latin typeface="+mn-lt"/>
                          <a:ea typeface="+mn-ea"/>
                          <a:cs typeface="+mn-cs"/>
                        </a:rPr>
                        <a:t>PRT7</a:t>
                      </a:r>
                      <a:r>
                        <a:rPr lang="pt-BR" sz="1000" kern="1200">
                          <a:solidFill>
                            <a:schemeClr val="tx1"/>
                          </a:solidFill>
                          <a:effectLst/>
                          <a:latin typeface="+mn-lt"/>
                          <a:ea typeface="+mn-ea"/>
                          <a:cs typeface="+mn-cs"/>
                        </a:rPr>
                        <a:t>: 300 pessoas capacitadas. </a:t>
                      </a:r>
                      <a:r>
                        <a:rPr lang="pt-BR" sz="1000" b="1" kern="1200">
                          <a:solidFill>
                            <a:schemeClr val="tx1"/>
                          </a:solidFill>
                          <a:effectLst/>
                          <a:latin typeface="+mn-lt"/>
                          <a:ea typeface="+mn-ea"/>
                          <a:cs typeface="+mn-cs"/>
                        </a:rPr>
                        <a:t>PRT 8: </a:t>
                      </a:r>
                      <a:r>
                        <a:rPr lang="pt-BR" sz="1000" kern="1200">
                          <a:solidFill>
                            <a:schemeClr val="tx1"/>
                          </a:solidFill>
                          <a:effectLst/>
                          <a:latin typeface="+mn-lt"/>
                          <a:ea typeface="+mn-ea"/>
                          <a:cs typeface="+mn-cs"/>
                        </a:rPr>
                        <a:t>71 pessoas o MPT obteve sucesso no estabelecimento de parceria para apoio na capacitação por parte do MPE/PA e PADF. </a:t>
                      </a:r>
                      <a:r>
                        <a:rPr lang="pt-BR" sz="1000" b="1" kern="1200">
                          <a:solidFill>
                            <a:schemeClr val="tx1"/>
                          </a:solidFill>
                          <a:effectLst/>
                          <a:latin typeface="+mn-lt"/>
                          <a:ea typeface="+mn-ea"/>
                          <a:cs typeface="+mn-cs"/>
                        </a:rPr>
                        <a:t>PRT 9</a:t>
                      </a:r>
                      <a:r>
                        <a:rPr lang="pt-BR" sz="1000" kern="1200">
                          <a:solidFill>
                            <a:schemeClr val="tx1"/>
                          </a:solidFill>
                          <a:effectLst/>
                          <a:latin typeface="+mn-lt"/>
                          <a:ea typeface="+mn-ea"/>
                          <a:cs typeface="+mn-cs"/>
                        </a:rPr>
                        <a:t>: 70 capacitadas </a:t>
                      </a:r>
                      <a:r>
                        <a:rPr lang="pt-BR" sz="1000" b="1" kern="1200">
                          <a:solidFill>
                            <a:schemeClr val="tx1"/>
                          </a:solidFill>
                          <a:effectLst/>
                          <a:latin typeface="+mn-lt"/>
                          <a:ea typeface="+mn-ea"/>
                          <a:cs typeface="+mn-cs"/>
                        </a:rPr>
                        <a:t>PR11</a:t>
                      </a:r>
                      <a:r>
                        <a:rPr lang="pt-BR" sz="1000" kern="1200">
                          <a:solidFill>
                            <a:schemeClr val="tx1"/>
                          </a:solidFill>
                          <a:effectLst/>
                          <a:latin typeface="+mn-lt"/>
                          <a:ea typeface="+mn-ea"/>
                          <a:cs typeface="+mn-cs"/>
                        </a:rPr>
                        <a:t>: 150 capacitadas </a:t>
                      </a:r>
                      <a:r>
                        <a:rPr lang="pt-BR" sz="1000" b="1" kern="1200">
                          <a:solidFill>
                            <a:schemeClr val="tx1"/>
                          </a:solidFill>
                          <a:effectLst/>
                          <a:latin typeface="+mn-lt"/>
                          <a:ea typeface="+mn-ea"/>
                          <a:cs typeface="+mn-cs"/>
                        </a:rPr>
                        <a:t>PRT13</a:t>
                      </a:r>
                      <a:r>
                        <a:rPr lang="pt-BR" sz="1000" kern="1200">
                          <a:solidFill>
                            <a:schemeClr val="tx1"/>
                          </a:solidFill>
                          <a:effectLst/>
                          <a:latin typeface="+mn-lt"/>
                          <a:ea typeface="+mn-ea"/>
                          <a:cs typeface="+mn-cs"/>
                        </a:rPr>
                        <a:t>: 160 capacitadas.  Os municípios desenvolverão ações, através da assistência social, com a finalidade de tratar sobre o tema do TE contemporâneo </a:t>
                      </a:r>
                      <a:r>
                        <a:rPr lang="pt-BR" sz="1000" b="1" kern="1200">
                          <a:solidFill>
                            <a:schemeClr val="tx1"/>
                          </a:solidFill>
                          <a:effectLst/>
                          <a:latin typeface="+mn-lt"/>
                          <a:ea typeface="+mn-ea"/>
                          <a:cs typeface="+mn-cs"/>
                        </a:rPr>
                        <a:t>PRT 14</a:t>
                      </a:r>
                      <a:r>
                        <a:rPr lang="pt-BR" sz="1000" kern="1200">
                          <a:solidFill>
                            <a:schemeClr val="tx1"/>
                          </a:solidFill>
                          <a:effectLst/>
                          <a:latin typeface="+mn-lt"/>
                          <a:ea typeface="+mn-ea"/>
                          <a:cs typeface="+mn-cs"/>
                        </a:rPr>
                        <a:t>: 391 capacitadas </a:t>
                      </a:r>
                      <a:r>
                        <a:rPr lang="pt-BR" sz="1000" b="1" kern="1200">
                          <a:solidFill>
                            <a:schemeClr val="tx1"/>
                          </a:solidFill>
                          <a:effectLst/>
                          <a:latin typeface="+mn-lt"/>
                          <a:ea typeface="+mn-ea"/>
                          <a:cs typeface="+mn-cs"/>
                        </a:rPr>
                        <a:t>PRT 15</a:t>
                      </a:r>
                      <a:r>
                        <a:rPr lang="pt-BR" sz="1000" kern="1200">
                          <a:solidFill>
                            <a:schemeClr val="tx1"/>
                          </a:solidFill>
                          <a:effectLst/>
                          <a:latin typeface="+mn-lt"/>
                          <a:ea typeface="+mn-ea"/>
                          <a:cs typeface="+mn-cs"/>
                        </a:rPr>
                        <a:t> : 200 capacitadas  </a:t>
                      </a:r>
                      <a:r>
                        <a:rPr lang="pt-BR" sz="1000" b="1" kern="1200">
                          <a:solidFill>
                            <a:schemeClr val="tx1"/>
                          </a:solidFill>
                          <a:effectLst/>
                          <a:latin typeface="+mn-lt"/>
                          <a:ea typeface="+mn-ea"/>
                          <a:cs typeface="+mn-cs"/>
                        </a:rPr>
                        <a:t>PRT 16</a:t>
                      </a:r>
                      <a:r>
                        <a:rPr lang="pt-BR" sz="1000" kern="1200">
                          <a:solidFill>
                            <a:schemeClr val="tx1"/>
                          </a:solidFill>
                          <a:effectLst/>
                          <a:latin typeface="+mn-lt"/>
                          <a:ea typeface="+mn-ea"/>
                          <a:cs typeface="+mn-cs"/>
                        </a:rPr>
                        <a:t>: 117  capacitadas </a:t>
                      </a:r>
                      <a:r>
                        <a:rPr lang="pt-BR" sz="1000" b="1" kern="1200">
                          <a:solidFill>
                            <a:schemeClr val="tx1"/>
                          </a:solidFill>
                          <a:effectLst/>
                          <a:latin typeface="+mn-lt"/>
                          <a:ea typeface="+mn-ea"/>
                          <a:cs typeface="+mn-cs"/>
                        </a:rPr>
                        <a:t>PRT 17</a:t>
                      </a:r>
                      <a:r>
                        <a:rPr lang="pt-BR" sz="1000" kern="1200">
                          <a:solidFill>
                            <a:schemeClr val="tx1"/>
                          </a:solidFill>
                          <a:effectLst/>
                          <a:latin typeface="+mn-lt"/>
                          <a:ea typeface="+mn-ea"/>
                          <a:cs typeface="+mn-cs"/>
                        </a:rPr>
                        <a:t>:  119 capacitadas </a:t>
                      </a:r>
                      <a:r>
                        <a:rPr lang="pt-BR" sz="1000" b="1" kern="1200">
                          <a:solidFill>
                            <a:schemeClr val="tx1"/>
                          </a:solidFill>
                          <a:effectLst/>
                          <a:latin typeface="+mn-lt"/>
                          <a:ea typeface="+mn-ea"/>
                          <a:cs typeface="+mn-cs"/>
                        </a:rPr>
                        <a:t>PRT 18</a:t>
                      </a:r>
                      <a:r>
                        <a:rPr lang="pt-BR" sz="1000" kern="1200">
                          <a:solidFill>
                            <a:schemeClr val="tx1"/>
                          </a:solidFill>
                          <a:effectLst/>
                          <a:latin typeface="+mn-lt"/>
                          <a:ea typeface="+mn-ea"/>
                          <a:cs typeface="+mn-cs"/>
                        </a:rPr>
                        <a:t>: 100 capacitadas </a:t>
                      </a:r>
                      <a:r>
                        <a:rPr lang="pt-BR" sz="1000" b="1" kern="1200">
                          <a:solidFill>
                            <a:schemeClr val="tx1"/>
                          </a:solidFill>
                          <a:effectLst/>
                          <a:latin typeface="+mn-lt"/>
                          <a:ea typeface="+mn-ea"/>
                          <a:cs typeface="+mn-cs"/>
                        </a:rPr>
                        <a:t>PRT 22:</a:t>
                      </a:r>
                      <a:r>
                        <a:rPr lang="pt-BR" sz="1000" kern="1200">
                          <a:solidFill>
                            <a:schemeClr val="tx1"/>
                          </a:solidFill>
                          <a:effectLst/>
                          <a:latin typeface="+mn-lt"/>
                          <a:ea typeface="+mn-ea"/>
                          <a:cs typeface="+mn-cs"/>
                        </a:rPr>
                        <a:t> 120 capacitadas </a:t>
                      </a:r>
                      <a:r>
                        <a:rPr lang="pt-BR" sz="1000" b="1" kern="1200">
                          <a:solidFill>
                            <a:schemeClr val="tx1"/>
                          </a:solidFill>
                          <a:effectLst/>
                          <a:latin typeface="+mn-lt"/>
                          <a:ea typeface="+mn-ea"/>
                          <a:cs typeface="+mn-cs"/>
                        </a:rPr>
                        <a:t>PRT 23:</a:t>
                      </a:r>
                      <a:r>
                        <a:rPr lang="pt-BR" sz="1000" kern="1200">
                          <a:solidFill>
                            <a:schemeClr val="tx1"/>
                          </a:solidFill>
                          <a:effectLst/>
                          <a:latin typeface="+mn-lt"/>
                          <a:ea typeface="+mn-ea"/>
                          <a:cs typeface="+mn-cs"/>
                        </a:rPr>
                        <a:t> 59 capacitadas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000" kern="1200">
                        <a:solidFill>
                          <a:schemeClr val="tx1"/>
                        </a:solidFill>
                        <a:latin typeface="+mn-lt"/>
                        <a:ea typeface="+mn-ea"/>
                        <a:cs typeface="+mn-cs"/>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pt-BR" sz="1200">
                          <a:latin typeface="+mn-lt"/>
                        </a:rPr>
                        <a:t>Conaete</a:t>
                      </a: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68766067"/>
                  </a:ext>
                </a:extLst>
              </a:tr>
              <a:tr h="629883">
                <a:tc>
                  <a:txBody>
                    <a:bodyPr/>
                    <a:lstStyle/>
                    <a:p>
                      <a:pPr algn="just" fontAlgn="ctr"/>
                      <a:r>
                        <a:rPr lang="pt-BR" sz="1200" b="0" i="0" u="none" strike="noStrike">
                          <a:solidFill>
                            <a:srgbClr val="000000"/>
                          </a:solidFill>
                          <a:effectLst/>
                          <a:latin typeface="+mn-lt"/>
                        </a:rPr>
                        <a:t>Atuação na repressão do trabalho escravo e tráfico de pessoas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b="0" kern="1200">
                          <a:solidFill>
                            <a:schemeClr val="tx1"/>
                          </a:solidFill>
                          <a:latin typeface="+mn-lt"/>
                          <a:ea typeface="+mn-ea"/>
                          <a:cs typeface="+mn-cs"/>
                        </a:rPr>
                        <a:t>5.432 beneficiados pelas forças-tarefas da Conaete, seja </a:t>
                      </a:r>
                      <a:r>
                        <a:rPr lang="pt-BR" sz="1200" kern="1200">
                          <a:solidFill>
                            <a:schemeClr val="tx1"/>
                          </a:solidFill>
                          <a:latin typeface="+mn-lt"/>
                          <a:ea typeface="+mn-ea"/>
                          <a:cs typeface="+mn-cs"/>
                        </a:rPr>
                        <a:t>como resgatados do trabalho escravo ou que eram afetados por outras ilicitudes, conforme registro da Coordenadoria.</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a:latin typeface="+mn-lt"/>
                        </a:rPr>
                        <a:t>Conaete</a:t>
                      </a: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2203052"/>
                  </a:ext>
                </a:extLst>
              </a:tr>
            </a:tbl>
          </a:graphicData>
        </a:graphic>
      </p:graphicFrame>
      <p:sp>
        <p:nvSpPr>
          <p:cNvPr id="8" name="CaixaDeTexto 7">
            <a:extLst>
              <a:ext uri="{FF2B5EF4-FFF2-40B4-BE49-F238E27FC236}">
                <a16:creationId xmlns:a16="http://schemas.microsoft.com/office/drawing/2014/main" id="{E7910B16-249E-4F5D-845D-1BA837638621}"/>
              </a:ext>
            </a:extLst>
          </p:cNvPr>
          <p:cNvSpPr txBox="1"/>
          <p:nvPr/>
        </p:nvSpPr>
        <p:spPr>
          <a:xfrm>
            <a:off x="0" y="170822"/>
            <a:ext cx="12192000" cy="400110"/>
          </a:xfrm>
          <a:prstGeom prst="rect">
            <a:avLst/>
          </a:prstGeom>
          <a:noFill/>
        </p:spPr>
        <p:txBody>
          <a:bodyPr wrap="square" rtlCol="0">
            <a:spAutoFit/>
          </a:bodyPr>
          <a:lstStyle/>
          <a:p>
            <a:pPr algn="ctr"/>
            <a:r>
              <a:rPr lang="pt-BR" sz="2000" b="1">
                <a:solidFill>
                  <a:schemeClr val="tx1">
                    <a:lumMod val="85000"/>
                    <a:lumOff val="15000"/>
                  </a:schemeClr>
                </a:solidFill>
              </a:rPr>
              <a:t>OE1 - COMBATE AO TRABALHO ESCRAVO E AO TRÁFICO DE PESSOAS</a:t>
            </a:r>
          </a:p>
        </p:txBody>
      </p:sp>
      <p:sp>
        <p:nvSpPr>
          <p:cNvPr id="3" name="CaixaDeTexto 2">
            <a:extLst>
              <a:ext uri="{FF2B5EF4-FFF2-40B4-BE49-F238E27FC236}">
                <a16:creationId xmlns:a16="http://schemas.microsoft.com/office/drawing/2014/main" id="{7979591A-2C92-8E81-322A-EC85D1D712C0}"/>
              </a:ext>
            </a:extLst>
          </p:cNvPr>
          <p:cNvSpPr txBox="1"/>
          <p:nvPr/>
        </p:nvSpPr>
        <p:spPr>
          <a:xfrm>
            <a:off x="11730361" y="6425568"/>
            <a:ext cx="461639" cy="261610"/>
          </a:xfrm>
          <a:prstGeom prst="rect">
            <a:avLst/>
          </a:prstGeom>
          <a:noFill/>
        </p:spPr>
        <p:txBody>
          <a:bodyPr wrap="square" rtlCol="0">
            <a:spAutoFit/>
          </a:bodyPr>
          <a:lstStyle/>
          <a:p>
            <a:r>
              <a:rPr lang="pt-BR" sz="1100"/>
              <a:t>66</a:t>
            </a:r>
          </a:p>
        </p:txBody>
      </p:sp>
    </p:spTree>
    <p:extLst>
      <p:ext uri="{BB962C8B-B14F-4D97-AF65-F5344CB8AC3E}">
        <p14:creationId xmlns:p14="http://schemas.microsoft.com/office/powerpoint/2010/main" val="3463227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1344197587"/>
              </p:ext>
            </p:extLst>
          </p:nvPr>
        </p:nvGraphicFramePr>
        <p:xfrm>
          <a:off x="73891" y="897447"/>
          <a:ext cx="12064314" cy="3825550"/>
        </p:xfrm>
        <a:graphic>
          <a:graphicData uri="http://schemas.openxmlformats.org/drawingml/2006/table">
            <a:tbl>
              <a:tblPr firstRow="1" bandRow="1">
                <a:tableStyleId>{2D5ABB26-0587-4C30-8999-92F81FD0307C}</a:tableStyleId>
              </a:tblPr>
              <a:tblGrid>
                <a:gridCol w="3640136">
                  <a:extLst>
                    <a:ext uri="{9D8B030D-6E8A-4147-A177-3AD203B41FA5}">
                      <a16:colId xmlns:a16="http://schemas.microsoft.com/office/drawing/2014/main" val="2503338301"/>
                    </a:ext>
                  </a:extLst>
                </a:gridCol>
                <a:gridCol w="6310261">
                  <a:extLst>
                    <a:ext uri="{9D8B030D-6E8A-4147-A177-3AD203B41FA5}">
                      <a16:colId xmlns:a16="http://schemas.microsoft.com/office/drawing/2014/main" val="1283245338"/>
                    </a:ext>
                  </a:extLst>
                </a:gridCol>
                <a:gridCol w="2113917">
                  <a:extLst>
                    <a:ext uri="{9D8B030D-6E8A-4147-A177-3AD203B41FA5}">
                      <a16:colId xmlns:a16="http://schemas.microsoft.com/office/drawing/2014/main" val="1649192392"/>
                    </a:ext>
                  </a:extLst>
                </a:gridCol>
              </a:tblGrid>
              <a:tr h="697054">
                <a:tc>
                  <a:txBody>
                    <a:bodyPr/>
                    <a:lstStyle/>
                    <a:p>
                      <a:pPr algn="ctr" fontAlgn="ctr"/>
                      <a:r>
                        <a:rPr lang="pt-BR" sz="15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1168474">
                <a:tc>
                  <a:txBody>
                    <a:bodyPr/>
                    <a:lstStyle/>
                    <a:p>
                      <a:pPr algn="l" fontAlgn="ctr"/>
                      <a:r>
                        <a:rPr lang="pt-BR" sz="1500" b="0" i="0" u="none" strike="noStrike">
                          <a:solidFill>
                            <a:schemeClr val="tx1"/>
                          </a:solidFill>
                          <a:effectLst/>
                          <a:latin typeface="+mn-lt"/>
                        </a:rPr>
                        <a:t>MPT na Escola</a:t>
                      </a:r>
                      <a:r>
                        <a:rPr lang="pt-BR" sz="1500" b="0" i="0" u="none" strike="noStrike" baseline="30000">
                          <a:solidFill>
                            <a:schemeClr val="tx1"/>
                          </a:solidFill>
                          <a:effectLst/>
                          <a:latin typeface="+mn-lt"/>
                        </a:rPr>
                        <a:t>1</a:t>
                      </a:r>
                      <a:r>
                        <a:rPr lang="pt-BR" sz="1500" b="0" i="0" u="none" strike="noStrike">
                          <a:solidFill>
                            <a:schemeClr val="tx1"/>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algn="just" defTabSz="914400" rtl="0" eaLnBrk="1" latinLnBrk="0" hangingPunct="1"/>
                      <a:r>
                        <a:rPr lang="pt-BR" sz="1200" kern="1200">
                          <a:solidFill>
                            <a:schemeClr val="tx1"/>
                          </a:solidFill>
                          <a:latin typeface="+mn-lt"/>
                          <a:ea typeface="+mn-ea"/>
                          <a:cs typeface="+mn-cs"/>
                        </a:rPr>
                        <a:t>24 Unidades Regionais atuaram no projeto. O projeto alcançou 408 municípios, conforme dados dos titulares dos Ofícios GAETs. Quanto ao indicador percentual  de alunos matriculados nos 4º e 5º anos de cada município selecionado, 18 das 24 Unidades Regionais informaram que o resultado encontra-se dentro ou acima do esperado. </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Coordinfância</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296439732"/>
                  </a:ext>
                </a:extLst>
              </a:tr>
              <a:tr h="1960022">
                <a:tc>
                  <a:txBody>
                    <a:bodyPr/>
                    <a:lstStyle/>
                    <a:p>
                      <a:pPr algn="l" fontAlgn="ctr"/>
                      <a:r>
                        <a:rPr lang="pt-BR" sz="1500" b="0" i="0" u="none" strike="noStrike">
                          <a:solidFill>
                            <a:srgbClr val="000000"/>
                          </a:solidFill>
                          <a:effectLst/>
                          <a:latin typeface="+mn-lt"/>
                        </a:rPr>
                        <a:t>Projeto Políticas Públicas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200">
                          <a:solidFill>
                            <a:schemeClr val="tx1"/>
                          </a:solidFill>
                          <a:latin typeface="+mn-lt"/>
                        </a:rPr>
                        <a:t>16 Unidades Regionais atuaram no projeto em 2022, com a participação de 36 Municípios. Unidades Regionais que executaram o projeto para os 02 Municípios selecionados: 3ª, 5ª, 9ª, 16ª, 20ª, 22ª e 23ª Regionais. Estão em fase de finalização da execução do projeto para os dois Municípios previstos as seguintes Unidades: 4ª, 6ª e 13ª Regionais. Em relação à 13ª Região consta cumprimento total em relação a um dos Municípios selecionados, pendente a resposta do outro Município à proposição de TAC. Outras regionais que atuaram no projeto políticas públicas em 2022:  10ª, 12ª; 21ª; 11ª;17ª;18ª.   Foram disponibilizados  na intranet modelos/roteiros das visitas e entrevistas técnicas, modelos de notificações, ofícios, atas de reuniões e audiências, Termo de Compromisso e Ações Civis Públicas.</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Coordinfância</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072138"/>
                  </a:ext>
                </a:extLst>
              </a:tr>
            </a:tbl>
          </a:graphicData>
        </a:graphic>
      </p:graphicFrame>
      <p:sp>
        <p:nvSpPr>
          <p:cNvPr id="4" name="CaixaDeTexto 3">
            <a:extLst>
              <a:ext uri="{FF2B5EF4-FFF2-40B4-BE49-F238E27FC236}">
                <a16:creationId xmlns:a16="http://schemas.microsoft.com/office/drawing/2014/main" id="{89A4E90C-2208-4CD8-9908-300CEF4DCEF8}"/>
              </a:ext>
            </a:extLst>
          </p:cNvPr>
          <p:cNvSpPr txBox="1"/>
          <p:nvPr/>
        </p:nvSpPr>
        <p:spPr>
          <a:xfrm>
            <a:off x="1" y="293920"/>
            <a:ext cx="12192000" cy="400110"/>
          </a:xfrm>
          <a:prstGeom prst="rect">
            <a:avLst/>
          </a:prstGeom>
          <a:noFill/>
        </p:spPr>
        <p:txBody>
          <a:bodyPr wrap="square" rtlCol="0">
            <a:spAutoFit/>
          </a:bodyPr>
          <a:lstStyle/>
          <a:p>
            <a:pPr algn="ctr"/>
            <a:r>
              <a:rPr lang="pt-BR" sz="2000" b="1">
                <a:solidFill>
                  <a:schemeClr val="tx1">
                    <a:lumMod val="85000"/>
                    <a:lumOff val="15000"/>
                  </a:schemeClr>
                </a:solidFill>
              </a:rPr>
              <a:t>OE1 - COMBATE AO TRABALHO INFANTIL</a:t>
            </a:r>
          </a:p>
        </p:txBody>
      </p:sp>
      <p:sp>
        <p:nvSpPr>
          <p:cNvPr id="2" name="CaixaDeTexto 1">
            <a:extLst>
              <a:ext uri="{FF2B5EF4-FFF2-40B4-BE49-F238E27FC236}">
                <a16:creationId xmlns:a16="http://schemas.microsoft.com/office/drawing/2014/main" id="{FD82D373-75C7-F839-B32D-92D74F3C8987}"/>
              </a:ext>
            </a:extLst>
          </p:cNvPr>
          <p:cNvSpPr txBox="1"/>
          <p:nvPr/>
        </p:nvSpPr>
        <p:spPr>
          <a:xfrm>
            <a:off x="73891" y="5836266"/>
            <a:ext cx="10749833" cy="246221"/>
          </a:xfrm>
          <a:prstGeom prst="rect">
            <a:avLst/>
          </a:prstGeom>
          <a:noFill/>
        </p:spPr>
        <p:txBody>
          <a:bodyPr wrap="square" rtlCol="0">
            <a:spAutoFit/>
          </a:bodyPr>
          <a:lstStyle/>
          <a:p>
            <a:r>
              <a:rPr lang="pt-BR" sz="1000" baseline="30000"/>
              <a:t>1</a:t>
            </a:r>
            <a:r>
              <a:rPr lang="pt-BR" sz="1000"/>
              <a:t>Informações obtidas dos Relatórios projetos GAETs  2° sem 2022</a:t>
            </a:r>
          </a:p>
        </p:txBody>
      </p:sp>
      <p:sp>
        <p:nvSpPr>
          <p:cNvPr id="3" name="CaixaDeTexto 2">
            <a:extLst>
              <a:ext uri="{FF2B5EF4-FFF2-40B4-BE49-F238E27FC236}">
                <a16:creationId xmlns:a16="http://schemas.microsoft.com/office/drawing/2014/main" id="{8FE923E5-29D3-84AB-F4F7-3785C472CD17}"/>
              </a:ext>
            </a:extLst>
          </p:cNvPr>
          <p:cNvSpPr txBox="1"/>
          <p:nvPr/>
        </p:nvSpPr>
        <p:spPr>
          <a:xfrm>
            <a:off x="11368137" y="6094847"/>
            <a:ext cx="461639" cy="261610"/>
          </a:xfrm>
          <a:prstGeom prst="rect">
            <a:avLst/>
          </a:prstGeom>
          <a:noFill/>
        </p:spPr>
        <p:txBody>
          <a:bodyPr wrap="square" rtlCol="0">
            <a:spAutoFit/>
          </a:bodyPr>
          <a:lstStyle/>
          <a:p>
            <a:r>
              <a:rPr lang="pt-BR" sz="1100"/>
              <a:t>67</a:t>
            </a:r>
          </a:p>
        </p:txBody>
      </p:sp>
    </p:spTree>
    <p:extLst>
      <p:ext uri="{BB962C8B-B14F-4D97-AF65-F5344CB8AC3E}">
        <p14:creationId xmlns:p14="http://schemas.microsoft.com/office/powerpoint/2010/main" val="1182663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429861" y="1902195"/>
            <a:ext cx="11177954" cy="2308324"/>
          </a:xfrm>
          <a:prstGeom prst="rect">
            <a:avLst/>
          </a:prstGeom>
          <a:noFill/>
        </p:spPr>
        <p:txBody>
          <a:bodyPr wrap="square" rtlCol="0">
            <a:spAutoFit/>
          </a:bodyPr>
          <a:lstStyle/>
          <a:p>
            <a:pPr algn="ctr"/>
            <a:r>
              <a:rPr lang="pt-BR" sz="3200" b="1"/>
              <a:t>OBJETIVO ESTRATÉGICO (OE2)</a:t>
            </a:r>
          </a:p>
          <a:p>
            <a:endParaRPr lang="pt-BR" sz="3200" b="1"/>
          </a:p>
          <a:p>
            <a:pPr algn="ctr"/>
            <a:r>
              <a:rPr lang="pt-BR" sz="4000" b="1"/>
              <a:t> Garantir a saúde e a segurança no ambiente de trabalho</a:t>
            </a:r>
            <a:endParaRPr lang="pt-BR" sz="3200" b="1"/>
          </a:p>
        </p:txBody>
      </p:sp>
      <p:sp>
        <p:nvSpPr>
          <p:cNvPr id="2" name="CaixaDeTexto 1">
            <a:extLst>
              <a:ext uri="{FF2B5EF4-FFF2-40B4-BE49-F238E27FC236}">
                <a16:creationId xmlns:a16="http://schemas.microsoft.com/office/drawing/2014/main" id="{ADAE7CBC-C3DE-B73A-98D9-30E067770B80}"/>
              </a:ext>
            </a:extLst>
          </p:cNvPr>
          <p:cNvSpPr txBox="1"/>
          <p:nvPr/>
        </p:nvSpPr>
        <p:spPr>
          <a:xfrm>
            <a:off x="11146176" y="6125593"/>
            <a:ext cx="461639" cy="261610"/>
          </a:xfrm>
          <a:prstGeom prst="rect">
            <a:avLst/>
          </a:prstGeom>
          <a:noFill/>
        </p:spPr>
        <p:txBody>
          <a:bodyPr wrap="square" rtlCol="0">
            <a:spAutoFit/>
          </a:bodyPr>
          <a:lstStyle/>
          <a:p>
            <a:r>
              <a:rPr lang="pt-BR" sz="1100"/>
              <a:t>68</a:t>
            </a:r>
          </a:p>
        </p:txBody>
      </p:sp>
    </p:spTree>
    <p:extLst>
      <p:ext uri="{BB962C8B-B14F-4D97-AF65-F5344CB8AC3E}">
        <p14:creationId xmlns:p14="http://schemas.microsoft.com/office/powerpoint/2010/main" val="713214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917EB37-F08D-4487-AF8E-1D203C46114E}"/>
              </a:ext>
            </a:extLst>
          </p:cNvPr>
          <p:cNvSpPr/>
          <p:nvPr/>
        </p:nvSpPr>
        <p:spPr>
          <a:xfrm>
            <a:off x="7254910" y="5226046"/>
            <a:ext cx="4823209" cy="1587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 name="Tabela 4">
            <a:extLst>
              <a:ext uri="{FF2B5EF4-FFF2-40B4-BE49-F238E27FC236}">
                <a16:creationId xmlns:a16="http://schemas.microsoft.com/office/drawing/2014/main" id="{FB1052DE-B61A-472C-8EC2-9C136A0CC8BC}"/>
              </a:ext>
            </a:extLst>
          </p:cNvPr>
          <p:cNvGraphicFramePr>
            <a:graphicFrameLocks noGrp="1"/>
          </p:cNvGraphicFramePr>
          <p:nvPr>
            <p:extLst>
              <p:ext uri="{D42A27DB-BD31-4B8C-83A1-F6EECF244321}">
                <p14:modId xmlns:p14="http://schemas.microsoft.com/office/powerpoint/2010/main" val="2651175742"/>
              </p:ext>
            </p:extLst>
          </p:nvPr>
        </p:nvGraphicFramePr>
        <p:xfrm>
          <a:off x="36944" y="722672"/>
          <a:ext cx="12095999" cy="6049772"/>
        </p:xfrm>
        <a:graphic>
          <a:graphicData uri="http://schemas.openxmlformats.org/drawingml/2006/table">
            <a:tbl>
              <a:tblPr firstRow="1" bandRow="1">
                <a:tableStyleId>{2D5ABB26-0587-4C30-8999-92F81FD0307C}</a:tableStyleId>
              </a:tblPr>
              <a:tblGrid>
                <a:gridCol w="3968824">
                  <a:extLst>
                    <a:ext uri="{9D8B030D-6E8A-4147-A177-3AD203B41FA5}">
                      <a16:colId xmlns:a16="http://schemas.microsoft.com/office/drawing/2014/main" val="3523583392"/>
                    </a:ext>
                  </a:extLst>
                </a:gridCol>
                <a:gridCol w="953070">
                  <a:extLst>
                    <a:ext uri="{9D8B030D-6E8A-4147-A177-3AD203B41FA5}">
                      <a16:colId xmlns:a16="http://schemas.microsoft.com/office/drawing/2014/main" val="2083650228"/>
                    </a:ext>
                  </a:extLst>
                </a:gridCol>
                <a:gridCol w="1072655">
                  <a:extLst>
                    <a:ext uri="{9D8B030D-6E8A-4147-A177-3AD203B41FA5}">
                      <a16:colId xmlns:a16="http://schemas.microsoft.com/office/drawing/2014/main" val="4005437970"/>
                    </a:ext>
                  </a:extLst>
                </a:gridCol>
                <a:gridCol w="3575517">
                  <a:extLst>
                    <a:ext uri="{9D8B030D-6E8A-4147-A177-3AD203B41FA5}">
                      <a16:colId xmlns:a16="http://schemas.microsoft.com/office/drawing/2014/main" val="3618430312"/>
                    </a:ext>
                  </a:extLst>
                </a:gridCol>
                <a:gridCol w="2525933">
                  <a:extLst>
                    <a:ext uri="{9D8B030D-6E8A-4147-A177-3AD203B41FA5}">
                      <a16:colId xmlns:a16="http://schemas.microsoft.com/office/drawing/2014/main" val="3629710529"/>
                    </a:ext>
                  </a:extLst>
                </a:gridCol>
              </a:tblGrid>
              <a:tr h="517474">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580703">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trabalhadores beneficiados com atuação do MPT no Meio Ambiente de Trabalho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a:r>
                        <a:rPr lang="pt-BR" sz="1400"/>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a:r>
                        <a:rPr lang="pt-BR" sz="1400"/>
                        <a:t>620.050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Saúde na Saúde</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solidFill>
                            <a:srgbClr val="FF0000"/>
                          </a:solidFill>
                        </a:rPr>
                        <a:t>Sem informação numérica de beneficiados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517474">
                <a:tc vMerge="1">
                  <a:txBody>
                    <a:bodyPr/>
                    <a:lstStyle/>
                    <a:p>
                      <a:pPr algn="just"/>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Ouro Negro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10.000 beneficiados - PROMOS - Recomendações do Projeto;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2219983"/>
                  </a:ext>
                </a:extLst>
              </a:tr>
              <a:tr h="422891">
                <a:tc vMerge="1">
                  <a:txBody>
                    <a:bodyPr/>
                    <a:lstStyle/>
                    <a:p>
                      <a:pPr algn="just"/>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Portos Seguros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20. 000  </a:t>
                      </a:r>
                      <a:r>
                        <a:rPr lang="pt-BR" sz="1400" b="0">
                          <a:solidFill>
                            <a:schemeClr val="tx1"/>
                          </a:solidFill>
                        </a:rPr>
                        <a:t>beneficiados</a:t>
                      </a:r>
                      <a:endParaRPr lang="pt-BR" sz="14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212832"/>
                  </a:ext>
                </a:extLst>
              </a:tr>
              <a:tr h="304397">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Frigoríficos </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580.000 beneficiados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277596"/>
                  </a:ext>
                </a:extLst>
              </a:tr>
              <a:tr h="529294">
                <a:tc vMerge="1">
                  <a:txBody>
                    <a:bodyPr/>
                    <a:lstStyle/>
                    <a:p>
                      <a:pPr algn="just"/>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Câncer Relacionado ao Trabalho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solidFill>
                            <a:srgbClr val="FF0000"/>
                          </a:solidFill>
                        </a:rPr>
                        <a:t>Sem informação numérica de beneficiados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509845"/>
                  </a:ext>
                </a:extLst>
              </a:tr>
              <a:tr h="52929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t>Projeto Fortalecimento SUS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solidFill>
                            <a:srgbClr val="FF0000"/>
                          </a:solidFill>
                        </a:rPr>
                        <a:t>sem informação numérica de beneficiários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962149"/>
                  </a:ext>
                </a:extLst>
              </a:tr>
              <a:tr h="52929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t>Projeto Banimento do Amianto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solidFill>
                            <a:srgbClr val="FF0000"/>
                          </a:solidFill>
                        </a:rPr>
                        <a:t>sem informação numérica de beneficiários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769867"/>
                  </a:ext>
                </a:extLst>
              </a:tr>
              <a:tr h="52929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t>Projeto </a:t>
                      </a:r>
                      <a:r>
                        <a:rPr lang="pt-BR" sz="1400" b="0" i="0" u="none" strike="noStrike">
                          <a:solidFill>
                            <a:srgbClr val="000000"/>
                          </a:solidFill>
                          <a:effectLst/>
                          <a:latin typeface="+mn-lt"/>
                        </a:rPr>
                        <a:t>Promoção da Regularidade das Notificações de Acidentes de Trabalho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solidFill>
                            <a:schemeClr val="tx1"/>
                          </a:solidFill>
                        </a:rPr>
                        <a:t>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445133"/>
                  </a:ext>
                </a:extLst>
              </a:tr>
              <a:tr h="52929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t>Projeto Santiago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288086"/>
                  </a:ext>
                </a:extLst>
              </a:tr>
              <a:tr h="529294">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embarcações analisadas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pt-BR" sz="1400" dirty="0"/>
                        <a:t>7.036</a:t>
                      </a:r>
                      <a:endParaRPr lang="pt-B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Mar a Mar</a:t>
                      </a:r>
                      <a:endParaRPr lang="pt-BR"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solidFill>
                            <a:schemeClr val="tx1"/>
                          </a:solidFill>
                        </a:rPr>
                        <a:t>3 (1º sem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solidFill>
                            <a:schemeClr val="tx1"/>
                          </a:solidFill>
                        </a:rPr>
                        <a:t>22(2º sem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1748074"/>
                  </a:ext>
                </a:extLst>
              </a:tr>
              <a:tr h="529294">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i="0" kern="1200">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a:t>Projeto Santiago</a:t>
                      </a:r>
                      <a:endParaRPr lang="pt-BR" sz="14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dirty="0"/>
                        <a:t>7.036</a:t>
                      </a:r>
                      <a:endParaRPr lang="pt-B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7151133"/>
                  </a:ext>
                </a:extLst>
              </a:tr>
            </a:tbl>
          </a:graphicData>
        </a:graphic>
      </p:graphicFrame>
      <p:sp>
        <p:nvSpPr>
          <p:cNvPr id="4" name="CaixaDeTexto 3">
            <a:extLst>
              <a:ext uri="{FF2B5EF4-FFF2-40B4-BE49-F238E27FC236}">
                <a16:creationId xmlns:a16="http://schemas.microsoft.com/office/drawing/2014/main" id="{DB21CF5B-F483-4162-A55C-643E60BD56D3}"/>
              </a:ext>
            </a:extLst>
          </p:cNvPr>
          <p:cNvSpPr txBox="1"/>
          <p:nvPr/>
        </p:nvSpPr>
        <p:spPr>
          <a:xfrm>
            <a:off x="1" y="214443"/>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OE2 – INDICADORES</a:t>
            </a:r>
            <a:endParaRPr lang="pt-BR" sz="2200" b="1">
              <a:solidFill>
                <a:schemeClr val="tx1">
                  <a:lumMod val="85000"/>
                  <a:lumOff val="15000"/>
                </a:schemeClr>
              </a:solidFill>
            </a:endParaRPr>
          </a:p>
        </p:txBody>
      </p:sp>
      <p:sp>
        <p:nvSpPr>
          <p:cNvPr id="3" name="CaixaDeTexto 2">
            <a:extLst>
              <a:ext uri="{FF2B5EF4-FFF2-40B4-BE49-F238E27FC236}">
                <a16:creationId xmlns:a16="http://schemas.microsoft.com/office/drawing/2014/main" id="{42D131AF-77C3-D054-3EC6-0FE511A25377}"/>
              </a:ext>
            </a:extLst>
          </p:cNvPr>
          <p:cNvSpPr txBox="1"/>
          <p:nvPr/>
        </p:nvSpPr>
        <p:spPr>
          <a:xfrm>
            <a:off x="11643892" y="6400650"/>
            <a:ext cx="461639" cy="261610"/>
          </a:xfrm>
          <a:prstGeom prst="rect">
            <a:avLst/>
          </a:prstGeom>
          <a:noFill/>
        </p:spPr>
        <p:txBody>
          <a:bodyPr wrap="square" rtlCol="0">
            <a:spAutoFit/>
          </a:bodyPr>
          <a:lstStyle/>
          <a:p>
            <a:r>
              <a:rPr lang="pt-BR" sz="1100"/>
              <a:t>69</a:t>
            </a:r>
          </a:p>
        </p:txBody>
      </p:sp>
    </p:spTree>
    <p:extLst>
      <p:ext uri="{BB962C8B-B14F-4D97-AF65-F5344CB8AC3E}">
        <p14:creationId xmlns:p14="http://schemas.microsoft.com/office/powerpoint/2010/main" val="307704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9B6F2EE-53FD-1D81-3F28-A0E4D22549FF}"/>
              </a:ext>
            </a:extLst>
          </p:cNvPr>
          <p:cNvPicPr>
            <a:picLocks noChangeAspect="1"/>
          </p:cNvPicPr>
          <p:nvPr/>
        </p:nvPicPr>
        <p:blipFill>
          <a:blip r:embed="rId3"/>
          <a:stretch>
            <a:fillRect/>
          </a:stretch>
        </p:blipFill>
        <p:spPr>
          <a:xfrm>
            <a:off x="1799896" y="0"/>
            <a:ext cx="8592207" cy="6446655"/>
          </a:xfrm>
          <a:prstGeom prst="rect">
            <a:avLst/>
          </a:prstGeom>
        </p:spPr>
      </p:pic>
      <p:sp>
        <p:nvSpPr>
          <p:cNvPr id="2" name="CaixaDeTexto 1">
            <a:extLst>
              <a:ext uri="{FF2B5EF4-FFF2-40B4-BE49-F238E27FC236}">
                <a16:creationId xmlns:a16="http://schemas.microsoft.com/office/drawing/2014/main" id="{B7BE51CC-C419-3F68-C8DF-CA81B3A40D89}"/>
              </a:ext>
            </a:extLst>
          </p:cNvPr>
          <p:cNvSpPr txBox="1"/>
          <p:nvPr/>
        </p:nvSpPr>
        <p:spPr>
          <a:xfrm>
            <a:off x="-2959" y="6492510"/>
            <a:ext cx="6098958" cy="307777"/>
          </a:xfrm>
          <a:prstGeom prst="rect">
            <a:avLst/>
          </a:prstGeom>
          <a:noFill/>
        </p:spPr>
        <p:txBody>
          <a:bodyPr wrap="square">
            <a:spAutoFit/>
          </a:bodyPr>
          <a:lstStyle/>
          <a:p>
            <a:r>
              <a:rPr lang="pt-BR" sz="1400">
                <a:hlinkClick r:id="rId4"/>
              </a:rPr>
              <a:t>Acesse aqui </a:t>
            </a:r>
            <a:r>
              <a:rPr lang="pt-BR" sz="1400"/>
              <a:t>  para consultar o plano e o monitoramento </a:t>
            </a:r>
          </a:p>
        </p:txBody>
      </p:sp>
      <p:sp>
        <p:nvSpPr>
          <p:cNvPr id="3" name="Espaço Reservado para Número de Slide 2">
            <a:extLst>
              <a:ext uri="{FF2B5EF4-FFF2-40B4-BE49-F238E27FC236}">
                <a16:creationId xmlns:a16="http://schemas.microsoft.com/office/drawing/2014/main" id="{002E4CA6-DB1E-3D7F-A480-F4B183CCF6C7}"/>
              </a:ext>
            </a:extLst>
          </p:cNvPr>
          <p:cNvSpPr>
            <a:spLocks noGrp="1"/>
          </p:cNvSpPr>
          <p:nvPr>
            <p:ph type="sldNum" sz="quarter" idx="12"/>
          </p:nvPr>
        </p:nvSpPr>
        <p:spPr/>
        <p:txBody>
          <a:bodyPr/>
          <a:lstStyle/>
          <a:p>
            <a:fld id="{5B4D3E00-F9DC-44C3-A5AD-6FF7F956D7EE}" type="slidenum">
              <a:rPr lang="pt-BR" smtClean="0"/>
              <a:t>7</a:t>
            </a:fld>
            <a:endParaRPr lang="pt-BR"/>
          </a:p>
        </p:txBody>
      </p:sp>
    </p:spTree>
    <p:extLst>
      <p:ext uri="{BB962C8B-B14F-4D97-AF65-F5344CB8AC3E}">
        <p14:creationId xmlns:p14="http://schemas.microsoft.com/office/powerpoint/2010/main" val="16465536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B21CF5B-F483-4162-A55C-643E60BD56D3}"/>
              </a:ext>
            </a:extLst>
          </p:cNvPr>
          <p:cNvSpPr txBox="1"/>
          <p:nvPr/>
        </p:nvSpPr>
        <p:spPr>
          <a:xfrm>
            <a:off x="1" y="267602"/>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OE2 – INDICADORES</a:t>
            </a:r>
            <a:endParaRPr lang="pt-BR" sz="2200" b="1">
              <a:solidFill>
                <a:schemeClr val="tx1">
                  <a:lumMod val="85000"/>
                  <a:lumOff val="15000"/>
                </a:schemeClr>
              </a:solidFill>
            </a:endParaRPr>
          </a:p>
        </p:txBody>
      </p:sp>
      <p:graphicFrame>
        <p:nvGraphicFramePr>
          <p:cNvPr id="3" name="Tabela 2">
            <a:extLst>
              <a:ext uri="{FF2B5EF4-FFF2-40B4-BE49-F238E27FC236}">
                <a16:creationId xmlns:a16="http://schemas.microsoft.com/office/drawing/2014/main" id="{A914CF32-B37F-0606-F5DA-FD29639E703E}"/>
              </a:ext>
            </a:extLst>
          </p:cNvPr>
          <p:cNvGraphicFramePr>
            <a:graphicFrameLocks noGrp="1"/>
          </p:cNvGraphicFramePr>
          <p:nvPr>
            <p:extLst>
              <p:ext uri="{D42A27DB-BD31-4B8C-83A1-F6EECF244321}">
                <p14:modId xmlns:p14="http://schemas.microsoft.com/office/powerpoint/2010/main" val="4051226269"/>
              </p:ext>
            </p:extLst>
          </p:nvPr>
        </p:nvGraphicFramePr>
        <p:xfrm>
          <a:off x="809898" y="1297577"/>
          <a:ext cx="10406743" cy="3185984"/>
        </p:xfrm>
        <a:graphic>
          <a:graphicData uri="http://schemas.openxmlformats.org/drawingml/2006/table">
            <a:tbl>
              <a:tblPr firstRow="1" bandRow="1">
                <a:tableStyleId>{2D5ABB26-0587-4C30-8999-92F81FD0307C}</a:tableStyleId>
              </a:tblPr>
              <a:tblGrid>
                <a:gridCol w="4315804">
                  <a:extLst>
                    <a:ext uri="{9D8B030D-6E8A-4147-A177-3AD203B41FA5}">
                      <a16:colId xmlns:a16="http://schemas.microsoft.com/office/drawing/2014/main" val="2486798011"/>
                    </a:ext>
                  </a:extLst>
                </a:gridCol>
                <a:gridCol w="1036393">
                  <a:extLst>
                    <a:ext uri="{9D8B030D-6E8A-4147-A177-3AD203B41FA5}">
                      <a16:colId xmlns:a16="http://schemas.microsoft.com/office/drawing/2014/main" val="3021502379"/>
                    </a:ext>
                  </a:extLst>
                </a:gridCol>
                <a:gridCol w="1166435">
                  <a:extLst>
                    <a:ext uri="{9D8B030D-6E8A-4147-A177-3AD203B41FA5}">
                      <a16:colId xmlns:a16="http://schemas.microsoft.com/office/drawing/2014/main" val="4167132446"/>
                    </a:ext>
                  </a:extLst>
                </a:gridCol>
                <a:gridCol w="3888111">
                  <a:extLst>
                    <a:ext uri="{9D8B030D-6E8A-4147-A177-3AD203B41FA5}">
                      <a16:colId xmlns:a16="http://schemas.microsoft.com/office/drawing/2014/main" val="1457553546"/>
                    </a:ext>
                  </a:extLst>
                </a:gridCol>
              </a:tblGrid>
              <a:tr h="726285">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pt-BR" sz="1400" b="0"/>
                        <a:t>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86015010"/>
                  </a:ext>
                </a:extLst>
              </a:tr>
              <a:tr h="7262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arquivamentos com resolução na área temática 1: Meio Ambiente do Trabalho</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solidFill>
                            <a:schemeClr val="tx1"/>
                          </a:solidFill>
                        </a:rPr>
                        <a:t>Sem meta definida</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41,44%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Atuação Ordinária Resolutiva na área temática 1: Meio Ambiente do Trabalho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022525"/>
                  </a:ext>
                </a:extLst>
              </a:tr>
              <a:tr h="86812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arquivamentos com resolução na área temática 4: Trabalho na Administração Pública</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chemeClr val="tx1"/>
                          </a:solidFill>
                          <a:effectLst/>
                          <a:uLnTx/>
                          <a:uFillTx/>
                          <a:latin typeface="Calibri" panose="020F0502020204030204"/>
                          <a:ea typeface="+mn-ea"/>
                          <a:cs typeface="+mn-cs"/>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18,15%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Atuação Ordinária Resolutiva na área temática 4: Trabalho na Administração Pública (meio ambiente)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4149753"/>
                  </a:ext>
                </a:extLst>
              </a:tr>
              <a:tr h="8652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arquivamentos com resolução na área temática 5: Trabalho Portuário e Aquaviário</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chemeClr val="tx1"/>
                          </a:solidFill>
                          <a:effectLst/>
                          <a:uLnTx/>
                          <a:uFillTx/>
                          <a:latin typeface="Calibri" panose="020F0502020204030204"/>
                          <a:ea typeface="+mn-ea"/>
                          <a:cs typeface="+mn-cs"/>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23,46%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Atuação Ordinária Resolutiva na área temática 5: Trabalho Portuário e Aquaviário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539321"/>
                  </a:ext>
                </a:extLst>
              </a:tr>
            </a:tbl>
          </a:graphicData>
        </a:graphic>
      </p:graphicFrame>
      <p:sp>
        <p:nvSpPr>
          <p:cNvPr id="2" name="CaixaDeTexto 1">
            <a:extLst>
              <a:ext uri="{FF2B5EF4-FFF2-40B4-BE49-F238E27FC236}">
                <a16:creationId xmlns:a16="http://schemas.microsoft.com/office/drawing/2014/main" id="{8A07F5D4-C1DD-9404-7FE7-8C1E9623F719}"/>
              </a:ext>
            </a:extLst>
          </p:cNvPr>
          <p:cNvSpPr txBox="1"/>
          <p:nvPr/>
        </p:nvSpPr>
        <p:spPr>
          <a:xfrm>
            <a:off x="11216641" y="6223247"/>
            <a:ext cx="461639" cy="261610"/>
          </a:xfrm>
          <a:prstGeom prst="rect">
            <a:avLst/>
          </a:prstGeom>
          <a:noFill/>
        </p:spPr>
        <p:txBody>
          <a:bodyPr wrap="square" rtlCol="0">
            <a:spAutoFit/>
          </a:bodyPr>
          <a:lstStyle/>
          <a:p>
            <a:r>
              <a:rPr lang="pt-BR" sz="1100"/>
              <a:t>70</a:t>
            </a:r>
          </a:p>
        </p:txBody>
      </p:sp>
    </p:spTree>
    <p:extLst>
      <p:ext uri="{BB962C8B-B14F-4D97-AF65-F5344CB8AC3E}">
        <p14:creationId xmlns:p14="http://schemas.microsoft.com/office/powerpoint/2010/main" val="41269095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4289125581"/>
              </p:ext>
            </p:extLst>
          </p:nvPr>
        </p:nvGraphicFramePr>
        <p:xfrm>
          <a:off x="37302" y="718857"/>
          <a:ext cx="12096000" cy="5784085"/>
        </p:xfrm>
        <a:graphic>
          <a:graphicData uri="http://schemas.openxmlformats.org/drawingml/2006/table">
            <a:tbl>
              <a:tblPr firstRow="1" bandRow="1">
                <a:tableStyleId>{2D5ABB26-0587-4C30-8999-92F81FD0307C}</a:tableStyleId>
              </a:tblPr>
              <a:tblGrid>
                <a:gridCol w="3040507">
                  <a:extLst>
                    <a:ext uri="{9D8B030D-6E8A-4147-A177-3AD203B41FA5}">
                      <a16:colId xmlns:a16="http://schemas.microsoft.com/office/drawing/2014/main" val="2503338301"/>
                    </a:ext>
                  </a:extLst>
                </a:gridCol>
                <a:gridCol w="6936024">
                  <a:extLst>
                    <a:ext uri="{9D8B030D-6E8A-4147-A177-3AD203B41FA5}">
                      <a16:colId xmlns:a16="http://schemas.microsoft.com/office/drawing/2014/main" val="1283245338"/>
                    </a:ext>
                  </a:extLst>
                </a:gridCol>
                <a:gridCol w="2119469">
                  <a:extLst>
                    <a:ext uri="{9D8B030D-6E8A-4147-A177-3AD203B41FA5}">
                      <a16:colId xmlns:a16="http://schemas.microsoft.com/office/drawing/2014/main" val="1649192392"/>
                    </a:ext>
                  </a:extLst>
                </a:gridCol>
              </a:tblGrid>
              <a:tr h="528515">
                <a:tc>
                  <a:txBody>
                    <a:bodyPr/>
                    <a:lstStyle/>
                    <a:p>
                      <a:pPr algn="ctr" fontAlgn="ctr"/>
                      <a:r>
                        <a:rPr lang="pt-BR" sz="15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15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15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653721"/>
                  </a:ext>
                </a:extLst>
              </a:tr>
              <a:tr h="1558376">
                <a:tc>
                  <a:txBody>
                    <a:bodyPr/>
                    <a:lstStyle/>
                    <a:p>
                      <a:pPr algn="l" fontAlgn="ctr"/>
                      <a:r>
                        <a:rPr lang="pt-BR" sz="1500"/>
                        <a:t>Projeto Ouro Negro</a:t>
                      </a:r>
                      <a:endParaRPr lang="pt-BR" sz="15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just"/>
                      <a:r>
                        <a:rPr lang="pt-BR" sz="1200" strike="noStrike">
                          <a:latin typeface="+mn-lt"/>
                        </a:rPr>
                        <a:t>O projeto é  atualmente reconhecido pela indústria do óleo e gás como Ação de Estado, uma vez que é totalmente desenvolvido em parceria com Ministério do Trabalho, ANP, IBAMA, ANVISA e Marinha do Brasil. Em 2022 foram inspecionadas pelo MPT  02 plataformas. Inquéritos Civis em andamento: 13, realizadas 35 audiências judiciais, 14 audiências administrativas, e 10 reuniões com parceiros.  Encontra-se em acompanhamento 02 processos de transição do Plano de Desinvestimento da Petrobrás, Iniciado trabalho junto a mesma para a paralização de uso de </a:t>
                      </a:r>
                      <a:r>
                        <a:rPr lang="pt-BR" sz="1200" strike="noStrike" err="1">
                          <a:latin typeface="+mn-lt"/>
                        </a:rPr>
                        <a:t>MTAs</a:t>
                      </a:r>
                      <a:r>
                        <a:rPr lang="pt-BR" sz="1200" strike="noStrike">
                          <a:latin typeface="+mn-lt"/>
                        </a:rPr>
                        <a:t> (Módulos de Acomodação Temporária) nas plataformas do RJ, Campos e Santos.</a:t>
                      </a:r>
                      <a:endParaRPr lang="pt-BR" sz="1200" strike="noStrike">
                        <a:highlight>
                          <a:srgbClr val="FFFF00"/>
                        </a:highlight>
                        <a:latin typeface="+mn-lt"/>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Conatpa</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6439732"/>
                  </a:ext>
                </a:extLst>
              </a:tr>
              <a:tr h="1393747">
                <a:tc>
                  <a:txBody>
                    <a:bodyPr/>
                    <a:lstStyle/>
                    <a:p>
                      <a:pPr algn="l" fontAlgn="ctr"/>
                      <a:r>
                        <a:rPr lang="pt-BR" sz="1500"/>
                        <a:t>Projeto Portos Seguros</a:t>
                      </a:r>
                      <a:endParaRPr lang="pt-BR" sz="15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strike="noStrike" kern="1200">
                          <a:solidFill>
                            <a:schemeClr val="tx1"/>
                          </a:solidFill>
                          <a:effectLst/>
                          <a:latin typeface="+mn-lt"/>
                          <a:ea typeface="+mn-ea"/>
                          <a:cs typeface="+mn-cs"/>
                        </a:rPr>
                        <a:t>Em decorrência das Forças-tarefa realizadas em 2022 foram implementadas melhorias que afetaram todos os trabalhadores dos portos inspecionados. As Forças tarefas realizadas no ano de 2022 visitaram 11 terminais portuários e nestes os estabelecimentos de mais de 18 empresas.  Ações civis públicas ajuizadas/em andamento: 01; Forças-Tarefas realizadas: 6; Inquéritos civis em andamento: 4; Termos de ajustamento de conduta firmados (inclusive aditivos): 3 (mais 5 em tratativas); Estabelecimentos inspecionados: 18. </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Conatpa</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9072138"/>
                  </a:ext>
                </a:extLst>
              </a:tr>
              <a:tr h="931847">
                <a:tc>
                  <a:txBody>
                    <a:bodyPr/>
                    <a:lstStyle/>
                    <a:p>
                      <a:pPr algn="just" fontAlgn="ctr"/>
                      <a:r>
                        <a:rPr lang="pt-BR" sz="1500" b="0" i="0" u="none" strike="noStrike">
                          <a:solidFill>
                            <a:srgbClr val="000000"/>
                          </a:solidFill>
                          <a:effectLst/>
                          <a:latin typeface="+mn-lt"/>
                        </a:rPr>
                        <a:t>Projeto Mar a Mar </a:t>
                      </a:r>
                      <a:r>
                        <a:rPr lang="pt-BR" sz="1500" b="0" i="0" u="none" strike="noStrike" baseline="30000">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strike="noStrike" kern="1200" dirty="0">
                          <a:solidFill>
                            <a:schemeClr val="tx1"/>
                          </a:solidFill>
                          <a:effectLst/>
                          <a:latin typeface="+mn-lt"/>
                          <a:ea typeface="+mn-ea"/>
                          <a:cs typeface="+mn-cs"/>
                        </a:rPr>
                        <a:t>O projeto foi executado em 19 Unidades Regionais e 25 embarcações foram inspecionadas em 2022 (3 no 1º semestre e 22 no 2º semestre) conforme relatórios dos </a:t>
                      </a:r>
                      <a:r>
                        <a:rPr lang="pt-BR" sz="1200" strike="noStrike" kern="1200" dirty="0" err="1">
                          <a:solidFill>
                            <a:schemeClr val="tx1"/>
                          </a:solidFill>
                          <a:effectLst/>
                          <a:latin typeface="+mn-lt"/>
                          <a:ea typeface="+mn-ea"/>
                          <a:cs typeface="+mn-cs"/>
                        </a:rPr>
                        <a:t>GAETs</a:t>
                      </a:r>
                      <a:r>
                        <a:rPr lang="pt-BR" sz="1200" strike="noStrike" kern="1200" dirty="0">
                          <a:solidFill>
                            <a:schemeClr val="tx1"/>
                          </a:solidFill>
                          <a:effectLst/>
                          <a:latin typeface="+mn-lt"/>
                          <a:ea typeface="+mn-ea"/>
                          <a:cs typeface="+mn-cs"/>
                        </a:rPr>
                        <a:t>. </a:t>
                      </a:r>
                      <a:r>
                        <a:rPr lang="pt-BR" sz="1200"/>
                        <a:t>Informa-se, ainda, que foram analisadas informações de 7.036 embarcações).</a:t>
                      </a:r>
                      <a:endParaRPr lang="pt-BR" sz="1200" strike="noStrike" kern="1200">
                        <a:solidFill>
                          <a:schemeClr val="tx1"/>
                        </a:solidFill>
                        <a:effectLst/>
                        <a:latin typeface="+mn-lt"/>
                        <a:ea typeface="+mn-ea"/>
                        <a:cs typeface="+mn-cs"/>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pt-BR" sz="1500" err="1">
                          <a:latin typeface="+mn-lt"/>
                        </a:rPr>
                        <a:t>Conatpa</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8188751"/>
                  </a:ext>
                </a:extLst>
              </a:tr>
              <a:tr h="1136294">
                <a:tc>
                  <a:txBody>
                    <a:bodyPr/>
                    <a:lstStyle/>
                    <a:p>
                      <a:pPr algn="just" fontAlgn="ctr"/>
                      <a:r>
                        <a:rPr lang="pt-BR" sz="1500" b="0" i="0" u="none" strike="noStrike" baseline="0">
                          <a:solidFill>
                            <a:srgbClr val="000000"/>
                          </a:solidFill>
                          <a:effectLst/>
                          <a:latin typeface="+mn-lt"/>
                        </a:rPr>
                        <a:t>Projeto Santiago</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200" strike="noStrike" kern="1200">
                          <a:solidFill>
                            <a:schemeClr val="tx1"/>
                          </a:solidFill>
                          <a:effectLst/>
                          <a:latin typeface="+mn-lt"/>
                          <a:ea typeface="+mn-ea"/>
                          <a:cs typeface="+mn-cs"/>
                        </a:rPr>
                        <a:t>Apesar do atraso no início das atividades do Projeto Santiago, decorrente da necessidade de sua adequação formal, medidas para a sua concretização estão em andamento, como a possibilidade real de assinatura de Acordo de Cooperação Técnica com Ministério da Pesca e Aquicultura, o que garantirá a implementação de várias das ações nele previstas com o apoio de pessoal e logístico do referido Ministério.</a:t>
                      </a:r>
                    </a:p>
                    <a:p>
                      <a:r>
                        <a:rPr lang="pt-BR" sz="1200" strike="noStrike" kern="1200">
                          <a:solidFill>
                            <a:schemeClr val="tx1"/>
                          </a:solidFill>
                          <a:effectLst/>
                          <a:latin typeface="+mn-lt"/>
                          <a:ea typeface="+mn-ea"/>
                          <a:cs typeface="+mn-cs"/>
                        </a:rPr>
                        <a:t>Força-Tarefa: 1; Inquéritos Civis Instaurados: 2; Inspeções realizadas: 2; Estabelecimentos inspecionados: 4; Número de beneficiados: 50; </a:t>
                      </a:r>
                      <a:r>
                        <a:rPr lang="pt-BR" sz="1200" strike="noStrike" kern="1200" err="1">
                          <a:solidFill>
                            <a:schemeClr val="tx1"/>
                          </a:solidFill>
                          <a:effectLst/>
                          <a:latin typeface="+mn-lt"/>
                          <a:ea typeface="+mn-ea"/>
                          <a:cs typeface="+mn-cs"/>
                        </a:rPr>
                        <a:t>Geafs</a:t>
                      </a:r>
                      <a:r>
                        <a:rPr lang="pt-BR" sz="1200" strike="noStrike" kern="1200">
                          <a:solidFill>
                            <a:schemeClr val="tx1"/>
                          </a:solidFill>
                          <a:effectLst/>
                          <a:latin typeface="+mn-lt"/>
                          <a:ea typeface="+mn-ea"/>
                          <a:cs typeface="+mn-cs"/>
                        </a:rPr>
                        <a:t>/</a:t>
                      </a:r>
                      <a:r>
                        <a:rPr lang="pt-BR" sz="1200" strike="noStrike" kern="1200" err="1">
                          <a:solidFill>
                            <a:schemeClr val="tx1"/>
                          </a:solidFill>
                          <a:effectLst/>
                          <a:latin typeface="+mn-lt"/>
                          <a:ea typeface="+mn-ea"/>
                          <a:cs typeface="+mn-cs"/>
                        </a:rPr>
                        <a:t>Promos</a:t>
                      </a:r>
                      <a:r>
                        <a:rPr lang="pt-BR" sz="1200" strike="noStrike" kern="1200">
                          <a:solidFill>
                            <a:schemeClr val="tx1"/>
                          </a:solidFill>
                          <a:effectLst/>
                          <a:latin typeface="+mn-lt"/>
                          <a:ea typeface="+mn-ea"/>
                          <a:cs typeface="+mn-cs"/>
                        </a:rPr>
                        <a:t> abertos para fiscalizar cadeias produtivas: 2.</a:t>
                      </a:r>
                    </a:p>
                    <a:p>
                      <a:endParaRPr lang="pt-BR" sz="1200" strike="noStrike" kern="1200">
                        <a:solidFill>
                          <a:schemeClr val="tx1"/>
                        </a:solidFill>
                        <a:effectLst/>
                        <a:latin typeface="+mn-lt"/>
                        <a:ea typeface="+mn-ea"/>
                        <a:cs typeface="+mn-cs"/>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500" dirty="0" err="1">
                          <a:latin typeface="+mn-lt"/>
                        </a:rPr>
                        <a:t>Conatpa</a:t>
                      </a:r>
                      <a:endParaRPr lang="pt-BR" sz="15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3142385"/>
                  </a:ext>
                </a:extLst>
              </a:tr>
            </a:tbl>
          </a:graphicData>
        </a:graphic>
      </p:graphicFrame>
      <p:sp>
        <p:nvSpPr>
          <p:cNvPr id="8" name="CaixaDeTexto 7">
            <a:extLst>
              <a:ext uri="{FF2B5EF4-FFF2-40B4-BE49-F238E27FC236}">
                <a16:creationId xmlns:a16="http://schemas.microsoft.com/office/drawing/2014/main" id="{E7910B16-249E-4F5D-845D-1BA837638621}"/>
              </a:ext>
            </a:extLst>
          </p:cNvPr>
          <p:cNvSpPr txBox="1"/>
          <p:nvPr/>
        </p:nvSpPr>
        <p:spPr>
          <a:xfrm>
            <a:off x="1" y="274504"/>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OE2 - TRABALHO PORTUÁRIO E AQUAVIÁRIO</a:t>
            </a:r>
          </a:p>
        </p:txBody>
      </p:sp>
      <p:sp>
        <p:nvSpPr>
          <p:cNvPr id="3" name="CaixaDeTexto 2">
            <a:extLst>
              <a:ext uri="{FF2B5EF4-FFF2-40B4-BE49-F238E27FC236}">
                <a16:creationId xmlns:a16="http://schemas.microsoft.com/office/drawing/2014/main" id="{97A4F830-428D-60A5-3558-A5F606C9C00C}"/>
              </a:ext>
            </a:extLst>
          </p:cNvPr>
          <p:cNvSpPr txBox="1"/>
          <p:nvPr/>
        </p:nvSpPr>
        <p:spPr>
          <a:xfrm>
            <a:off x="201048" y="6583496"/>
            <a:ext cx="3077861" cy="246221"/>
          </a:xfrm>
          <a:prstGeom prst="rect">
            <a:avLst/>
          </a:prstGeom>
          <a:noFill/>
        </p:spPr>
        <p:txBody>
          <a:bodyPr wrap="square" rtlCol="0">
            <a:spAutoFit/>
          </a:bodyPr>
          <a:lstStyle/>
          <a:p>
            <a:r>
              <a:rPr lang="pt-BR" sz="1000" baseline="30000"/>
              <a:t>1</a:t>
            </a:r>
            <a:r>
              <a:rPr lang="pt-BR" sz="1000"/>
              <a:t>Informações obtidas dos Relatórios projetos GAETs  </a:t>
            </a:r>
          </a:p>
        </p:txBody>
      </p:sp>
      <p:sp>
        <p:nvSpPr>
          <p:cNvPr id="2" name="CaixaDeTexto 1">
            <a:extLst>
              <a:ext uri="{FF2B5EF4-FFF2-40B4-BE49-F238E27FC236}">
                <a16:creationId xmlns:a16="http://schemas.microsoft.com/office/drawing/2014/main" id="{01911FC3-2729-3944-DEEC-D5AE5A1912B4}"/>
              </a:ext>
            </a:extLst>
          </p:cNvPr>
          <p:cNvSpPr txBox="1"/>
          <p:nvPr/>
        </p:nvSpPr>
        <p:spPr>
          <a:xfrm>
            <a:off x="11671663" y="6150804"/>
            <a:ext cx="461639" cy="261610"/>
          </a:xfrm>
          <a:prstGeom prst="rect">
            <a:avLst/>
          </a:prstGeom>
          <a:noFill/>
        </p:spPr>
        <p:txBody>
          <a:bodyPr wrap="square" rtlCol="0">
            <a:spAutoFit/>
          </a:bodyPr>
          <a:lstStyle/>
          <a:p>
            <a:r>
              <a:rPr lang="pt-BR" sz="1100"/>
              <a:t>71</a:t>
            </a:r>
          </a:p>
        </p:txBody>
      </p:sp>
    </p:spTree>
    <p:extLst>
      <p:ext uri="{BB962C8B-B14F-4D97-AF65-F5344CB8AC3E}">
        <p14:creationId xmlns:p14="http://schemas.microsoft.com/office/powerpoint/2010/main" val="42283302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1157393087"/>
              </p:ext>
            </p:extLst>
          </p:nvPr>
        </p:nvGraphicFramePr>
        <p:xfrm>
          <a:off x="0" y="884679"/>
          <a:ext cx="12192000" cy="5399161"/>
        </p:xfrm>
        <a:graphic>
          <a:graphicData uri="http://schemas.openxmlformats.org/drawingml/2006/table">
            <a:tbl>
              <a:tblPr firstRow="1" bandRow="1">
                <a:tableStyleId>{2D5ABB26-0587-4C30-8999-92F81FD0307C}</a:tableStyleId>
              </a:tblPr>
              <a:tblGrid>
                <a:gridCol w="3577293">
                  <a:extLst>
                    <a:ext uri="{9D8B030D-6E8A-4147-A177-3AD203B41FA5}">
                      <a16:colId xmlns:a16="http://schemas.microsoft.com/office/drawing/2014/main" val="2503338301"/>
                    </a:ext>
                  </a:extLst>
                </a:gridCol>
                <a:gridCol w="6753054">
                  <a:extLst>
                    <a:ext uri="{9D8B030D-6E8A-4147-A177-3AD203B41FA5}">
                      <a16:colId xmlns:a16="http://schemas.microsoft.com/office/drawing/2014/main" val="1283245338"/>
                    </a:ext>
                  </a:extLst>
                </a:gridCol>
                <a:gridCol w="1861653">
                  <a:extLst>
                    <a:ext uri="{9D8B030D-6E8A-4147-A177-3AD203B41FA5}">
                      <a16:colId xmlns:a16="http://schemas.microsoft.com/office/drawing/2014/main" val="1649192392"/>
                    </a:ext>
                  </a:extLst>
                </a:gridCol>
              </a:tblGrid>
              <a:tr h="563479">
                <a:tc>
                  <a:txBody>
                    <a:bodyPr/>
                    <a:lstStyle/>
                    <a:p>
                      <a:pPr algn="ctr" fontAlgn="ctr"/>
                      <a:r>
                        <a:rPr lang="pt-BR" sz="15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944562">
                <a:tc>
                  <a:txBody>
                    <a:bodyPr/>
                    <a:lstStyle/>
                    <a:p>
                      <a:pPr algn="l" fontAlgn="ctr"/>
                      <a:r>
                        <a:rPr lang="pt-BR" sz="1500"/>
                        <a:t>Projeto Frigoríficos </a:t>
                      </a:r>
                      <a:endParaRPr lang="pt-BR" sz="15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just"/>
                      <a:r>
                        <a:rPr lang="pt-BR" sz="1200" strike="noStrike">
                          <a:latin typeface="+mn-lt"/>
                        </a:rPr>
                        <a:t>Cerca de 580 mil trabalhadoras e trabalhadores foram beneficiados por meio do ajuizamento da ACP de nº 20- 94.2022.5.10.0008 e da concessão de liminar suspendendo o processo de revisão da NR 36 que resultaria na supressão da mais importante medida de proteção à saúde dos(as) trabalhadores(as) em frigoríficos, qual seja, as pausas de recuperação psicofisiológicas previstas na norma em comento.</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Codemat</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296439732"/>
                  </a:ext>
                </a:extLst>
              </a:tr>
              <a:tr h="2306692">
                <a:tc>
                  <a:txBody>
                    <a:bodyPr/>
                    <a:lstStyle/>
                    <a:p>
                      <a:pPr algn="l" fontAlgn="ctr"/>
                      <a:r>
                        <a:rPr lang="pt-BR" sz="1500" b="0" i="0" u="none" strike="noStrike">
                          <a:solidFill>
                            <a:srgbClr val="000000"/>
                          </a:solidFill>
                          <a:effectLst/>
                          <a:latin typeface="+mn-lt"/>
                        </a:rPr>
                        <a:t>Projeto Câncer Relacionado ao Trabalho</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Representantes das PRT3; PRT5; PRT8;PRT9; PRT 13; PRT 15; PRT16; PRT 17 manifestaram adesão no desenvolvimento de trabalho interinstitucional para fomentar o aprimoramento dos sistemas de notificação, registro e vigilância à saúde de trabalhadores expostos a agentes cancerígenos nos Estados. Firmado Termo de Parceria com o INCA; 04 Eventos/Oficinas realizados com participação do MPT;  04 Reuniões realizadas, incluindo CAREX e </a:t>
                      </a:r>
                      <a:r>
                        <a:rPr lang="pt-BR" sz="1200" kern="1200" err="1">
                          <a:solidFill>
                            <a:schemeClr val="tx1"/>
                          </a:solidFill>
                          <a:effectLst/>
                          <a:latin typeface="+mn-lt"/>
                          <a:ea typeface="+mn-ea"/>
                          <a:cs typeface="+mn-cs"/>
                        </a:rPr>
                        <a:t>Renast</a:t>
                      </a:r>
                      <a:r>
                        <a:rPr lang="pt-BR" sz="1200" kern="1200">
                          <a:solidFill>
                            <a:schemeClr val="tx1"/>
                          </a:solidFill>
                          <a:effectLst/>
                          <a:latin typeface="+mn-lt"/>
                          <a:ea typeface="+mn-ea"/>
                          <a:cs typeface="+mn-cs"/>
                        </a:rPr>
                        <a:t>;  03 estados receberam capacitação na área de </a:t>
                      </a:r>
                      <a:r>
                        <a:rPr lang="pt-BR" sz="1200" kern="1200" err="1">
                          <a:solidFill>
                            <a:schemeClr val="tx1"/>
                          </a:solidFill>
                          <a:effectLst/>
                          <a:latin typeface="+mn-lt"/>
                          <a:ea typeface="+mn-ea"/>
                          <a:cs typeface="+mn-cs"/>
                        </a:rPr>
                        <a:t>Vigilânicia</a:t>
                      </a:r>
                      <a:r>
                        <a:rPr lang="pt-BR" sz="1200" kern="1200">
                          <a:solidFill>
                            <a:schemeClr val="tx1"/>
                          </a:solidFill>
                          <a:effectLst/>
                          <a:latin typeface="+mn-lt"/>
                          <a:ea typeface="+mn-ea"/>
                          <a:cs typeface="+mn-cs"/>
                        </a:rPr>
                        <a:t> e Saúde do Trabalhador por meio da Cooperação Técnica com o Inca; 25 pessoas, entre servidores(as) e procuradores(as), capacitados no MPT na temática do projeto. Oficina de apresentação dos resultados preliminares do Projeto </a:t>
                      </a:r>
                      <a:r>
                        <a:rPr lang="pt-BR" sz="1200" kern="1200" err="1">
                          <a:solidFill>
                            <a:schemeClr val="tx1"/>
                          </a:solidFill>
                          <a:effectLst/>
                          <a:latin typeface="+mn-lt"/>
                          <a:ea typeface="+mn-ea"/>
                          <a:cs typeface="+mn-cs"/>
                        </a:rPr>
                        <a:t>Carex</a:t>
                      </a:r>
                      <a:r>
                        <a:rPr lang="pt-BR" sz="1200" kern="1200">
                          <a:solidFill>
                            <a:schemeClr val="tx1"/>
                          </a:solidFill>
                          <a:effectLst/>
                          <a:latin typeface="+mn-lt"/>
                          <a:ea typeface="+mn-ea"/>
                          <a:cs typeface="+mn-cs"/>
                        </a:rPr>
                        <a:t> Brasil, coordenado pelo DSASTE do Ministério da Saúde, em parceria com o Instituto Nacional de Câncer e a Fundacentro. O projeto </a:t>
                      </a:r>
                      <a:r>
                        <a:rPr lang="pt-BR" sz="1200" kern="1200" err="1">
                          <a:solidFill>
                            <a:schemeClr val="tx1"/>
                          </a:solidFill>
                          <a:effectLst/>
                          <a:latin typeface="+mn-lt"/>
                          <a:ea typeface="+mn-ea"/>
                          <a:cs typeface="+mn-cs"/>
                        </a:rPr>
                        <a:t>Carex</a:t>
                      </a:r>
                      <a:r>
                        <a:rPr lang="pt-BR" sz="1200" kern="1200">
                          <a:solidFill>
                            <a:schemeClr val="tx1"/>
                          </a:solidFill>
                          <a:effectLst/>
                          <a:latin typeface="+mn-lt"/>
                          <a:ea typeface="+mn-ea"/>
                          <a:cs typeface="+mn-cs"/>
                        </a:rPr>
                        <a:t> (</a:t>
                      </a:r>
                      <a:r>
                        <a:rPr lang="pt-BR" sz="1200" kern="1200" err="1">
                          <a:solidFill>
                            <a:schemeClr val="tx1"/>
                          </a:solidFill>
                          <a:effectLst/>
                          <a:latin typeface="+mn-lt"/>
                          <a:ea typeface="+mn-ea"/>
                          <a:cs typeface="+mn-cs"/>
                        </a:rPr>
                        <a:t>Carcinogen</a:t>
                      </a:r>
                      <a:r>
                        <a:rPr lang="pt-BR" sz="1200" kern="1200">
                          <a:solidFill>
                            <a:schemeClr val="tx1"/>
                          </a:solidFill>
                          <a:effectLst/>
                          <a:latin typeface="+mn-lt"/>
                          <a:ea typeface="+mn-ea"/>
                          <a:cs typeface="+mn-cs"/>
                        </a:rPr>
                        <a:t> </a:t>
                      </a:r>
                      <a:r>
                        <a:rPr lang="pt-BR" sz="1200" kern="1200" err="1">
                          <a:solidFill>
                            <a:schemeClr val="tx1"/>
                          </a:solidFill>
                          <a:effectLst/>
                          <a:latin typeface="+mn-lt"/>
                          <a:ea typeface="+mn-ea"/>
                          <a:cs typeface="+mn-cs"/>
                        </a:rPr>
                        <a:t>Exposure</a:t>
                      </a:r>
                      <a:r>
                        <a:rPr lang="pt-BR" sz="1200" kern="1200">
                          <a:solidFill>
                            <a:schemeClr val="tx1"/>
                          </a:solidFill>
                          <a:effectLst/>
                          <a:latin typeface="+mn-lt"/>
                          <a:ea typeface="+mn-ea"/>
                          <a:cs typeface="+mn-cs"/>
                        </a:rPr>
                        <a:t>) é um sistema internacional de informação sobre exposições ocupacionais a agentes cancerígenos</a:t>
                      </a:r>
                      <a:r>
                        <a:rPr lang="pt-BR" sz="1200" strike="noStrike" kern="1200">
                          <a:solidFill>
                            <a:schemeClr val="tx1"/>
                          </a:solidFill>
                          <a:effectLst/>
                          <a:latin typeface="+mn-lt"/>
                          <a:ea typeface="+mn-ea"/>
                          <a:cs typeface="+mn-cs"/>
                        </a:rPr>
                        <a:t>.</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Codemat</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349072138"/>
                  </a:ext>
                </a:extLst>
              </a:tr>
              <a:tr h="1584428">
                <a:tc>
                  <a:txBody>
                    <a:bodyPr/>
                    <a:lstStyle/>
                    <a:p>
                      <a:pPr algn="l" fontAlgn="ctr"/>
                      <a:r>
                        <a:rPr lang="pt-BR" sz="1500" b="0" i="0" u="none" strike="noStrike">
                          <a:solidFill>
                            <a:srgbClr val="000000"/>
                          </a:solidFill>
                          <a:effectLst/>
                          <a:latin typeface="+mn-lt"/>
                        </a:rPr>
                        <a:t>Projeto de Banimento do Amianto</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strike="noStrike" kern="1200">
                          <a:solidFill>
                            <a:schemeClr val="tx1"/>
                          </a:solidFill>
                          <a:effectLst/>
                          <a:latin typeface="+mn-lt"/>
                          <a:ea typeface="+mn-ea"/>
                          <a:cs typeface="+mn-cs"/>
                        </a:rPr>
                        <a:t>Capacitadas, em 2022,  162 pessoas entre membras(os), integrantes de entidades parceiras e sociedade civil no tema do projeto:  150 em seminários, que além de integrantes do MPT, contou com a participação de representantes do  Ministério da Saúde, Secretarias Estaduais e Municipais de Saúde, associações de vítimas e familiares de vítimas, universidades e seus(suas) pesquisadores(as); e 12 lideranças de associações de vítimas e seus familiares em reunião realizada em Osasco/SP.</a:t>
                      </a:r>
                      <a:endParaRPr lang="pt-BR" sz="1200" strike="noStrike">
                        <a:latin typeface="+mn-lt"/>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Codemat</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754788"/>
                  </a:ext>
                </a:extLst>
              </a:tr>
            </a:tbl>
          </a:graphicData>
        </a:graphic>
      </p:graphicFrame>
      <p:sp>
        <p:nvSpPr>
          <p:cNvPr id="8" name="CaixaDeTexto 7">
            <a:extLst>
              <a:ext uri="{FF2B5EF4-FFF2-40B4-BE49-F238E27FC236}">
                <a16:creationId xmlns:a16="http://schemas.microsoft.com/office/drawing/2014/main" id="{E7910B16-249E-4F5D-845D-1BA837638621}"/>
              </a:ext>
            </a:extLst>
          </p:cNvPr>
          <p:cNvSpPr txBox="1"/>
          <p:nvPr/>
        </p:nvSpPr>
        <p:spPr>
          <a:xfrm>
            <a:off x="0" y="254401"/>
            <a:ext cx="12537830" cy="400110"/>
          </a:xfrm>
          <a:prstGeom prst="rect">
            <a:avLst/>
          </a:prstGeom>
          <a:noFill/>
        </p:spPr>
        <p:txBody>
          <a:bodyPr wrap="square" rtlCol="0">
            <a:spAutoFit/>
          </a:bodyPr>
          <a:lstStyle/>
          <a:p>
            <a:pPr algn="ctr"/>
            <a:r>
              <a:rPr lang="pt-BR" sz="2000" b="1">
                <a:solidFill>
                  <a:schemeClr val="tx1">
                    <a:lumMod val="85000"/>
                    <a:lumOff val="15000"/>
                  </a:schemeClr>
                </a:solidFill>
              </a:rPr>
              <a:t>OE2 - MEIO AMBIENTE DO TRABALHO E SAÚDE</a:t>
            </a:r>
          </a:p>
        </p:txBody>
      </p:sp>
      <p:sp>
        <p:nvSpPr>
          <p:cNvPr id="2" name="CaixaDeTexto 1">
            <a:extLst>
              <a:ext uri="{FF2B5EF4-FFF2-40B4-BE49-F238E27FC236}">
                <a16:creationId xmlns:a16="http://schemas.microsoft.com/office/drawing/2014/main" id="{4D0997FB-BC96-5F66-4B27-BC0574E0F1E9}"/>
              </a:ext>
            </a:extLst>
          </p:cNvPr>
          <p:cNvSpPr txBox="1"/>
          <p:nvPr/>
        </p:nvSpPr>
        <p:spPr>
          <a:xfrm>
            <a:off x="11625589" y="5973321"/>
            <a:ext cx="461639" cy="261610"/>
          </a:xfrm>
          <a:prstGeom prst="rect">
            <a:avLst/>
          </a:prstGeom>
          <a:noFill/>
        </p:spPr>
        <p:txBody>
          <a:bodyPr wrap="square" rtlCol="0">
            <a:spAutoFit/>
          </a:bodyPr>
          <a:lstStyle/>
          <a:p>
            <a:r>
              <a:rPr lang="pt-BR" sz="1100"/>
              <a:t>72</a:t>
            </a:r>
          </a:p>
        </p:txBody>
      </p:sp>
    </p:spTree>
    <p:extLst>
      <p:ext uri="{BB962C8B-B14F-4D97-AF65-F5344CB8AC3E}">
        <p14:creationId xmlns:p14="http://schemas.microsoft.com/office/powerpoint/2010/main" val="3268599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3505630944"/>
              </p:ext>
            </p:extLst>
          </p:nvPr>
        </p:nvGraphicFramePr>
        <p:xfrm>
          <a:off x="0" y="776810"/>
          <a:ext cx="12192000" cy="5615947"/>
        </p:xfrm>
        <a:graphic>
          <a:graphicData uri="http://schemas.openxmlformats.org/drawingml/2006/table">
            <a:tbl>
              <a:tblPr firstRow="1" bandRow="1">
                <a:tableStyleId>{2D5ABB26-0587-4C30-8999-92F81FD0307C}</a:tableStyleId>
              </a:tblPr>
              <a:tblGrid>
                <a:gridCol w="3678663">
                  <a:extLst>
                    <a:ext uri="{9D8B030D-6E8A-4147-A177-3AD203B41FA5}">
                      <a16:colId xmlns:a16="http://schemas.microsoft.com/office/drawing/2014/main" val="2503338301"/>
                    </a:ext>
                  </a:extLst>
                </a:gridCol>
                <a:gridCol w="6377047">
                  <a:extLst>
                    <a:ext uri="{9D8B030D-6E8A-4147-A177-3AD203B41FA5}">
                      <a16:colId xmlns:a16="http://schemas.microsoft.com/office/drawing/2014/main" val="1283245338"/>
                    </a:ext>
                  </a:extLst>
                </a:gridCol>
                <a:gridCol w="2136290">
                  <a:extLst>
                    <a:ext uri="{9D8B030D-6E8A-4147-A177-3AD203B41FA5}">
                      <a16:colId xmlns:a16="http://schemas.microsoft.com/office/drawing/2014/main" val="1649192392"/>
                    </a:ext>
                  </a:extLst>
                </a:gridCol>
              </a:tblGrid>
              <a:tr h="513750">
                <a:tc>
                  <a:txBody>
                    <a:bodyPr/>
                    <a:lstStyle/>
                    <a:p>
                      <a:pPr algn="ctr" fontAlgn="ctr"/>
                      <a:r>
                        <a:rPr lang="pt-BR" sz="15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861202">
                <a:tc>
                  <a:txBody>
                    <a:bodyPr/>
                    <a:lstStyle/>
                    <a:p>
                      <a:pPr algn="l" fontAlgn="ctr"/>
                      <a:r>
                        <a:rPr lang="pt-BR" sz="1500" b="0" i="0" u="none" strike="noStrike">
                          <a:solidFill>
                            <a:srgbClr val="000000"/>
                          </a:solidFill>
                          <a:effectLst/>
                          <a:latin typeface="+mn-lt"/>
                        </a:rPr>
                        <a:t>Projeto Nacional de Promoção da Regularidade das Notificações de Acidentes de Trabalho</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a:latin typeface="+mn-lt"/>
                        </a:rPr>
                        <a:t>873 Recomendações Expedidas; realizado Webnário "Abril Verde 2022" com o  painel:  A subnotificação dos acidentes e doenças ocupacionais no Brasil. No primeiro semestre de 2022, em alusão ao abril verde, foram realizadas várias audiências coletivas, incluindo representantes de instituições públicas e privadas,  nos estados  para discutir o tema acidente de trabalho: PRT1 26/4;PRT5 24/5;PRT12 28/4; PRT13 27/4; PRT16 27/4; PRT21 28/4.  No segundo  semestre foram realizadas reuniões  com entidades que atuam na temática como  a Coordenação Geral de Saúde do Trabalhador e da Trabalhadora,  a Secretaria de Vigilância de Saúde, ambas  do Ministério da Saúde, e com a Sociedade Brasileira de Medicina Nuclear  (com o objetivo de juntar esforços para que a prevenção, a detecção e a notificação das doenças relacionadas ao trabalho se tornem uma preocupação diária na rotina médica) e com o INSS sobre a aplicação do Nexo Técnico Epidemiológico Previdenciário. </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Codemat</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885782634"/>
                  </a:ext>
                </a:extLst>
              </a:tr>
              <a:tr h="861202">
                <a:tc>
                  <a:txBody>
                    <a:bodyPr/>
                    <a:lstStyle/>
                    <a:p>
                      <a:pPr algn="l" fontAlgn="ctr"/>
                      <a:r>
                        <a:rPr lang="pt-BR" sz="1500" b="0" i="0" u="none" strike="noStrike">
                          <a:solidFill>
                            <a:srgbClr val="000000"/>
                          </a:solidFill>
                          <a:effectLst/>
                          <a:latin typeface="+mn-lt"/>
                        </a:rPr>
                        <a:t>Projeto de Fortalecimento da Saúde do Trabalhador no SUS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just"/>
                      <a:r>
                        <a:rPr lang="pt-BR" sz="1200">
                          <a:latin typeface="+mn-lt"/>
                        </a:rPr>
                        <a:t>Foram alcançados 1023 municípios nas 42 audiências públicas/coletivas realizadas pelos GAETs em execução do projeto. Foram expedidas 496 recomendações. O MPT acompanhou as discussões em torno da reestruturação da Rede Nacional de Saúde do Trabalhador, participando em cooperação com a  Secretaria de Vigilância de Saúde do MS, com  o Conselho Nacional de Saúde, com a  Secretaria de Vigilância de Saúde do MS, com a  Organização Pan-Americana da Saúde/Organização Mundial de Saúde, com o Departamento de Vigilância em Saúde Ambiental e Saúde do Trabalhador do Ministério da Saúde e com a  Coordenadora do Cerest Estadual do Espírito Santo, que representou o Conselho Nacional de Secretários de Saúde – CONASS.</a:t>
                      </a:r>
                      <a:endParaRPr lang="pt-BR" sz="1200">
                        <a:solidFill>
                          <a:srgbClr val="FF0000"/>
                        </a:solidFill>
                        <a:latin typeface="+mn-lt"/>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Codemat</a:t>
                      </a:r>
                      <a:r>
                        <a:rPr lang="pt-BR" sz="1500">
                          <a:latin typeface="+mn-lt"/>
                        </a:rPr>
                        <a:t>, </a:t>
                      </a:r>
                      <a:r>
                        <a:rPr lang="pt-BR" sz="1500" err="1">
                          <a:latin typeface="+mn-lt"/>
                        </a:rPr>
                        <a:t>Conap</a:t>
                      </a:r>
                      <a:r>
                        <a:rPr lang="pt-BR" sz="1500">
                          <a:latin typeface="+mn-lt"/>
                        </a:rPr>
                        <a:t> e </a:t>
                      </a:r>
                      <a:r>
                        <a:rPr lang="pt-BR" sz="1500" err="1">
                          <a:latin typeface="+mn-lt"/>
                        </a:rPr>
                        <a:t>Conalis</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296439732"/>
                  </a:ext>
                </a:extLst>
              </a:tr>
              <a:tr h="1444597">
                <a:tc>
                  <a:txBody>
                    <a:bodyPr/>
                    <a:lstStyle/>
                    <a:p>
                      <a:pPr algn="l" fontAlgn="ctr"/>
                      <a:r>
                        <a:rPr lang="pt-BR" sz="1500" b="0" i="0" u="none" strike="noStrike">
                          <a:solidFill>
                            <a:srgbClr val="000000"/>
                          </a:solidFill>
                          <a:effectLst/>
                          <a:latin typeface="+mn-lt"/>
                        </a:rPr>
                        <a:t>Projeto Saúde na Saúde</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a:solidFill>
                            <a:schemeClr val="tx1"/>
                          </a:solidFill>
                          <a:latin typeface="+mn-lt"/>
                        </a:rPr>
                        <a:t>Realizada articulação com Poder Público/ Organizações Sociais e Cooperativas para tratar sobre a subnotificação de </a:t>
                      </a:r>
                      <a:r>
                        <a:rPr lang="pt-BR" sz="1200" err="1">
                          <a:solidFill>
                            <a:schemeClr val="tx1"/>
                          </a:solidFill>
                          <a:latin typeface="+mn-lt"/>
                        </a:rPr>
                        <a:t>CATs</a:t>
                      </a:r>
                      <a:r>
                        <a:rPr lang="pt-BR" sz="1200">
                          <a:solidFill>
                            <a:schemeClr val="tx1"/>
                          </a:solidFill>
                          <a:latin typeface="+mn-lt"/>
                        </a:rPr>
                        <a:t> e correta alimentação do SINAN. Realizada requisições de documentos junto à entidades identificadas.</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Conap</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362575"/>
                  </a:ext>
                </a:extLst>
              </a:tr>
            </a:tbl>
          </a:graphicData>
        </a:graphic>
      </p:graphicFrame>
      <p:sp>
        <p:nvSpPr>
          <p:cNvPr id="8" name="CaixaDeTexto 7">
            <a:extLst>
              <a:ext uri="{FF2B5EF4-FFF2-40B4-BE49-F238E27FC236}">
                <a16:creationId xmlns:a16="http://schemas.microsoft.com/office/drawing/2014/main" id="{E7910B16-249E-4F5D-845D-1BA837638621}"/>
              </a:ext>
            </a:extLst>
          </p:cNvPr>
          <p:cNvSpPr txBox="1"/>
          <p:nvPr/>
        </p:nvSpPr>
        <p:spPr>
          <a:xfrm>
            <a:off x="0" y="254401"/>
            <a:ext cx="12537830" cy="400110"/>
          </a:xfrm>
          <a:prstGeom prst="rect">
            <a:avLst/>
          </a:prstGeom>
          <a:noFill/>
        </p:spPr>
        <p:txBody>
          <a:bodyPr wrap="square" rtlCol="0">
            <a:spAutoFit/>
          </a:bodyPr>
          <a:lstStyle/>
          <a:p>
            <a:pPr algn="ctr"/>
            <a:r>
              <a:rPr lang="pt-BR" sz="2000" b="1">
                <a:solidFill>
                  <a:schemeClr val="tx1">
                    <a:lumMod val="85000"/>
                    <a:lumOff val="15000"/>
                  </a:schemeClr>
                </a:solidFill>
              </a:rPr>
              <a:t>OE2 - MEIO AMBIENTE DO TRABALHO E SAÚDE</a:t>
            </a:r>
          </a:p>
        </p:txBody>
      </p:sp>
      <p:sp>
        <p:nvSpPr>
          <p:cNvPr id="2" name="CaixaDeTexto 1">
            <a:extLst>
              <a:ext uri="{FF2B5EF4-FFF2-40B4-BE49-F238E27FC236}">
                <a16:creationId xmlns:a16="http://schemas.microsoft.com/office/drawing/2014/main" id="{F702DBC0-91FD-D85D-7278-74861E1AE5B5}"/>
              </a:ext>
            </a:extLst>
          </p:cNvPr>
          <p:cNvSpPr txBox="1"/>
          <p:nvPr/>
        </p:nvSpPr>
        <p:spPr>
          <a:xfrm>
            <a:off x="11403647" y="6081190"/>
            <a:ext cx="461639" cy="261610"/>
          </a:xfrm>
          <a:prstGeom prst="rect">
            <a:avLst/>
          </a:prstGeom>
          <a:noFill/>
        </p:spPr>
        <p:txBody>
          <a:bodyPr wrap="square" rtlCol="0">
            <a:spAutoFit/>
          </a:bodyPr>
          <a:lstStyle/>
          <a:p>
            <a:r>
              <a:rPr lang="pt-BR" sz="1100"/>
              <a:t>73</a:t>
            </a:r>
          </a:p>
        </p:txBody>
      </p:sp>
    </p:spTree>
    <p:extLst>
      <p:ext uri="{BB962C8B-B14F-4D97-AF65-F5344CB8AC3E}">
        <p14:creationId xmlns:p14="http://schemas.microsoft.com/office/powerpoint/2010/main" val="13917986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500201" y="1570599"/>
            <a:ext cx="11177954" cy="2800767"/>
          </a:xfrm>
          <a:prstGeom prst="rect">
            <a:avLst/>
          </a:prstGeom>
          <a:noFill/>
        </p:spPr>
        <p:txBody>
          <a:bodyPr wrap="square" rtlCol="0">
            <a:spAutoFit/>
          </a:bodyPr>
          <a:lstStyle/>
          <a:p>
            <a:pPr algn="ctr"/>
            <a:r>
              <a:rPr lang="pt-BR" sz="3200" b="1"/>
              <a:t>OBJETIVO ESTRATÉGICO 3 (OE3) </a:t>
            </a:r>
          </a:p>
          <a:p>
            <a:endParaRPr lang="pt-BR" sz="3200" b="1"/>
          </a:p>
          <a:p>
            <a:endParaRPr lang="pt-BR" sz="3200" b="1"/>
          </a:p>
          <a:p>
            <a:pPr algn="ctr"/>
            <a:r>
              <a:rPr lang="pt-BR" sz="4000" b="1"/>
              <a:t> Promover o diálogo e a proteção social no trabalho, bem como a valorização dos direitos trabalhistas </a:t>
            </a:r>
            <a:endParaRPr lang="pt-BR" sz="3200" b="1"/>
          </a:p>
        </p:txBody>
      </p:sp>
      <p:sp>
        <p:nvSpPr>
          <p:cNvPr id="2" name="CaixaDeTexto 1">
            <a:extLst>
              <a:ext uri="{FF2B5EF4-FFF2-40B4-BE49-F238E27FC236}">
                <a16:creationId xmlns:a16="http://schemas.microsoft.com/office/drawing/2014/main" id="{FDCBF1AD-66CE-A615-5212-067E5275C220}"/>
              </a:ext>
            </a:extLst>
          </p:cNvPr>
          <p:cNvSpPr txBox="1"/>
          <p:nvPr/>
        </p:nvSpPr>
        <p:spPr>
          <a:xfrm>
            <a:off x="11359259" y="6081190"/>
            <a:ext cx="461639" cy="261610"/>
          </a:xfrm>
          <a:prstGeom prst="rect">
            <a:avLst/>
          </a:prstGeom>
          <a:noFill/>
        </p:spPr>
        <p:txBody>
          <a:bodyPr wrap="square" rtlCol="0">
            <a:spAutoFit/>
          </a:bodyPr>
          <a:lstStyle/>
          <a:p>
            <a:r>
              <a:rPr lang="pt-BR" sz="1100"/>
              <a:t>74</a:t>
            </a:r>
          </a:p>
        </p:txBody>
      </p:sp>
    </p:spTree>
    <p:extLst>
      <p:ext uri="{BB962C8B-B14F-4D97-AF65-F5344CB8AC3E}">
        <p14:creationId xmlns:p14="http://schemas.microsoft.com/office/powerpoint/2010/main" val="875988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FB1052DE-B61A-472C-8EC2-9C136A0CC8BC}"/>
              </a:ext>
            </a:extLst>
          </p:cNvPr>
          <p:cNvGraphicFramePr>
            <a:graphicFrameLocks noGrp="1"/>
          </p:cNvGraphicFramePr>
          <p:nvPr>
            <p:extLst>
              <p:ext uri="{D42A27DB-BD31-4B8C-83A1-F6EECF244321}">
                <p14:modId xmlns:p14="http://schemas.microsoft.com/office/powerpoint/2010/main" val="4179675651"/>
              </p:ext>
            </p:extLst>
          </p:nvPr>
        </p:nvGraphicFramePr>
        <p:xfrm>
          <a:off x="163589" y="790832"/>
          <a:ext cx="11908963" cy="4084320"/>
        </p:xfrm>
        <a:graphic>
          <a:graphicData uri="http://schemas.openxmlformats.org/drawingml/2006/table">
            <a:tbl>
              <a:tblPr firstRow="1" bandRow="1">
                <a:tableStyleId>{2D5ABB26-0587-4C30-8999-92F81FD0307C}</a:tableStyleId>
              </a:tblPr>
              <a:tblGrid>
                <a:gridCol w="3087509">
                  <a:extLst>
                    <a:ext uri="{9D8B030D-6E8A-4147-A177-3AD203B41FA5}">
                      <a16:colId xmlns:a16="http://schemas.microsoft.com/office/drawing/2014/main" val="3523583392"/>
                    </a:ext>
                  </a:extLst>
                </a:gridCol>
                <a:gridCol w="1176194">
                  <a:extLst>
                    <a:ext uri="{9D8B030D-6E8A-4147-A177-3AD203B41FA5}">
                      <a16:colId xmlns:a16="http://schemas.microsoft.com/office/drawing/2014/main" val="2083650228"/>
                    </a:ext>
                  </a:extLst>
                </a:gridCol>
                <a:gridCol w="1176194">
                  <a:extLst>
                    <a:ext uri="{9D8B030D-6E8A-4147-A177-3AD203B41FA5}">
                      <a16:colId xmlns:a16="http://schemas.microsoft.com/office/drawing/2014/main" val="4005437970"/>
                    </a:ext>
                  </a:extLst>
                </a:gridCol>
                <a:gridCol w="4778287">
                  <a:extLst>
                    <a:ext uri="{9D8B030D-6E8A-4147-A177-3AD203B41FA5}">
                      <a16:colId xmlns:a16="http://schemas.microsoft.com/office/drawing/2014/main" val="3618430312"/>
                    </a:ext>
                  </a:extLst>
                </a:gridCol>
                <a:gridCol w="1690779">
                  <a:extLst>
                    <a:ext uri="{9D8B030D-6E8A-4147-A177-3AD203B41FA5}">
                      <a16:colId xmlns:a16="http://schemas.microsoft.com/office/drawing/2014/main" val="3629710529"/>
                    </a:ext>
                  </a:extLst>
                </a:gridCol>
              </a:tblGrid>
              <a:tr h="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0">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trabalhadores beneficiados pela atuação do MPT no combate a fraudes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pt-BR" sz="1400" b="0" i="0" u="none" strike="noStrike">
                          <a:solidFill>
                            <a:schemeClr val="tx1"/>
                          </a:solidFill>
                          <a:effectLst/>
                          <a:latin typeface="Calibri" panose="020F0502020204030204" pitchFamily="34" charset="0"/>
                        </a:rPr>
                        <a:t>Sem meta definida</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t>3.612.014</a:t>
                      </a:r>
                      <a:endParaRPr lang="pt-BR" sz="1400" b="0" i="0" u="none" strike="sng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Plataformas Digitais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strike="noStrike"/>
                        <a:t>2,6 milhões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Individualização do FGTS </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strike="noStrike" kern="1200">
                          <a:solidFill>
                            <a:schemeClr val="tx1"/>
                          </a:solidFill>
                          <a:latin typeface="+mn-lt"/>
                          <a:ea typeface="+mn-ea"/>
                          <a:cs typeface="+mn-cs"/>
                        </a:rPr>
                        <a:t>1.012.014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0540766"/>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Trabalhadores beneficiados pela atuação do MPT como mediador dos conflitos coletivos de trabalho</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strike="noStrike">
                          <a:solidFill>
                            <a:schemeClr val="tx1"/>
                          </a:solidFill>
                        </a:rPr>
                        <a:t>sem informação numérica de beneficiários</a:t>
                      </a:r>
                    </a:p>
                    <a:p>
                      <a:pPr algn="ctr"/>
                      <a:r>
                        <a:rPr lang="pt-BR" sz="1400" kern="1200">
                          <a:solidFill>
                            <a:schemeClr val="tx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MPT Mediador</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strike="noStrike">
                          <a:solidFill>
                            <a:srgbClr val="FF0000"/>
                          </a:solidFill>
                        </a:rPr>
                        <a:t>Sem informação numérica de beneficiários</a:t>
                      </a:r>
                    </a:p>
                    <a:p>
                      <a:pPr algn="ctr"/>
                      <a:endParaRPr lang="pt-BR" sz="1400" b="0" kern="120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814898"/>
                  </a:ext>
                </a:extLst>
              </a:tr>
              <a:tr h="4975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Trabalhadores beneficiados pela atuação do MPT na promoção da diversidade na estrutura sindical e na negociação coletiva</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strike="noStrike">
                          <a:solidFill>
                            <a:schemeClr val="tx1"/>
                          </a:solidFill>
                        </a:rPr>
                        <a:t>sem informação numérica de beneficiários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Sindicalismo e Diversidade</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strike="noStrike">
                          <a:solidFill>
                            <a:srgbClr val="FF0000"/>
                          </a:solidFill>
                        </a:rPr>
                        <a:t>Sem informação numérica de beneficiários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b="0" strike="sngStrike">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977135"/>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Trabalhadores beneficiados pela atuação do MPT no combate aos atos </a:t>
                      </a:r>
                      <a:r>
                        <a:rPr lang="pt-BR" sz="1400" b="0" i="0" kern="1200" err="1">
                          <a:solidFill>
                            <a:schemeClr val="tx1"/>
                          </a:solidFill>
                          <a:effectLst/>
                          <a:latin typeface="+mn-lt"/>
                          <a:ea typeface="+mn-ea"/>
                          <a:cs typeface="+mn-cs"/>
                        </a:rPr>
                        <a:t>antissindicais</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kern="1200">
                          <a:solidFill>
                            <a:schemeClr val="tx1"/>
                          </a:solidFill>
                          <a:latin typeface="+mn-lt"/>
                          <a:ea typeface="+mn-ea"/>
                          <a:cs typeface="+mn-cs"/>
                        </a:rPr>
                        <a:t>549.264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Projeto o MPT no Combate aos Atos </a:t>
                      </a:r>
                      <a:r>
                        <a:rPr lang="pt-BR" sz="1400" b="0" i="0" kern="1200" err="1">
                          <a:solidFill>
                            <a:schemeClr val="tx1"/>
                          </a:solidFill>
                          <a:effectLst/>
                          <a:latin typeface="+mn-lt"/>
                          <a:ea typeface="+mn-ea"/>
                          <a:cs typeface="+mn-cs"/>
                        </a:rPr>
                        <a:t>Antissindicais</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kern="1200">
                          <a:solidFill>
                            <a:schemeClr val="tx1"/>
                          </a:solidFill>
                          <a:latin typeface="+mn-lt"/>
                          <a:ea typeface="+mn-ea"/>
                          <a:cs typeface="+mn-cs"/>
                        </a:rPr>
                        <a:t>549.264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4172410"/>
                  </a:ext>
                </a:extLst>
              </a:tr>
            </a:tbl>
          </a:graphicData>
        </a:graphic>
      </p:graphicFrame>
      <p:sp>
        <p:nvSpPr>
          <p:cNvPr id="4" name="CaixaDeTexto 3">
            <a:extLst>
              <a:ext uri="{FF2B5EF4-FFF2-40B4-BE49-F238E27FC236}">
                <a16:creationId xmlns:a16="http://schemas.microsoft.com/office/drawing/2014/main" id="{E2BDCD7E-387C-458B-92B5-5C98F3949981}"/>
              </a:ext>
            </a:extLst>
          </p:cNvPr>
          <p:cNvSpPr txBox="1"/>
          <p:nvPr/>
        </p:nvSpPr>
        <p:spPr>
          <a:xfrm>
            <a:off x="1" y="264455"/>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OE3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55C16838-3840-E753-A22F-E198E6612796}"/>
              </a:ext>
            </a:extLst>
          </p:cNvPr>
          <p:cNvSpPr txBox="1"/>
          <p:nvPr/>
        </p:nvSpPr>
        <p:spPr>
          <a:xfrm>
            <a:off x="11403647" y="6081190"/>
            <a:ext cx="461639" cy="261610"/>
          </a:xfrm>
          <a:prstGeom prst="rect">
            <a:avLst/>
          </a:prstGeom>
          <a:noFill/>
        </p:spPr>
        <p:txBody>
          <a:bodyPr wrap="square" rtlCol="0">
            <a:spAutoFit/>
          </a:bodyPr>
          <a:lstStyle/>
          <a:p>
            <a:r>
              <a:rPr lang="pt-BR" sz="1100"/>
              <a:t>75</a:t>
            </a:r>
          </a:p>
        </p:txBody>
      </p:sp>
    </p:spTree>
    <p:extLst>
      <p:ext uri="{BB962C8B-B14F-4D97-AF65-F5344CB8AC3E}">
        <p14:creationId xmlns:p14="http://schemas.microsoft.com/office/powerpoint/2010/main" val="2184505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FB1052DE-B61A-472C-8EC2-9C136A0CC8BC}"/>
              </a:ext>
            </a:extLst>
          </p:cNvPr>
          <p:cNvGraphicFramePr>
            <a:graphicFrameLocks noGrp="1"/>
          </p:cNvGraphicFramePr>
          <p:nvPr>
            <p:extLst>
              <p:ext uri="{D42A27DB-BD31-4B8C-83A1-F6EECF244321}">
                <p14:modId xmlns:p14="http://schemas.microsoft.com/office/powerpoint/2010/main" val="1345320015"/>
              </p:ext>
            </p:extLst>
          </p:nvPr>
        </p:nvGraphicFramePr>
        <p:xfrm>
          <a:off x="1333746" y="1323468"/>
          <a:ext cx="10218184" cy="1981200"/>
        </p:xfrm>
        <a:graphic>
          <a:graphicData uri="http://schemas.openxmlformats.org/drawingml/2006/table">
            <a:tbl>
              <a:tblPr firstRow="1" bandRow="1">
                <a:tableStyleId>{2D5ABB26-0587-4C30-8999-92F81FD0307C}</a:tableStyleId>
              </a:tblPr>
              <a:tblGrid>
                <a:gridCol w="3087509">
                  <a:extLst>
                    <a:ext uri="{9D8B030D-6E8A-4147-A177-3AD203B41FA5}">
                      <a16:colId xmlns:a16="http://schemas.microsoft.com/office/drawing/2014/main" val="3523583392"/>
                    </a:ext>
                  </a:extLst>
                </a:gridCol>
                <a:gridCol w="1176194">
                  <a:extLst>
                    <a:ext uri="{9D8B030D-6E8A-4147-A177-3AD203B41FA5}">
                      <a16:colId xmlns:a16="http://schemas.microsoft.com/office/drawing/2014/main" val="2083650228"/>
                    </a:ext>
                  </a:extLst>
                </a:gridCol>
                <a:gridCol w="1176194">
                  <a:extLst>
                    <a:ext uri="{9D8B030D-6E8A-4147-A177-3AD203B41FA5}">
                      <a16:colId xmlns:a16="http://schemas.microsoft.com/office/drawing/2014/main" val="4005437970"/>
                    </a:ext>
                  </a:extLst>
                </a:gridCol>
                <a:gridCol w="4778287">
                  <a:extLst>
                    <a:ext uri="{9D8B030D-6E8A-4147-A177-3AD203B41FA5}">
                      <a16:colId xmlns:a16="http://schemas.microsoft.com/office/drawing/2014/main" val="3618430312"/>
                    </a:ext>
                  </a:extLst>
                </a:gridCol>
              </a:tblGrid>
              <a:tr h="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arquivamentos com resolução na área temática 8: Liberdade e Organização Sindical</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mn-lt"/>
                        </a:rPr>
                        <a:t>11,43%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Atuação Ordinária Resolutiva na área temática 8: Liberdade e Organização Sindical</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arquivamentos com resolução na área temática 3: Fraudes Trabalhistas</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solidFill>
                            <a:schemeClr val="tx1"/>
                          </a:solidFill>
                        </a:rPr>
                        <a:t>Sem meta definida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mn-lt"/>
                        </a:rPr>
                        <a:t>19,25%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Atuação Ordinária Resolutiva na área temática 3: Fraudes Trabalhistas</a:t>
                      </a:r>
                      <a:endParaRPr lang="pt-BR"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0540766"/>
                  </a:ext>
                </a:extLst>
              </a:tr>
            </a:tbl>
          </a:graphicData>
        </a:graphic>
      </p:graphicFrame>
      <p:sp>
        <p:nvSpPr>
          <p:cNvPr id="4" name="CaixaDeTexto 3">
            <a:extLst>
              <a:ext uri="{FF2B5EF4-FFF2-40B4-BE49-F238E27FC236}">
                <a16:creationId xmlns:a16="http://schemas.microsoft.com/office/drawing/2014/main" id="{E2BDCD7E-387C-458B-92B5-5C98F3949981}"/>
              </a:ext>
            </a:extLst>
          </p:cNvPr>
          <p:cNvSpPr txBox="1"/>
          <p:nvPr/>
        </p:nvSpPr>
        <p:spPr>
          <a:xfrm>
            <a:off x="1" y="264455"/>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OE3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A9488CE2-D23A-009C-BCC7-92EE2AC7CC28}"/>
              </a:ext>
            </a:extLst>
          </p:cNvPr>
          <p:cNvSpPr txBox="1"/>
          <p:nvPr/>
        </p:nvSpPr>
        <p:spPr>
          <a:xfrm>
            <a:off x="11403647" y="6054557"/>
            <a:ext cx="461639" cy="261610"/>
          </a:xfrm>
          <a:prstGeom prst="rect">
            <a:avLst/>
          </a:prstGeom>
          <a:noFill/>
        </p:spPr>
        <p:txBody>
          <a:bodyPr wrap="square" rtlCol="0">
            <a:spAutoFit/>
          </a:bodyPr>
          <a:lstStyle/>
          <a:p>
            <a:r>
              <a:rPr lang="pt-BR" sz="1100"/>
              <a:t>76</a:t>
            </a:r>
          </a:p>
        </p:txBody>
      </p:sp>
    </p:spTree>
    <p:extLst>
      <p:ext uri="{BB962C8B-B14F-4D97-AF65-F5344CB8AC3E}">
        <p14:creationId xmlns:p14="http://schemas.microsoft.com/office/powerpoint/2010/main" val="20156384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2121810024"/>
              </p:ext>
            </p:extLst>
          </p:nvPr>
        </p:nvGraphicFramePr>
        <p:xfrm>
          <a:off x="9236" y="780229"/>
          <a:ext cx="12191999" cy="5014037"/>
        </p:xfrm>
        <a:graphic>
          <a:graphicData uri="http://schemas.openxmlformats.org/drawingml/2006/table">
            <a:tbl>
              <a:tblPr firstRow="1" bandRow="1">
                <a:tableStyleId>{2D5ABB26-0587-4C30-8999-92F81FD0307C}</a:tableStyleId>
              </a:tblPr>
              <a:tblGrid>
                <a:gridCol w="3245005">
                  <a:extLst>
                    <a:ext uri="{9D8B030D-6E8A-4147-A177-3AD203B41FA5}">
                      <a16:colId xmlns:a16="http://schemas.microsoft.com/office/drawing/2014/main" val="2503338301"/>
                    </a:ext>
                  </a:extLst>
                </a:gridCol>
                <a:gridCol w="6958361">
                  <a:extLst>
                    <a:ext uri="{9D8B030D-6E8A-4147-A177-3AD203B41FA5}">
                      <a16:colId xmlns:a16="http://schemas.microsoft.com/office/drawing/2014/main" val="1283245338"/>
                    </a:ext>
                  </a:extLst>
                </a:gridCol>
                <a:gridCol w="1988633">
                  <a:extLst>
                    <a:ext uri="{9D8B030D-6E8A-4147-A177-3AD203B41FA5}">
                      <a16:colId xmlns:a16="http://schemas.microsoft.com/office/drawing/2014/main" val="1649192392"/>
                    </a:ext>
                  </a:extLst>
                </a:gridCol>
              </a:tblGrid>
              <a:tr h="457556">
                <a:tc>
                  <a:txBody>
                    <a:bodyPr/>
                    <a:lstStyle/>
                    <a:p>
                      <a:pPr algn="ctr" fontAlgn="ctr"/>
                      <a:r>
                        <a:rPr lang="pt-BR" sz="15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5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2643099">
                <a:tc>
                  <a:txBody>
                    <a:bodyPr/>
                    <a:lstStyle/>
                    <a:p>
                      <a:pPr algn="l" fontAlgn="ctr"/>
                      <a:r>
                        <a:rPr lang="pt-BR" sz="1500"/>
                        <a:t>Projeto Plataformas Digitais</a:t>
                      </a:r>
                      <a:endParaRPr lang="pt-BR" sz="15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just"/>
                      <a:r>
                        <a:rPr lang="pt-BR" sz="1200" strike="noStrike">
                          <a:latin typeface="+mn-lt"/>
                        </a:rPr>
                        <a:t>2,6 milhões de beneficiados, a partir do número de trabalhadores cadastrados nas plataformas digitais em face das quais o MPT ajuizou ACP ou firmou Acordo ou TAC. 97,81% de membros(as) do MPT foram integrados ao projeto com vistas à qualificação e à uniformidade da atuação;  12 Inquéritos civis instaurados; 22inquéritos civis em andamento; Audiências realizadas: 11 judiciais e 29 administrativas; Queda de 9,6% no número de procedimento instaurados em ralação a 2020. Projeto avançou, alcançando resultados expressivos, mas de difícil quantificação:  1) o reconhecimento de vínculo de emprego de motorista com a Uber no TST em processos que contaram com pareceres exarados por Membros da COI-PGT, a partir da interlocução promovida com o órgão no âmbito do Projeto; 2) capacitação realizada na PGT sobre o tema, com participação dos Membros(as) representantes da CONAFRET nos GAETs; 3) o fornecimento de subsídios, a partir de material elaborado no âmbito do Projeto, para emissão de pareceres em processos individuais envolvendo a temática; 4) participação dos Membros(as) integrantes do Projeto em audiências públicas no Parlamento para expor as conclusões do MPT.</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Conafret</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296439732"/>
                  </a:ext>
                </a:extLst>
              </a:tr>
              <a:tr h="1913382">
                <a:tc>
                  <a:txBody>
                    <a:bodyPr/>
                    <a:lstStyle/>
                    <a:p>
                      <a:pPr algn="l" fontAlgn="ctr"/>
                      <a:r>
                        <a:rPr lang="pt-BR" sz="1500"/>
                        <a:t>Projeto Individualização do FGTS </a:t>
                      </a:r>
                      <a:endParaRPr lang="pt-BR" sz="15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strike="noStrike" kern="1200">
                          <a:solidFill>
                            <a:schemeClr val="tx1"/>
                          </a:solidFill>
                          <a:latin typeface="+mn-lt"/>
                          <a:ea typeface="+mn-ea"/>
                          <a:cs typeface="+mn-cs"/>
                        </a:rPr>
                        <a:t>1.012.014 beneficiados, dado apresentado pela Caixa Econômica Federal que corresponde ao número de trabalhadores/competência; Empresas investigadas: 507. Percentual das empresas investigadas que individualizaram os valores depositados do FGTS: 19,52%, a meta era 15%. Procedimentos instaurados (Notícia de Fato, Inquérito Civil, Procedimento Preparatório e Procedimento Promocional): 377 instaurados e 448 em andamento; TACs: 8 firmados: ACP: 1 ajuizada; Audiências Judiciais: 2 realizadas. Valor das indenizações resultantes das ações do MPT: R$ 44.445.866,61.</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strike="noStrike" kern="1200" err="1">
                          <a:solidFill>
                            <a:schemeClr val="tx1"/>
                          </a:solidFill>
                          <a:latin typeface="+mn-lt"/>
                          <a:ea typeface="+mn-ea"/>
                          <a:cs typeface="+mn-cs"/>
                        </a:rPr>
                        <a:t>Conafret</a:t>
                      </a:r>
                      <a:endParaRPr lang="pt-BR" sz="1500" strike="noStrike" kern="1200">
                        <a:solidFill>
                          <a:schemeClr val="tx1"/>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072138"/>
                  </a:ext>
                </a:extLst>
              </a:tr>
            </a:tbl>
          </a:graphicData>
        </a:graphic>
      </p:graphicFrame>
      <p:sp>
        <p:nvSpPr>
          <p:cNvPr id="8" name="CaixaDeTexto 7">
            <a:extLst>
              <a:ext uri="{FF2B5EF4-FFF2-40B4-BE49-F238E27FC236}">
                <a16:creationId xmlns:a16="http://schemas.microsoft.com/office/drawing/2014/main" id="{E7910B16-249E-4F5D-845D-1BA837638621}"/>
              </a:ext>
            </a:extLst>
          </p:cNvPr>
          <p:cNvSpPr txBox="1"/>
          <p:nvPr/>
        </p:nvSpPr>
        <p:spPr>
          <a:xfrm>
            <a:off x="-1" y="331595"/>
            <a:ext cx="12128157" cy="400110"/>
          </a:xfrm>
          <a:prstGeom prst="rect">
            <a:avLst/>
          </a:prstGeom>
          <a:noFill/>
        </p:spPr>
        <p:txBody>
          <a:bodyPr wrap="square" rtlCol="0">
            <a:spAutoFit/>
          </a:bodyPr>
          <a:lstStyle/>
          <a:p>
            <a:pPr algn="ctr"/>
            <a:r>
              <a:rPr lang="pt-BR" sz="2000" b="1">
                <a:solidFill>
                  <a:schemeClr val="tx1">
                    <a:lumMod val="85000"/>
                    <a:lumOff val="15000"/>
                  </a:schemeClr>
                </a:solidFill>
              </a:rPr>
              <a:t>OE 3 - VALORIZAÇÃO DOS DIREITOS TRABALHISTAS</a:t>
            </a:r>
          </a:p>
        </p:txBody>
      </p:sp>
      <p:sp>
        <p:nvSpPr>
          <p:cNvPr id="2" name="CaixaDeTexto 1">
            <a:extLst>
              <a:ext uri="{FF2B5EF4-FFF2-40B4-BE49-F238E27FC236}">
                <a16:creationId xmlns:a16="http://schemas.microsoft.com/office/drawing/2014/main" id="{30DFFCB8-C0C5-85E6-1A74-3B01BDD6E706}"/>
              </a:ext>
            </a:extLst>
          </p:cNvPr>
          <p:cNvSpPr txBox="1"/>
          <p:nvPr/>
        </p:nvSpPr>
        <p:spPr>
          <a:xfrm>
            <a:off x="11403647" y="6081190"/>
            <a:ext cx="461639" cy="261610"/>
          </a:xfrm>
          <a:prstGeom prst="rect">
            <a:avLst/>
          </a:prstGeom>
          <a:noFill/>
        </p:spPr>
        <p:txBody>
          <a:bodyPr wrap="square" rtlCol="0">
            <a:spAutoFit/>
          </a:bodyPr>
          <a:lstStyle/>
          <a:p>
            <a:r>
              <a:rPr lang="pt-BR" sz="1100"/>
              <a:t>77</a:t>
            </a:r>
          </a:p>
        </p:txBody>
      </p:sp>
    </p:spTree>
    <p:extLst>
      <p:ext uri="{BB962C8B-B14F-4D97-AF65-F5344CB8AC3E}">
        <p14:creationId xmlns:p14="http://schemas.microsoft.com/office/powerpoint/2010/main" val="500608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80170CEA-FFA5-4F28-B425-EB6895495799}"/>
              </a:ext>
            </a:extLst>
          </p:cNvPr>
          <p:cNvGraphicFramePr>
            <a:graphicFrameLocks noGrp="1"/>
          </p:cNvGraphicFramePr>
          <p:nvPr>
            <p:extLst>
              <p:ext uri="{D42A27DB-BD31-4B8C-83A1-F6EECF244321}">
                <p14:modId xmlns:p14="http://schemas.microsoft.com/office/powerpoint/2010/main" val="3643338836"/>
              </p:ext>
            </p:extLst>
          </p:nvPr>
        </p:nvGraphicFramePr>
        <p:xfrm>
          <a:off x="40802" y="971468"/>
          <a:ext cx="12151198" cy="5057196"/>
        </p:xfrm>
        <a:graphic>
          <a:graphicData uri="http://schemas.openxmlformats.org/drawingml/2006/table">
            <a:tbl>
              <a:tblPr firstRow="1" bandRow="1">
                <a:tableStyleId>{2D5ABB26-0587-4C30-8999-92F81FD0307C}</a:tableStyleId>
              </a:tblPr>
              <a:tblGrid>
                <a:gridCol w="2936910">
                  <a:extLst>
                    <a:ext uri="{9D8B030D-6E8A-4147-A177-3AD203B41FA5}">
                      <a16:colId xmlns:a16="http://schemas.microsoft.com/office/drawing/2014/main" val="2503338301"/>
                    </a:ext>
                  </a:extLst>
                </a:gridCol>
                <a:gridCol w="7405220">
                  <a:extLst>
                    <a:ext uri="{9D8B030D-6E8A-4147-A177-3AD203B41FA5}">
                      <a16:colId xmlns:a16="http://schemas.microsoft.com/office/drawing/2014/main" val="1283245338"/>
                    </a:ext>
                  </a:extLst>
                </a:gridCol>
                <a:gridCol w="1809068">
                  <a:extLst>
                    <a:ext uri="{9D8B030D-6E8A-4147-A177-3AD203B41FA5}">
                      <a16:colId xmlns:a16="http://schemas.microsoft.com/office/drawing/2014/main" val="1649192392"/>
                    </a:ext>
                  </a:extLst>
                </a:gridCol>
              </a:tblGrid>
              <a:tr h="328458">
                <a:tc>
                  <a:txBody>
                    <a:bodyPr/>
                    <a:lstStyle/>
                    <a:p>
                      <a:pPr algn="ctr" fontAlgn="ctr"/>
                      <a:r>
                        <a:rPr lang="pt-BR" sz="15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1500">
                          <a:latin typeface="+mn-lt"/>
                        </a:rPr>
                        <a:t>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1500">
                          <a:latin typeface="+mn-lt"/>
                        </a:rPr>
                        <a:t>Coordenadoria</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653721"/>
                  </a:ext>
                </a:extLst>
              </a:tr>
              <a:tr h="2032185">
                <a:tc>
                  <a:txBody>
                    <a:bodyPr/>
                    <a:lstStyle/>
                    <a:p>
                      <a:pPr algn="l" fontAlgn="ctr"/>
                      <a:r>
                        <a:rPr lang="pt-BR" sz="1500"/>
                        <a:t>Projeto MPT Mediador</a:t>
                      </a:r>
                      <a:endParaRPr lang="pt-BR" sz="15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just"/>
                      <a:r>
                        <a:rPr lang="pt-BR" sz="1200" strike="noStrike" kern="1200">
                          <a:solidFill>
                            <a:schemeClr val="tx1"/>
                          </a:solidFill>
                          <a:latin typeface="+mn-lt"/>
                          <a:ea typeface="+mn-ea"/>
                          <a:cs typeface="+mn-cs"/>
                        </a:rPr>
                        <a:t>O projeto MPT Mediador dos conflitos coletivos do trabalho foi encerrado, porém as atividade desenvolvidas na temática permanecem protagonizadas pela Coordenação do Núcleo Permanente de Incentivo à Autocomposição – NUPIA.  Enquanto vigente o projeto, houve atuação com o </a:t>
                      </a:r>
                      <a:r>
                        <a:rPr lang="pt-BR" sz="1200" strike="noStrike" kern="1200" err="1">
                          <a:solidFill>
                            <a:schemeClr val="tx1"/>
                          </a:solidFill>
                          <a:latin typeface="+mn-lt"/>
                          <a:ea typeface="+mn-ea"/>
                          <a:cs typeface="+mn-cs"/>
                        </a:rPr>
                        <a:t>Nupia</a:t>
                      </a:r>
                      <a:r>
                        <a:rPr lang="pt-BR" sz="1200" strike="noStrike" kern="1200">
                          <a:solidFill>
                            <a:schemeClr val="tx1"/>
                          </a:solidFill>
                          <a:latin typeface="+mn-lt"/>
                          <a:ea typeface="+mn-ea"/>
                          <a:cs typeface="+mn-cs"/>
                        </a:rPr>
                        <a:t> na produção do Manual sobre a autocomposição do MPT. Considerando o princípio da eficiência, ponderou-se sobre a manutenção de dois órgãos do MPT, realizando a mesma atividade, de forma que decidiu-se pelo encerramento do projeto.</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Conalis</a:t>
                      </a: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6439732"/>
                  </a:ext>
                </a:extLst>
              </a:tr>
              <a:tr h="10551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500"/>
                        <a:t>Projeto o MPT no Combate aos Atos </a:t>
                      </a:r>
                      <a:r>
                        <a:rPr lang="pt-BR" sz="1500" err="1"/>
                        <a:t>Antissindicais</a:t>
                      </a:r>
                      <a:r>
                        <a:rPr lang="pt-BR" sz="1500"/>
                        <a:t> </a:t>
                      </a:r>
                      <a:endParaRPr lang="pt-BR" sz="1500" b="0" i="0" u="none" strike="noStrike">
                        <a:solidFill>
                          <a:srgbClr val="000000"/>
                        </a:solidFill>
                        <a:effectLst/>
                        <a:latin typeface="+mn-lt"/>
                      </a:endParaRPr>
                    </a:p>
                    <a:p>
                      <a:pPr algn="l" fontAlgn="ctr"/>
                      <a:endParaRPr lang="pt-BR" sz="15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just"/>
                      <a:r>
                        <a:rPr lang="pt-BR" sz="1200" strike="noStrike" kern="1200">
                          <a:solidFill>
                            <a:schemeClr val="tx1"/>
                          </a:solidFill>
                          <a:latin typeface="+mn-lt"/>
                          <a:ea typeface="+mn-ea"/>
                          <a:cs typeface="+mn-cs"/>
                        </a:rPr>
                        <a:t>Inquéritos civis: 253 instaurados </a:t>
                      </a:r>
                      <a:r>
                        <a:rPr lang="pt-BR" sz="1200" strike="noStrike">
                          <a:solidFill>
                            <a:schemeClr val="tx1"/>
                          </a:solidFill>
                          <a:latin typeface="+mn-lt"/>
                        </a:rPr>
                        <a:t>e 486 em andamento; Procedimentos preparatórios: 137 instaurados e 92 em andamento; Tacs: 57 firmados; ACPs.: 24 ajuizadas; Inspeções: 10 realizadas; Recomendações expedidas: 163.</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Conalis</a:t>
                      </a:r>
                      <a:endParaRPr lang="pt-BR" sz="150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4960309"/>
                  </a:ext>
                </a:extLst>
              </a:tr>
              <a:tr h="1641380">
                <a:tc>
                  <a:txBody>
                    <a:bodyPr/>
                    <a:lstStyle/>
                    <a:p>
                      <a:pPr algn="l" fontAlgn="ctr"/>
                      <a:r>
                        <a:rPr lang="pt-BR" sz="1500"/>
                        <a:t>Projeto Sindicalismo e Diversidade</a:t>
                      </a:r>
                      <a:endParaRPr lang="pt-BR" sz="15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pt-BR" sz="1200" strike="noStrike">
                          <a:latin typeface="+mn-lt"/>
                        </a:rPr>
                        <a:t>Instaurados 13 procedimentos preparatórios, Firmados 5 Termos de ajustamento de conduta ( incluindo aditivos);  Instaurados  9 inquéritos civis; Ajuizadas 2 Ações Civis Públicas, realizadas 23 audiências administrativas .</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err="1">
                          <a:latin typeface="+mn-lt"/>
                        </a:rPr>
                        <a:t>Conalis</a:t>
                      </a:r>
                      <a:r>
                        <a:rPr lang="pt-BR" sz="1500">
                          <a:latin typeface="+mn-lt"/>
                        </a:rPr>
                        <a:t>/</a:t>
                      </a:r>
                      <a:r>
                        <a:rPr lang="pt-BR" sz="1500" err="1">
                          <a:latin typeface="+mn-lt"/>
                        </a:rPr>
                        <a:t>Coordigual</a:t>
                      </a:r>
                      <a:r>
                        <a:rPr lang="pt-BR" sz="1500">
                          <a:latin typeface="+mn-lt"/>
                        </a:rPr>
                        <a:t> - </a:t>
                      </a:r>
                      <a:r>
                        <a:rPr lang="pt-BR" sz="1500" err="1">
                          <a:latin typeface="+mn-lt"/>
                        </a:rPr>
                        <a:t>dade</a:t>
                      </a:r>
                      <a:endParaRPr lang="pt-BR" sz="150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72138"/>
                  </a:ext>
                </a:extLst>
              </a:tr>
            </a:tbl>
          </a:graphicData>
        </a:graphic>
      </p:graphicFrame>
      <p:sp>
        <p:nvSpPr>
          <p:cNvPr id="8" name="CaixaDeTexto 7">
            <a:extLst>
              <a:ext uri="{FF2B5EF4-FFF2-40B4-BE49-F238E27FC236}">
                <a16:creationId xmlns:a16="http://schemas.microsoft.com/office/drawing/2014/main" id="{E7910B16-249E-4F5D-845D-1BA837638621}"/>
              </a:ext>
            </a:extLst>
          </p:cNvPr>
          <p:cNvSpPr txBox="1"/>
          <p:nvPr/>
        </p:nvSpPr>
        <p:spPr>
          <a:xfrm>
            <a:off x="-3551" y="154379"/>
            <a:ext cx="12195552" cy="400110"/>
          </a:xfrm>
          <a:prstGeom prst="rect">
            <a:avLst/>
          </a:prstGeom>
          <a:noFill/>
        </p:spPr>
        <p:txBody>
          <a:bodyPr wrap="square" rtlCol="0">
            <a:spAutoFit/>
          </a:bodyPr>
          <a:lstStyle/>
          <a:p>
            <a:pPr algn="ctr"/>
            <a:r>
              <a:rPr lang="pt-BR" sz="2000" b="1">
                <a:solidFill>
                  <a:schemeClr val="tx1">
                    <a:lumMod val="85000"/>
                    <a:lumOff val="15000"/>
                  </a:schemeClr>
                </a:solidFill>
              </a:rPr>
              <a:t>OE 3 - LIBERDADE E ORGANIZAÇÃO SINDICAL</a:t>
            </a:r>
          </a:p>
        </p:txBody>
      </p:sp>
      <p:sp>
        <p:nvSpPr>
          <p:cNvPr id="2" name="CaixaDeTexto 1">
            <a:extLst>
              <a:ext uri="{FF2B5EF4-FFF2-40B4-BE49-F238E27FC236}">
                <a16:creationId xmlns:a16="http://schemas.microsoft.com/office/drawing/2014/main" id="{B857DD62-543F-C469-E153-7D74666C1F3E}"/>
              </a:ext>
            </a:extLst>
          </p:cNvPr>
          <p:cNvSpPr txBox="1"/>
          <p:nvPr/>
        </p:nvSpPr>
        <p:spPr>
          <a:xfrm>
            <a:off x="11403647" y="6081190"/>
            <a:ext cx="461639" cy="261610"/>
          </a:xfrm>
          <a:prstGeom prst="rect">
            <a:avLst/>
          </a:prstGeom>
          <a:noFill/>
        </p:spPr>
        <p:txBody>
          <a:bodyPr wrap="square" rtlCol="0">
            <a:spAutoFit/>
          </a:bodyPr>
          <a:lstStyle/>
          <a:p>
            <a:r>
              <a:rPr lang="pt-BR" sz="1100"/>
              <a:t>78</a:t>
            </a:r>
          </a:p>
        </p:txBody>
      </p:sp>
    </p:spTree>
    <p:extLst>
      <p:ext uri="{BB962C8B-B14F-4D97-AF65-F5344CB8AC3E}">
        <p14:creationId xmlns:p14="http://schemas.microsoft.com/office/powerpoint/2010/main" val="174260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CAFA41-BFC3-449A-917A-C3D022F35ECC}"/>
              </a:ext>
            </a:extLst>
          </p:cNvPr>
          <p:cNvSpPr txBox="1"/>
          <p:nvPr/>
        </p:nvSpPr>
        <p:spPr>
          <a:xfrm>
            <a:off x="400692" y="3013501"/>
            <a:ext cx="113906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i="0" u="none" strike="noStrike" kern="1200" cap="none" spc="0" normalizeH="0" baseline="0" noProof="0">
                <a:ln>
                  <a:noFill/>
                </a:ln>
                <a:solidFill>
                  <a:prstClr val="white"/>
                </a:solidFill>
                <a:effectLst/>
                <a:uLnTx/>
                <a:uFillTx/>
                <a:latin typeface="Calibri Light" panose="020F0302020204030204" pitchFamily="34" charset="0"/>
                <a:cs typeface="Calibri Light" panose="020F0302020204030204" pitchFamily="34" charset="0"/>
              </a:rPr>
              <a:t>RESULTADOS ADMINISTRATIVOS</a:t>
            </a:r>
          </a:p>
        </p:txBody>
      </p:sp>
      <p:sp>
        <p:nvSpPr>
          <p:cNvPr id="3" name="CaixaDeTexto 2">
            <a:extLst>
              <a:ext uri="{FF2B5EF4-FFF2-40B4-BE49-F238E27FC236}">
                <a16:creationId xmlns:a16="http://schemas.microsoft.com/office/drawing/2014/main" id="{E5CD5344-FADB-0027-12E1-FC1046FE0165}"/>
              </a:ext>
            </a:extLst>
          </p:cNvPr>
          <p:cNvSpPr txBox="1"/>
          <p:nvPr/>
        </p:nvSpPr>
        <p:spPr>
          <a:xfrm>
            <a:off x="11403647" y="6081190"/>
            <a:ext cx="461639" cy="261610"/>
          </a:xfrm>
          <a:prstGeom prst="rect">
            <a:avLst/>
          </a:prstGeom>
          <a:noFill/>
        </p:spPr>
        <p:txBody>
          <a:bodyPr wrap="square" rtlCol="0">
            <a:spAutoFit/>
          </a:bodyPr>
          <a:lstStyle/>
          <a:p>
            <a:r>
              <a:rPr lang="pt-BR" sz="1100">
                <a:solidFill>
                  <a:schemeClr val="bg1"/>
                </a:solidFill>
              </a:rPr>
              <a:t>79</a:t>
            </a:r>
          </a:p>
        </p:txBody>
      </p:sp>
    </p:spTree>
    <p:extLst>
      <p:ext uri="{BB962C8B-B14F-4D97-AF65-F5344CB8AC3E}">
        <p14:creationId xmlns:p14="http://schemas.microsoft.com/office/powerpoint/2010/main" val="3813928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E33C0DE-12D4-5EBC-832B-0523DEB04E36}"/>
              </a:ext>
            </a:extLst>
          </p:cNvPr>
          <p:cNvPicPr>
            <a:picLocks noChangeAspect="1"/>
          </p:cNvPicPr>
          <p:nvPr/>
        </p:nvPicPr>
        <p:blipFill>
          <a:blip r:embed="rId2"/>
          <a:stretch>
            <a:fillRect/>
          </a:stretch>
        </p:blipFill>
        <p:spPr>
          <a:xfrm>
            <a:off x="1604493" y="0"/>
            <a:ext cx="8983014" cy="6489577"/>
          </a:xfrm>
          <a:prstGeom prst="rect">
            <a:avLst/>
          </a:prstGeom>
        </p:spPr>
      </p:pic>
      <p:sp>
        <p:nvSpPr>
          <p:cNvPr id="2" name="CaixaDeTexto 1">
            <a:extLst>
              <a:ext uri="{FF2B5EF4-FFF2-40B4-BE49-F238E27FC236}">
                <a16:creationId xmlns:a16="http://schemas.microsoft.com/office/drawing/2014/main" id="{FA825BAC-2DBD-EAC1-8DE7-6FCF1418592F}"/>
              </a:ext>
            </a:extLst>
          </p:cNvPr>
          <p:cNvSpPr txBox="1"/>
          <p:nvPr/>
        </p:nvSpPr>
        <p:spPr>
          <a:xfrm>
            <a:off x="0" y="6507333"/>
            <a:ext cx="6098958" cy="307777"/>
          </a:xfrm>
          <a:prstGeom prst="rect">
            <a:avLst/>
          </a:prstGeom>
          <a:noFill/>
        </p:spPr>
        <p:txBody>
          <a:bodyPr wrap="square">
            <a:spAutoFit/>
          </a:bodyPr>
          <a:lstStyle/>
          <a:p>
            <a:r>
              <a:rPr lang="pt-BR" sz="1400">
                <a:hlinkClick r:id="rId3"/>
              </a:rPr>
              <a:t>Acesse aqui </a:t>
            </a:r>
            <a:r>
              <a:rPr lang="pt-BR" sz="1400"/>
              <a:t> para consultar o plano e o monitoramento </a:t>
            </a:r>
          </a:p>
        </p:txBody>
      </p:sp>
      <p:sp>
        <p:nvSpPr>
          <p:cNvPr id="4" name="Espaço Reservado para Número de Slide 3">
            <a:extLst>
              <a:ext uri="{FF2B5EF4-FFF2-40B4-BE49-F238E27FC236}">
                <a16:creationId xmlns:a16="http://schemas.microsoft.com/office/drawing/2014/main" id="{71379431-0319-4818-1DEC-8898DE73E1BE}"/>
              </a:ext>
            </a:extLst>
          </p:cNvPr>
          <p:cNvSpPr>
            <a:spLocks noGrp="1"/>
          </p:cNvSpPr>
          <p:nvPr>
            <p:ph type="sldNum" sz="quarter" idx="12"/>
          </p:nvPr>
        </p:nvSpPr>
        <p:spPr/>
        <p:txBody>
          <a:bodyPr/>
          <a:lstStyle/>
          <a:p>
            <a:fld id="{5B4D3E00-F9DC-44C3-A5AD-6FF7F956D7EE}" type="slidenum">
              <a:rPr lang="pt-BR" smtClean="0"/>
              <a:t>8</a:t>
            </a:fld>
            <a:endParaRPr lang="pt-BR"/>
          </a:p>
        </p:txBody>
      </p:sp>
    </p:spTree>
    <p:extLst>
      <p:ext uri="{BB962C8B-B14F-4D97-AF65-F5344CB8AC3E}">
        <p14:creationId xmlns:p14="http://schemas.microsoft.com/office/powerpoint/2010/main" val="934778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984766" y="2192577"/>
            <a:ext cx="10222467" cy="1692771"/>
          </a:xfrm>
          <a:prstGeom prst="rect">
            <a:avLst/>
          </a:prstGeom>
          <a:noFill/>
        </p:spPr>
        <p:txBody>
          <a:bodyPr wrap="square" rtlCol="0">
            <a:spAutoFit/>
          </a:bodyPr>
          <a:lstStyle/>
          <a:p>
            <a:pPr algn="ctr"/>
            <a:r>
              <a:rPr lang="pt-BR" sz="3200" b="1">
                <a:solidFill>
                  <a:schemeClr val="tx1">
                    <a:lumMod val="85000"/>
                    <a:lumOff val="15000"/>
                  </a:schemeClr>
                </a:solidFill>
              </a:rPr>
              <a:t>OBJETIVO ESTRATÉGICO 4 (OE4)</a:t>
            </a:r>
          </a:p>
          <a:p>
            <a:endParaRPr lang="pt-BR" sz="3200" b="1">
              <a:solidFill>
                <a:schemeClr val="tx1">
                  <a:lumMod val="85000"/>
                  <a:lumOff val="15000"/>
                </a:schemeClr>
              </a:solidFill>
            </a:endParaRPr>
          </a:p>
          <a:p>
            <a:pPr algn="ctr"/>
            <a:r>
              <a:rPr lang="pt-BR" sz="4000" b="1"/>
              <a:t>Atuar de forma proativa, resolutiva e uniforme</a:t>
            </a:r>
            <a:r>
              <a:rPr lang="pt-BR" sz="4000" b="1">
                <a:solidFill>
                  <a:schemeClr val="tx1">
                    <a:lumMod val="85000"/>
                    <a:lumOff val="15000"/>
                  </a:schemeClr>
                </a:solidFill>
              </a:rPr>
              <a:t> </a:t>
            </a:r>
            <a:endParaRPr lang="pt-BR" sz="3200" b="1">
              <a:solidFill>
                <a:schemeClr val="tx1">
                  <a:lumMod val="85000"/>
                  <a:lumOff val="15000"/>
                </a:schemeClr>
              </a:solidFill>
            </a:endParaRPr>
          </a:p>
        </p:txBody>
      </p:sp>
      <p:sp>
        <p:nvSpPr>
          <p:cNvPr id="2" name="CaixaDeTexto 1">
            <a:extLst>
              <a:ext uri="{FF2B5EF4-FFF2-40B4-BE49-F238E27FC236}">
                <a16:creationId xmlns:a16="http://schemas.microsoft.com/office/drawing/2014/main" id="{C2109FA9-DD9B-5F92-E5F0-DB34BE2FB3D3}"/>
              </a:ext>
            </a:extLst>
          </p:cNvPr>
          <p:cNvSpPr txBox="1"/>
          <p:nvPr/>
        </p:nvSpPr>
        <p:spPr>
          <a:xfrm>
            <a:off x="11403647" y="6081190"/>
            <a:ext cx="461639" cy="261610"/>
          </a:xfrm>
          <a:prstGeom prst="rect">
            <a:avLst/>
          </a:prstGeom>
          <a:noFill/>
        </p:spPr>
        <p:txBody>
          <a:bodyPr wrap="square" rtlCol="0">
            <a:spAutoFit/>
          </a:bodyPr>
          <a:lstStyle/>
          <a:p>
            <a:r>
              <a:rPr lang="pt-BR" sz="1100"/>
              <a:t>80</a:t>
            </a:r>
          </a:p>
        </p:txBody>
      </p:sp>
    </p:spTree>
    <p:extLst>
      <p:ext uri="{BB962C8B-B14F-4D97-AF65-F5344CB8AC3E}">
        <p14:creationId xmlns:p14="http://schemas.microsoft.com/office/powerpoint/2010/main" val="14529098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D9CF0B-82EB-4F81-B988-26AAB98F5365}"/>
              </a:ext>
            </a:extLst>
          </p:cNvPr>
          <p:cNvSpPr txBox="1"/>
          <p:nvPr/>
        </p:nvSpPr>
        <p:spPr>
          <a:xfrm>
            <a:off x="1" y="8711"/>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OE4 – INDICADORES</a:t>
            </a:r>
            <a:endParaRPr lang="pt-BR" sz="2200" b="1">
              <a:solidFill>
                <a:schemeClr val="tx1">
                  <a:lumMod val="85000"/>
                  <a:lumOff val="15000"/>
                </a:schemeClr>
              </a:solidFill>
            </a:endParaRPr>
          </a:p>
        </p:txBody>
      </p:sp>
      <p:graphicFrame>
        <p:nvGraphicFramePr>
          <p:cNvPr id="3" name="Tabela 2">
            <a:extLst>
              <a:ext uri="{FF2B5EF4-FFF2-40B4-BE49-F238E27FC236}">
                <a16:creationId xmlns:a16="http://schemas.microsoft.com/office/drawing/2014/main" id="{A16D6003-48FE-46DA-936B-F521CCC9FA84}"/>
              </a:ext>
            </a:extLst>
          </p:cNvPr>
          <p:cNvGraphicFramePr>
            <a:graphicFrameLocks noGrp="1"/>
          </p:cNvGraphicFramePr>
          <p:nvPr>
            <p:extLst>
              <p:ext uri="{D42A27DB-BD31-4B8C-83A1-F6EECF244321}">
                <p14:modId xmlns:p14="http://schemas.microsoft.com/office/powerpoint/2010/main" val="2843565978"/>
              </p:ext>
            </p:extLst>
          </p:nvPr>
        </p:nvGraphicFramePr>
        <p:xfrm>
          <a:off x="88231" y="353604"/>
          <a:ext cx="12011487" cy="5974080"/>
        </p:xfrm>
        <a:graphic>
          <a:graphicData uri="http://schemas.openxmlformats.org/drawingml/2006/table">
            <a:tbl>
              <a:tblPr firstRow="1" bandRow="1">
                <a:tableStyleId>{2D5ABB26-0587-4C30-8999-92F81FD0307C}</a:tableStyleId>
              </a:tblPr>
              <a:tblGrid>
                <a:gridCol w="2578291">
                  <a:extLst>
                    <a:ext uri="{9D8B030D-6E8A-4147-A177-3AD203B41FA5}">
                      <a16:colId xmlns:a16="http://schemas.microsoft.com/office/drawing/2014/main" val="3523583392"/>
                    </a:ext>
                  </a:extLst>
                </a:gridCol>
                <a:gridCol w="1233879">
                  <a:extLst>
                    <a:ext uri="{9D8B030D-6E8A-4147-A177-3AD203B41FA5}">
                      <a16:colId xmlns:a16="http://schemas.microsoft.com/office/drawing/2014/main" val="2083650228"/>
                    </a:ext>
                  </a:extLst>
                </a:gridCol>
                <a:gridCol w="1578834">
                  <a:extLst>
                    <a:ext uri="{9D8B030D-6E8A-4147-A177-3AD203B41FA5}">
                      <a16:colId xmlns:a16="http://schemas.microsoft.com/office/drawing/2014/main" val="4005437970"/>
                    </a:ext>
                  </a:extLst>
                </a:gridCol>
                <a:gridCol w="4656894">
                  <a:extLst>
                    <a:ext uri="{9D8B030D-6E8A-4147-A177-3AD203B41FA5}">
                      <a16:colId xmlns:a16="http://schemas.microsoft.com/office/drawing/2014/main" val="3618430312"/>
                    </a:ext>
                  </a:extLst>
                </a:gridCol>
                <a:gridCol w="1963589">
                  <a:extLst>
                    <a:ext uri="{9D8B030D-6E8A-4147-A177-3AD203B41FA5}">
                      <a16:colId xmlns:a16="http://schemas.microsoft.com/office/drawing/2014/main" val="3629710529"/>
                    </a:ext>
                  </a:extLst>
                </a:gridCol>
              </a:tblGrid>
              <a:tr h="513818">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432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b="0"/>
                        <a:t>Percentual de arquivamentos não homologados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200" b="0" i="0" u="none" strike="noStrike">
                          <a:solidFill>
                            <a:srgbClr val="000000"/>
                          </a:solidFill>
                          <a:effectLst/>
                          <a:latin typeface="Calibri" panose="020F0502020204030204" pitchFamily="34" charset="0"/>
                        </a:rPr>
                        <a:t>Sem meta definida</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i="0" u="none" strike="noStrike">
                          <a:solidFill>
                            <a:srgbClr val="000000"/>
                          </a:solidFill>
                          <a:effectLst/>
                          <a:latin typeface="Calibri" panose="020F050202020403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200"/>
                        <a:t>Atuação proativa visando o entendimento do colégio de Procuradores quanto à atuação da CCR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30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599836"/>
                  </a:ext>
                </a:extLst>
              </a:tr>
              <a:tr h="756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b="0"/>
                        <a:t>Número de membros do NUPIA ou interessados capacitados e com certificação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200" b="0"/>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200" b="0"/>
                        <a:t>250   ainda em 2021. Em 2022, mais 161 foram capacitados(as)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300" b="0"/>
                        <a:t>Fomento a atuação dos NUPIAS: </a:t>
                      </a:r>
                      <a:r>
                        <a:rPr lang="pt-BR" sz="1000" b="0"/>
                        <a:t>Em 2022 ocorreram capacitações:  </a:t>
                      </a:r>
                      <a:r>
                        <a:rPr lang="pt-BR" sz="1000" b="0" u="sng"/>
                        <a:t>60 aprovados(as) </a:t>
                      </a:r>
                      <a:r>
                        <a:rPr lang="pt-BR" sz="1000" b="0"/>
                        <a:t>em Técnicas de Autocomposição para o MPT - 3ª Edição; </a:t>
                      </a:r>
                      <a:r>
                        <a:rPr lang="pt-BR" sz="1000" b="0" u="sng"/>
                        <a:t>22 aprovados(as</a:t>
                      </a:r>
                      <a:r>
                        <a:rPr lang="pt-BR" sz="1000" b="0"/>
                        <a:t>) em  O MPT na Autocomposição - 2ª Edição; e </a:t>
                      </a:r>
                      <a:r>
                        <a:rPr lang="pt-BR" sz="1000" b="0" u="sng"/>
                        <a:t>52 aprovados(as) </a:t>
                      </a:r>
                      <a:r>
                        <a:rPr lang="pt-BR" sz="1000" b="0"/>
                        <a:t>no  I Seminário Internacional de Incentivo à Autocomposição</a:t>
                      </a:r>
                      <a:r>
                        <a:rPr lang="pt-BR" sz="1300" b="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a:t>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881481"/>
                  </a:ext>
                </a:extLst>
              </a:tr>
              <a:tr h="2145947">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b="0" i="0" kern="1200">
                          <a:solidFill>
                            <a:schemeClr val="tx1"/>
                          </a:solidFill>
                          <a:effectLst/>
                          <a:latin typeface="+mn-lt"/>
                          <a:ea typeface="+mn-ea"/>
                          <a:cs typeface="+mn-cs"/>
                        </a:rPr>
                        <a:t>Índice de recursos de revista que não são conhecidos pelo TST (descontinuado)</a:t>
                      </a: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t>Sem meta definida</a:t>
                      </a:r>
                    </a:p>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rPr>
                        <a:t>Medição de novo indicador previsto para próximo ciclo “Percentual de RR admitidos, ainda que parcialmente, em cada TRT”</a:t>
                      </a:r>
                    </a:p>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300" b="0"/>
                        <a:t>Capacitações de membra(o)s e servidora(e)s voltadas para elaboração de minutas de recursos para os Tribunais Superiores: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1"/>
                        <a:t>A</a:t>
                      </a:r>
                      <a:r>
                        <a:rPr lang="pt-BR" sz="1000" b="0"/>
                        <a:t> – Curso EAD: Atuação recursal do MPT: da sentença ao julgamento do Recurso de Revista: 4 membros(as) e 32 servidores(as) aprovados(as);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1"/>
                        <a:t>B</a:t>
                      </a:r>
                      <a:r>
                        <a:rPr lang="pt-BR" sz="1000" b="0"/>
                        <a:t> – 1º </a:t>
                      </a:r>
                      <a:r>
                        <a:rPr lang="pt-BR" sz="1000" b="0" err="1"/>
                        <a:t>Webnário</a:t>
                      </a:r>
                      <a:r>
                        <a:rPr lang="pt-BR" sz="1000" b="0"/>
                        <a:t>/2022: STARE DECISIS BRASILIENSIS - o sistema brasileiro de precedentes judiciais diante da nova fórmula de fundamentação adequada das decisões judiciais - 16 membros(as), 34 servidores(as) e 1 estagiário aprovados(as);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1"/>
                        <a:t>C</a:t>
                      </a:r>
                      <a:r>
                        <a:rPr lang="pt-BR" sz="1000" b="0"/>
                        <a:t> – 2º </a:t>
                      </a:r>
                      <a:r>
                        <a:rPr lang="pt-BR" sz="1000" b="0" err="1"/>
                        <a:t>Webnário</a:t>
                      </a:r>
                      <a:r>
                        <a:rPr lang="pt-BR" sz="1000" b="0"/>
                        <a:t>/2020: Esgotando os recursos e incidentes internos dos Tribunais Regionais- 15 membros(as), 47 servidores(as) e 4 estagiários(as) aprovados(as);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1"/>
                        <a:t>D</a:t>
                      </a:r>
                      <a:r>
                        <a:rPr lang="pt-BR" sz="1000"/>
                        <a:t> - 3º </a:t>
                      </a:r>
                      <a:r>
                        <a:rPr lang="pt-BR" sz="1000" err="1"/>
                        <a:t>Webnário</a:t>
                      </a:r>
                      <a:r>
                        <a:rPr lang="pt-BR" sz="1000"/>
                        <a:t>/2022: Recurso de revista e precedentes judiciais - 20 Membros(as), 48 servidores(as) e 5 estagiários(as) aprovados(s); e</a:t>
                      </a:r>
                      <a:endParaRPr lang="pt-BR" sz="1000" b="0"/>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1"/>
                        <a:t>E</a:t>
                      </a:r>
                      <a:r>
                        <a:rPr lang="pt-BR" sz="1000"/>
                        <a:t> - Workshop: Roteiro do Recurso de Revista, em parceria com a ESMPU: 39 membros(as) aprovados(as).</a:t>
                      </a:r>
                      <a:endParaRPr lang="pt-BR"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a:t>265 membros(as),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a:t>servidores(as) e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a:t>estagiários(as)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a:t>capacitados(as)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310453"/>
                  </a:ext>
                </a:extLst>
              </a:tr>
              <a:tr h="612000">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a:solidFill>
                            <a:schemeClr val="tx1"/>
                          </a:solidFill>
                          <a:effectLst/>
                          <a:latin typeface="+mn-lt"/>
                          <a:ea typeface="+mn-ea"/>
                          <a:cs typeface="+mn-cs"/>
                        </a:rPr>
                        <a:t>Elaboração de material escrito para compor o Manual do Recurso de Revista</a:t>
                      </a:r>
                      <a:r>
                        <a:rPr lang="pt-BR" sz="1200" b="0"/>
                        <a:t>: </a:t>
                      </a:r>
                      <a:r>
                        <a:rPr lang="pt-BR" sz="1100" b="0"/>
                        <a:t>Roteiro do Recurso de  Revista versão 1.0  elaborado e divulgado para membras(os) e assessores(as).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a:t>1 Roteiro elaborado e divulgado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590888"/>
                  </a:ext>
                </a:extLst>
              </a:tr>
              <a:tr h="936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b="0"/>
                        <a:t>Número de ações de apoio realizadas (pela CRJ)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200" b="0"/>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200" b="0"/>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200" b="0"/>
                        <a:t>Interação com segmentos da PGT e Unidades Regionais, visando dar suporte à atuação finalística. </a:t>
                      </a:r>
                      <a:r>
                        <a:rPr lang="pt-BR" sz="1100"/>
                        <a:t>Iniciativas em constante execução. A CRJ mantém permanente contato com os demais órgãos da PGT e com as Unidades Regionais, objetivando apoiar a atuação finalística, além da interlocução com Tribunais Superiores.</a:t>
                      </a:r>
                      <a:endParaRPr lang="pt-BR" sz="11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640443"/>
                  </a:ext>
                </a:extLst>
              </a:tr>
              <a:tr h="3240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200" b="0" i="0" kern="1200">
                          <a:solidFill>
                            <a:schemeClr val="tx1"/>
                          </a:solidFill>
                          <a:effectLst/>
                          <a:latin typeface="+mn-lt"/>
                          <a:ea typeface="+mn-ea"/>
                          <a:cs typeface="+mn-cs"/>
                        </a:rPr>
                        <a:t>Número de comunicações internas elaboradas e disponibilizadas</a:t>
                      </a: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200" b="0"/>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200" b="0"/>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b="0" i="0" kern="1200">
                          <a:solidFill>
                            <a:schemeClr val="tx1"/>
                          </a:solidFill>
                          <a:effectLst/>
                          <a:latin typeface="+mn-lt"/>
                          <a:ea typeface="+mn-ea"/>
                          <a:cs typeface="+mn-cs"/>
                        </a:rPr>
                        <a:t>Disponibilização de comunicação interna à categoria sobre decisões dos Tribunais Superiores.</a:t>
                      </a:r>
                      <a:endParaRPr lang="pt-BR" sz="11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a:t>217 notícias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155369"/>
                  </a:ext>
                </a:extLst>
              </a:tr>
            </a:tbl>
          </a:graphicData>
        </a:graphic>
      </p:graphicFrame>
      <p:sp>
        <p:nvSpPr>
          <p:cNvPr id="2" name="CaixaDeTexto 1">
            <a:extLst>
              <a:ext uri="{FF2B5EF4-FFF2-40B4-BE49-F238E27FC236}">
                <a16:creationId xmlns:a16="http://schemas.microsoft.com/office/drawing/2014/main" id="{841152BB-6CAD-D2AE-D02B-C66BB0AD93D7}"/>
              </a:ext>
            </a:extLst>
          </p:cNvPr>
          <p:cNvSpPr txBox="1"/>
          <p:nvPr/>
        </p:nvSpPr>
        <p:spPr>
          <a:xfrm>
            <a:off x="11902968" y="6656535"/>
            <a:ext cx="393500" cy="261610"/>
          </a:xfrm>
          <a:prstGeom prst="rect">
            <a:avLst/>
          </a:prstGeom>
          <a:noFill/>
        </p:spPr>
        <p:txBody>
          <a:bodyPr wrap="square" rtlCol="0">
            <a:spAutoFit/>
          </a:bodyPr>
          <a:lstStyle/>
          <a:p>
            <a:r>
              <a:rPr lang="pt-BR" sz="1100"/>
              <a:t>81</a:t>
            </a:r>
          </a:p>
        </p:txBody>
      </p:sp>
    </p:spTree>
    <p:extLst>
      <p:ext uri="{BB962C8B-B14F-4D97-AF65-F5344CB8AC3E}">
        <p14:creationId xmlns:p14="http://schemas.microsoft.com/office/powerpoint/2010/main" val="1546673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1065126" y="2069283"/>
            <a:ext cx="9947868" cy="2308324"/>
          </a:xfrm>
          <a:prstGeom prst="rect">
            <a:avLst/>
          </a:prstGeom>
          <a:noFill/>
        </p:spPr>
        <p:txBody>
          <a:bodyPr wrap="square" rtlCol="0">
            <a:spAutoFit/>
          </a:bodyPr>
          <a:lstStyle/>
          <a:p>
            <a:pPr algn="ctr"/>
            <a:r>
              <a:rPr lang="pt-BR" sz="3200" b="1">
                <a:solidFill>
                  <a:schemeClr val="tx1">
                    <a:lumMod val="85000"/>
                    <a:lumOff val="15000"/>
                  </a:schemeClr>
                </a:solidFill>
              </a:rPr>
              <a:t>OBJETIVO ESTRATÉGICO 5 (OE5)</a:t>
            </a:r>
          </a:p>
          <a:p>
            <a:endParaRPr lang="pt-BR" sz="3200" b="1">
              <a:solidFill>
                <a:schemeClr val="tx1">
                  <a:lumMod val="85000"/>
                  <a:lumOff val="15000"/>
                </a:schemeClr>
              </a:solidFill>
            </a:endParaRPr>
          </a:p>
          <a:p>
            <a:pPr algn="ctr"/>
            <a:r>
              <a:rPr lang="pt-BR" sz="4000" b="1"/>
              <a:t>Garantir as informações necessárias para a atuação baseada em evidências</a:t>
            </a:r>
            <a:endParaRPr lang="pt-BR" sz="4000" b="1">
              <a:solidFill>
                <a:schemeClr val="tx1">
                  <a:lumMod val="85000"/>
                  <a:lumOff val="15000"/>
                </a:schemeClr>
              </a:solidFill>
            </a:endParaRPr>
          </a:p>
        </p:txBody>
      </p:sp>
      <p:sp>
        <p:nvSpPr>
          <p:cNvPr id="2" name="CaixaDeTexto 1">
            <a:extLst>
              <a:ext uri="{FF2B5EF4-FFF2-40B4-BE49-F238E27FC236}">
                <a16:creationId xmlns:a16="http://schemas.microsoft.com/office/drawing/2014/main" id="{F2576BD7-A355-8646-BF0B-03B0A21FA423}"/>
              </a:ext>
            </a:extLst>
          </p:cNvPr>
          <p:cNvSpPr txBox="1"/>
          <p:nvPr/>
        </p:nvSpPr>
        <p:spPr>
          <a:xfrm>
            <a:off x="11403647" y="6081190"/>
            <a:ext cx="461639" cy="261610"/>
          </a:xfrm>
          <a:prstGeom prst="rect">
            <a:avLst/>
          </a:prstGeom>
          <a:noFill/>
        </p:spPr>
        <p:txBody>
          <a:bodyPr wrap="square" rtlCol="0">
            <a:spAutoFit/>
          </a:bodyPr>
          <a:lstStyle/>
          <a:p>
            <a:r>
              <a:rPr lang="pt-BR" sz="1100"/>
              <a:t>82</a:t>
            </a:r>
          </a:p>
        </p:txBody>
      </p:sp>
    </p:spTree>
    <p:extLst>
      <p:ext uri="{BB962C8B-B14F-4D97-AF65-F5344CB8AC3E}">
        <p14:creationId xmlns:p14="http://schemas.microsoft.com/office/powerpoint/2010/main" val="6474863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D9CF0B-82EB-4F81-B988-26AAB98F5365}"/>
              </a:ext>
            </a:extLst>
          </p:cNvPr>
          <p:cNvSpPr txBox="1"/>
          <p:nvPr/>
        </p:nvSpPr>
        <p:spPr>
          <a:xfrm>
            <a:off x="1" y="266051"/>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OE5 – INDICADORES</a:t>
            </a:r>
            <a:endParaRPr lang="pt-BR" sz="2200" b="1">
              <a:solidFill>
                <a:schemeClr val="tx1">
                  <a:lumMod val="85000"/>
                  <a:lumOff val="15000"/>
                </a:schemeClr>
              </a:solidFill>
            </a:endParaRPr>
          </a:p>
        </p:txBody>
      </p:sp>
      <p:graphicFrame>
        <p:nvGraphicFramePr>
          <p:cNvPr id="6" name="Tabela 5">
            <a:extLst>
              <a:ext uri="{FF2B5EF4-FFF2-40B4-BE49-F238E27FC236}">
                <a16:creationId xmlns:a16="http://schemas.microsoft.com/office/drawing/2014/main" id="{7789690A-CC01-45C2-8040-925D48DF75CE}"/>
              </a:ext>
            </a:extLst>
          </p:cNvPr>
          <p:cNvGraphicFramePr>
            <a:graphicFrameLocks noGrp="1"/>
          </p:cNvGraphicFramePr>
          <p:nvPr>
            <p:extLst>
              <p:ext uri="{D42A27DB-BD31-4B8C-83A1-F6EECF244321}">
                <p14:modId xmlns:p14="http://schemas.microsoft.com/office/powerpoint/2010/main" val="114236957"/>
              </p:ext>
            </p:extLst>
          </p:nvPr>
        </p:nvGraphicFramePr>
        <p:xfrm>
          <a:off x="156406" y="849393"/>
          <a:ext cx="11860698" cy="4846320"/>
        </p:xfrm>
        <a:graphic>
          <a:graphicData uri="http://schemas.openxmlformats.org/drawingml/2006/table">
            <a:tbl>
              <a:tblPr firstRow="1" bandRow="1">
                <a:tableStyleId>{2D5ABB26-0587-4C30-8999-92F81FD0307C}</a:tableStyleId>
              </a:tblPr>
              <a:tblGrid>
                <a:gridCol w="3216468">
                  <a:extLst>
                    <a:ext uri="{9D8B030D-6E8A-4147-A177-3AD203B41FA5}">
                      <a16:colId xmlns:a16="http://schemas.microsoft.com/office/drawing/2014/main" val="3523583392"/>
                    </a:ext>
                  </a:extLst>
                </a:gridCol>
                <a:gridCol w="1206172">
                  <a:extLst>
                    <a:ext uri="{9D8B030D-6E8A-4147-A177-3AD203B41FA5}">
                      <a16:colId xmlns:a16="http://schemas.microsoft.com/office/drawing/2014/main" val="2083650228"/>
                    </a:ext>
                  </a:extLst>
                </a:gridCol>
                <a:gridCol w="1206172">
                  <a:extLst>
                    <a:ext uri="{9D8B030D-6E8A-4147-A177-3AD203B41FA5}">
                      <a16:colId xmlns:a16="http://schemas.microsoft.com/office/drawing/2014/main" val="4005437970"/>
                    </a:ext>
                  </a:extLst>
                </a:gridCol>
                <a:gridCol w="4251916">
                  <a:extLst>
                    <a:ext uri="{9D8B030D-6E8A-4147-A177-3AD203B41FA5}">
                      <a16:colId xmlns:a16="http://schemas.microsoft.com/office/drawing/2014/main" val="3618430312"/>
                    </a:ext>
                  </a:extLst>
                </a:gridCol>
                <a:gridCol w="1979970">
                  <a:extLst>
                    <a:ext uri="{9D8B030D-6E8A-4147-A177-3AD203B41FA5}">
                      <a16:colId xmlns:a16="http://schemas.microsoft.com/office/drawing/2014/main" val="3629710529"/>
                    </a:ext>
                  </a:extLst>
                </a:gridCol>
              </a:tblGrid>
              <a:tr h="37084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acessos às ferramentas da SPAI</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92.400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i="0" u="none" strike="noStrike" kern="1200">
                          <a:solidFill>
                            <a:srgbClr val="000000"/>
                          </a:solidFill>
                          <a:effectLst/>
                          <a:latin typeface="Calibri" panose="020F0502020204030204" pitchFamily="34" charset="0"/>
                          <a:ea typeface="+mn-ea"/>
                          <a:cs typeface="+mn-cs"/>
                        </a:rPr>
                        <a:t>124.854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Melhoria da publicidade dos bancos de dados obtidos e gerenciados pela SPAI, assim como das ferramentas e das soluções de TI disponibilizadas para a extração de relatórios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kern="1200">
                          <a:solidFill>
                            <a:srgbClr val="000000"/>
                          </a:solidFill>
                          <a:effectLst/>
                          <a:latin typeface="Calibri" panose="020F0502020204030204" pitchFamily="34" charset="0"/>
                          <a:ea typeface="+mn-ea"/>
                          <a:cs typeface="+mn-cs"/>
                        </a:rPr>
                        <a:t>Total: 124.854</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kern="1200">
                          <a:solidFill>
                            <a:srgbClr val="000000"/>
                          </a:solidFill>
                          <a:effectLst/>
                          <a:latin typeface="Calibri" panose="020F0502020204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kern="1200">
                          <a:solidFill>
                            <a:srgbClr val="000000"/>
                          </a:solidFill>
                          <a:effectLst/>
                          <a:latin typeface="Calibri" panose="020F0502020204030204" pitchFamily="34" charset="0"/>
                          <a:ea typeface="+mn-ea"/>
                          <a:cs typeface="+mn-cs"/>
                        </a:rPr>
                        <a:t>Raio X: 25.603;</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kern="1200" err="1">
                          <a:solidFill>
                            <a:srgbClr val="000000"/>
                          </a:solidFill>
                          <a:effectLst/>
                          <a:latin typeface="Calibri" panose="020F0502020204030204" pitchFamily="34" charset="0"/>
                          <a:ea typeface="+mn-ea"/>
                          <a:cs typeface="+mn-cs"/>
                        </a:rPr>
                        <a:t>Compliance</a:t>
                      </a:r>
                      <a:r>
                        <a:rPr lang="pt-BR" sz="1400" b="0" i="0" u="none" strike="noStrike" kern="1200">
                          <a:solidFill>
                            <a:srgbClr val="000000"/>
                          </a:solidFill>
                          <a:effectLst/>
                          <a:latin typeface="Calibri" panose="020F0502020204030204" pitchFamily="34" charset="0"/>
                          <a:ea typeface="+mn-ea"/>
                          <a:cs typeface="+mn-cs"/>
                        </a:rPr>
                        <a:t>: 3.642;    Relatórios SPAI: 95.609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publicações elaboradas e disponibilizadas</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Aprimoramento dos serviços prestados pelo MPT por meio da elaboração e disponibilização de relatórios (2 ao ano), com dados quantitativos e qualitativos, das demandas apresentadas à Ouvidoria.</a:t>
                      </a:r>
                    </a:p>
                    <a:p>
                      <a:pPr algn="just"/>
                      <a:endParaRPr lang="pt-BR" sz="1400"/>
                    </a:p>
                    <a:p>
                      <a:pPr algn="just"/>
                      <a:r>
                        <a:rPr lang="pt-BR" sz="1400"/>
                        <a:t>Relatório quantitativo trimestral, encaminhado à Ouvidoria Nacional do CNMP, ao Gabinete do PGT, à Corregedoria e ao CSMPT; Relatório analítico semestral das atividades da Ouvidoria, encaminhado à Ouvidoria Nacional do CNMP, ao Gabinete do PGT, à Corregedoria e ao CSMPT.</a:t>
                      </a:r>
                      <a:r>
                        <a:rPr lang="pt-BR" sz="1400" b="0" i="0" kern="1200">
                          <a:solidFill>
                            <a:schemeClr val="tx1"/>
                          </a:solidFill>
                          <a:effectLst/>
                          <a:latin typeface="+mn-lt"/>
                          <a:ea typeface="+mn-ea"/>
                          <a:cs typeface="+mn-cs"/>
                        </a:rPr>
                        <a:t> 2.114 manifestações recebidas em 2022. </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81489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comunicações internas elaboradas e disponibilizadas</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t>209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Disponibilização de comunicação interna à categoria sobre decisões dos Tribunais Superiores. </a:t>
                      </a:r>
                    </a:p>
                    <a:p>
                      <a:endParaRPr lang="pt-BR" sz="1400" b="0" i="0" kern="1200">
                        <a:solidFill>
                          <a:schemeClr val="tx1"/>
                        </a:solidFill>
                        <a:effectLst/>
                        <a:highlight>
                          <a:srgbClr val="FF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209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977135"/>
                  </a:ext>
                </a:extLst>
              </a:tr>
            </a:tbl>
          </a:graphicData>
        </a:graphic>
      </p:graphicFrame>
      <p:sp>
        <p:nvSpPr>
          <p:cNvPr id="2" name="CaixaDeTexto 1">
            <a:extLst>
              <a:ext uri="{FF2B5EF4-FFF2-40B4-BE49-F238E27FC236}">
                <a16:creationId xmlns:a16="http://schemas.microsoft.com/office/drawing/2014/main" id="{47F3F54C-277F-A572-1FF3-2DCDA9C1A223}"/>
              </a:ext>
            </a:extLst>
          </p:cNvPr>
          <p:cNvSpPr txBox="1"/>
          <p:nvPr/>
        </p:nvSpPr>
        <p:spPr>
          <a:xfrm>
            <a:off x="11403647" y="6081190"/>
            <a:ext cx="461639" cy="261610"/>
          </a:xfrm>
          <a:prstGeom prst="rect">
            <a:avLst/>
          </a:prstGeom>
          <a:noFill/>
        </p:spPr>
        <p:txBody>
          <a:bodyPr wrap="square" rtlCol="0">
            <a:spAutoFit/>
          </a:bodyPr>
          <a:lstStyle/>
          <a:p>
            <a:r>
              <a:rPr lang="pt-BR" sz="1100"/>
              <a:t>83</a:t>
            </a:r>
          </a:p>
        </p:txBody>
      </p:sp>
    </p:spTree>
    <p:extLst>
      <p:ext uri="{BB962C8B-B14F-4D97-AF65-F5344CB8AC3E}">
        <p14:creationId xmlns:p14="http://schemas.microsoft.com/office/powerpoint/2010/main" val="31162501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D9CF0B-82EB-4F81-B988-26AAB98F5365}"/>
              </a:ext>
            </a:extLst>
          </p:cNvPr>
          <p:cNvSpPr txBox="1"/>
          <p:nvPr/>
        </p:nvSpPr>
        <p:spPr>
          <a:xfrm>
            <a:off x="1" y="266051"/>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OE5 – INDICADORES</a:t>
            </a:r>
            <a:endParaRPr lang="pt-BR" sz="2200" b="1">
              <a:solidFill>
                <a:schemeClr val="tx1">
                  <a:lumMod val="85000"/>
                  <a:lumOff val="15000"/>
                </a:schemeClr>
              </a:solidFill>
            </a:endParaRPr>
          </a:p>
        </p:txBody>
      </p:sp>
      <p:graphicFrame>
        <p:nvGraphicFramePr>
          <p:cNvPr id="6" name="Tabela 5">
            <a:extLst>
              <a:ext uri="{FF2B5EF4-FFF2-40B4-BE49-F238E27FC236}">
                <a16:creationId xmlns:a16="http://schemas.microsoft.com/office/drawing/2014/main" id="{7789690A-CC01-45C2-8040-925D48DF75CE}"/>
              </a:ext>
            </a:extLst>
          </p:cNvPr>
          <p:cNvGraphicFramePr>
            <a:graphicFrameLocks noGrp="1"/>
          </p:cNvGraphicFramePr>
          <p:nvPr>
            <p:extLst>
              <p:ext uri="{D42A27DB-BD31-4B8C-83A1-F6EECF244321}">
                <p14:modId xmlns:p14="http://schemas.microsoft.com/office/powerpoint/2010/main" val="169368303"/>
              </p:ext>
            </p:extLst>
          </p:nvPr>
        </p:nvGraphicFramePr>
        <p:xfrm>
          <a:off x="165651" y="1019513"/>
          <a:ext cx="11860698" cy="2798188"/>
        </p:xfrm>
        <a:graphic>
          <a:graphicData uri="http://schemas.openxmlformats.org/drawingml/2006/table">
            <a:tbl>
              <a:tblPr firstRow="1" bandRow="1">
                <a:tableStyleId>{2D5ABB26-0587-4C30-8999-92F81FD0307C}</a:tableStyleId>
              </a:tblPr>
              <a:tblGrid>
                <a:gridCol w="3216468">
                  <a:extLst>
                    <a:ext uri="{9D8B030D-6E8A-4147-A177-3AD203B41FA5}">
                      <a16:colId xmlns:a16="http://schemas.microsoft.com/office/drawing/2014/main" val="3523583392"/>
                    </a:ext>
                  </a:extLst>
                </a:gridCol>
                <a:gridCol w="1206172">
                  <a:extLst>
                    <a:ext uri="{9D8B030D-6E8A-4147-A177-3AD203B41FA5}">
                      <a16:colId xmlns:a16="http://schemas.microsoft.com/office/drawing/2014/main" val="2083650228"/>
                    </a:ext>
                  </a:extLst>
                </a:gridCol>
                <a:gridCol w="1206172">
                  <a:extLst>
                    <a:ext uri="{9D8B030D-6E8A-4147-A177-3AD203B41FA5}">
                      <a16:colId xmlns:a16="http://schemas.microsoft.com/office/drawing/2014/main" val="4005437970"/>
                    </a:ext>
                  </a:extLst>
                </a:gridCol>
                <a:gridCol w="4824689">
                  <a:extLst>
                    <a:ext uri="{9D8B030D-6E8A-4147-A177-3AD203B41FA5}">
                      <a16:colId xmlns:a16="http://schemas.microsoft.com/office/drawing/2014/main" val="3618430312"/>
                    </a:ext>
                  </a:extLst>
                </a:gridCol>
                <a:gridCol w="1407197">
                  <a:extLst>
                    <a:ext uri="{9D8B030D-6E8A-4147-A177-3AD203B41FA5}">
                      <a16:colId xmlns:a16="http://schemas.microsoft.com/office/drawing/2014/main" val="3629710529"/>
                    </a:ext>
                  </a:extLst>
                </a:gridCol>
              </a:tblGrid>
              <a:tr h="606614">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6066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execução do plano de segurança institucional da informação</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latin typeface="+mn-lt"/>
                          <a:ea typeface="+mn-ea"/>
                          <a:cs typeface="+mn-cs"/>
                        </a:rPr>
                        <a:t>Elaboração de plano de segurança da informação (em conjunto com a SPAI/DTI)</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814898"/>
                  </a:ext>
                </a:extLst>
              </a:tr>
              <a:tr h="6066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highlight>
                            <a:srgbClr val="FFFFFF"/>
                          </a:highlight>
                          <a:latin typeface="+mn-lt"/>
                          <a:ea typeface="+mn-ea"/>
                          <a:cs typeface="+mn-cs"/>
                        </a:rPr>
                        <a:t>Percentual de informações de inteligência e contrainteligência atendidas</a:t>
                      </a:r>
                      <a:endParaRPr lang="pt-BR" sz="1400" b="0">
                        <a:highlight>
                          <a:srgbClr val="FFF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highlight>
                            <a:srgbClr val="FFFFFF"/>
                          </a:highligh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highlight>
                            <a:srgbClr val="FFFFFF"/>
                          </a:highligh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400" b="0" i="0" kern="1200">
                          <a:solidFill>
                            <a:schemeClr val="tx1"/>
                          </a:solidFill>
                          <a:effectLst/>
                          <a:highlight>
                            <a:srgbClr val="FFFFFF"/>
                          </a:highlight>
                          <a:latin typeface="+mn-lt"/>
                          <a:ea typeface="+mn-ea"/>
                          <a:cs typeface="+mn-cs"/>
                        </a:rPr>
                        <a:t>Implementação de sistema de inteligência e contrainteligência</a:t>
                      </a:r>
                    </a:p>
                    <a:p>
                      <a:pPr algn="just"/>
                      <a:endParaRPr lang="pt-BR" sz="1400" b="0" i="0" kern="1200">
                        <a:solidFill>
                          <a:schemeClr val="tx1"/>
                        </a:solidFill>
                        <a:effectLst/>
                        <a:highlight>
                          <a:srgbClr val="FFFFFF"/>
                        </a:highlight>
                        <a:latin typeface="+mn-lt"/>
                        <a:ea typeface="+mn-ea"/>
                        <a:cs typeface="+mn-cs"/>
                      </a:endParaRPr>
                    </a:p>
                    <a:p>
                      <a:pPr algn="just"/>
                      <a:r>
                        <a:rPr lang="pt-BR" sz="1400" b="0" i="0" kern="1200">
                          <a:solidFill>
                            <a:schemeClr val="tx1"/>
                          </a:solidFill>
                          <a:effectLst/>
                          <a:highlight>
                            <a:srgbClr val="FFFFFF"/>
                          </a:highlight>
                          <a:latin typeface="+mn-lt"/>
                          <a:ea typeface="+mn-ea"/>
                          <a:cs typeface="+mn-cs"/>
                        </a:rPr>
                        <a:t>Em 2022 foram realizadas operações subsidiadas com informações de inteligência e contrainteligência formalmente</a:t>
                      </a:r>
                    </a:p>
                    <a:p>
                      <a:pPr algn="just"/>
                      <a:r>
                        <a:rPr lang="pt-BR" sz="1400" b="0" i="0" kern="1200">
                          <a:solidFill>
                            <a:schemeClr val="tx1"/>
                          </a:solidFill>
                          <a:effectLst/>
                          <a:highlight>
                            <a:srgbClr val="FFFFFF"/>
                          </a:highlight>
                          <a:latin typeface="+mn-lt"/>
                          <a:ea typeface="+mn-ea"/>
                          <a:cs typeface="+mn-cs"/>
                        </a:rPr>
                        <a:t>recebidas ou registradas pela Secretaria de Segurança Institucional</a:t>
                      </a:r>
                      <a:endParaRPr lang="pt-BR" sz="1400" b="0">
                        <a:highlight>
                          <a:srgbClr val="FFFFFF"/>
                        </a:highlight>
                      </a:endParaRPr>
                    </a:p>
                    <a:p>
                      <a:endParaRPr lang="pt-BR" sz="1400" b="0">
                        <a:highlight>
                          <a:srgbClr val="FFF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highlight>
                            <a:srgbClr val="FFFFFF"/>
                          </a:highligh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977135"/>
                  </a:ext>
                </a:extLst>
              </a:tr>
            </a:tbl>
          </a:graphicData>
        </a:graphic>
      </p:graphicFrame>
      <p:sp>
        <p:nvSpPr>
          <p:cNvPr id="2" name="CaixaDeTexto 1">
            <a:extLst>
              <a:ext uri="{FF2B5EF4-FFF2-40B4-BE49-F238E27FC236}">
                <a16:creationId xmlns:a16="http://schemas.microsoft.com/office/drawing/2014/main" id="{6E2A2A1C-07E7-BD72-8978-084C4DFDE79E}"/>
              </a:ext>
            </a:extLst>
          </p:cNvPr>
          <p:cNvSpPr txBox="1"/>
          <p:nvPr/>
        </p:nvSpPr>
        <p:spPr>
          <a:xfrm>
            <a:off x="11403647" y="6081190"/>
            <a:ext cx="461639" cy="261610"/>
          </a:xfrm>
          <a:prstGeom prst="rect">
            <a:avLst/>
          </a:prstGeom>
          <a:noFill/>
        </p:spPr>
        <p:txBody>
          <a:bodyPr wrap="square" rtlCol="0">
            <a:spAutoFit/>
          </a:bodyPr>
          <a:lstStyle/>
          <a:p>
            <a:r>
              <a:rPr lang="pt-BR" sz="1100"/>
              <a:t>84</a:t>
            </a:r>
          </a:p>
        </p:txBody>
      </p:sp>
    </p:spTree>
    <p:extLst>
      <p:ext uri="{BB962C8B-B14F-4D97-AF65-F5344CB8AC3E}">
        <p14:creationId xmlns:p14="http://schemas.microsoft.com/office/powerpoint/2010/main" val="4113786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1065126" y="1781611"/>
            <a:ext cx="9947868" cy="1692771"/>
          </a:xfrm>
          <a:prstGeom prst="rect">
            <a:avLst/>
          </a:prstGeom>
          <a:noFill/>
        </p:spPr>
        <p:txBody>
          <a:bodyPr wrap="square" rtlCol="0">
            <a:spAutoFit/>
          </a:bodyPr>
          <a:lstStyle/>
          <a:p>
            <a:pPr algn="ctr"/>
            <a:r>
              <a:rPr lang="pt-BR" sz="3200" b="1">
                <a:solidFill>
                  <a:schemeClr val="tx1">
                    <a:lumMod val="85000"/>
                    <a:lumOff val="15000"/>
                  </a:schemeClr>
                </a:solidFill>
              </a:rPr>
              <a:t>OBJETIVO ESTRATÉGICO 6 (OE6)</a:t>
            </a:r>
          </a:p>
          <a:p>
            <a:endParaRPr lang="pt-BR" sz="3200" b="1">
              <a:solidFill>
                <a:schemeClr val="tx1">
                  <a:lumMod val="85000"/>
                  <a:lumOff val="15000"/>
                </a:schemeClr>
              </a:solidFill>
            </a:endParaRPr>
          </a:p>
          <a:p>
            <a:pPr algn="ctr"/>
            <a:r>
              <a:rPr lang="pt-BR" sz="4000" b="1"/>
              <a:t>Estabelecer e fortalecer parcerias estratégicas</a:t>
            </a:r>
            <a:endParaRPr lang="pt-BR" sz="4000" b="1">
              <a:solidFill>
                <a:schemeClr val="tx1">
                  <a:lumMod val="85000"/>
                  <a:lumOff val="15000"/>
                </a:schemeClr>
              </a:solidFill>
            </a:endParaRPr>
          </a:p>
        </p:txBody>
      </p:sp>
      <p:sp>
        <p:nvSpPr>
          <p:cNvPr id="3" name="CaixaDeTexto 2">
            <a:extLst>
              <a:ext uri="{FF2B5EF4-FFF2-40B4-BE49-F238E27FC236}">
                <a16:creationId xmlns:a16="http://schemas.microsoft.com/office/drawing/2014/main" id="{3568E7B7-0AEF-36E7-B10F-F2952846E584}"/>
              </a:ext>
            </a:extLst>
          </p:cNvPr>
          <p:cNvSpPr txBox="1"/>
          <p:nvPr/>
        </p:nvSpPr>
        <p:spPr>
          <a:xfrm>
            <a:off x="11403647" y="6081190"/>
            <a:ext cx="461639" cy="261610"/>
          </a:xfrm>
          <a:prstGeom prst="rect">
            <a:avLst/>
          </a:prstGeom>
          <a:noFill/>
        </p:spPr>
        <p:txBody>
          <a:bodyPr wrap="square" rtlCol="0">
            <a:spAutoFit/>
          </a:bodyPr>
          <a:lstStyle/>
          <a:p>
            <a:r>
              <a:rPr lang="pt-BR" sz="1100"/>
              <a:t>85</a:t>
            </a:r>
          </a:p>
        </p:txBody>
      </p:sp>
    </p:spTree>
    <p:extLst>
      <p:ext uri="{BB962C8B-B14F-4D97-AF65-F5344CB8AC3E}">
        <p14:creationId xmlns:p14="http://schemas.microsoft.com/office/powerpoint/2010/main" val="4184741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D9CF0B-82EB-4F81-B988-26AAB98F5365}"/>
              </a:ext>
            </a:extLst>
          </p:cNvPr>
          <p:cNvSpPr txBox="1"/>
          <p:nvPr/>
        </p:nvSpPr>
        <p:spPr>
          <a:xfrm>
            <a:off x="1" y="261987"/>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OE6 – INDICADORES</a:t>
            </a:r>
            <a:endParaRPr lang="pt-BR" sz="2200" b="1">
              <a:solidFill>
                <a:schemeClr val="tx1">
                  <a:lumMod val="85000"/>
                  <a:lumOff val="15000"/>
                </a:schemeClr>
              </a:solidFill>
            </a:endParaRPr>
          </a:p>
        </p:txBody>
      </p:sp>
      <p:graphicFrame>
        <p:nvGraphicFramePr>
          <p:cNvPr id="3" name="Tabela 2">
            <a:extLst>
              <a:ext uri="{FF2B5EF4-FFF2-40B4-BE49-F238E27FC236}">
                <a16:creationId xmlns:a16="http://schemas.microsoft.com/office/drawing/2014/main" id="{FFFA21CF-99E4-42A9-B2D2-A476FCFE8A64}"/>
              </a:ext>
            </a:extLst>
          </p:cNvPr>
          <p:cNvGraphicFramePr>
            <a:graphicFrameLocks noGrp="1"/>
          </p:cNvGraphicFramePr>
          <p:nvPr>
            <p:extLst>
              <p:ext uri="{D42A27DB-BD31-4B8C-83A1-F6EECF244321}">
                <p14:modId xmlns:p14="http://schemas.microsoft.com/office/powerpoint/2010/main" val="1821186194"/>
              </p:ext>
            </p:extLst>
          </p:nvPr>
        </p:nvGraphicFramePr>
        <p:xfrm>
          <a:off x="1193913" y="1024946"/>
          <a:ext cx="10499039" cy="4368534"/>
        </p:xfrm>
        <a:graphic>
          <a:graphicData uri="http://schemas.openxmlformats.org/drawingml/2006/table">
            <a:tbl>
              <a:tblPr firstRow="1" bandRow="1">
                <a:tableStyleId>{2D5ABB26-0587-4C30-8999-92F81FD0307C}</a:tableStyleId>
              </a:tblPr>
              <a:tblGrid>
                <a:gridCol w="6502635">
                  <a:extLst>
                    <a:ext uri="{9D8B030D-6E8A-4147-A177-3AD203B41FA5}">
                      <a16:colId xmlns:a16="http://schemas.microsoft.com/office/drawing/2014/main" val="3523583392"/>
                    </a:ext>
                  </a:extLst>
                </a:gridCol>
                <a:gridCol w="1998202">
                  <a:extLst>
                    <a:ext uri="{9D8B030D-6E8A-4147-A177-3AD203B41FA5}">
                      <a16:colId xmlns:a16="http://schemas.microsoft.com/office/drawing/2014/main" val="2083650228"/>
                    </a:ext>
                  </a:extLst>
                </a:gridCol>
                <a:gridCol w="1998202">
                  <a:extLst>
                    <a:ext uri="{9D8B030D-6E8A-4147-A177-3AD203B41FA5}">
                      <a16:colId xmlns:a16="http://schemas.microsoft.com/office/drawing/2014/main" val="4005437970"/>
                    </a:ext>
                  </a:extLst>
                </a:gridCol>
              </a:tblGrid>
              <a:tr h="441877">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39266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parcerias firmadas com instituições identificadas como estratégicas</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 descontinuado)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300" b="0" i="0" kern="120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i="0" kern="120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baseline="0">
                          <a:solidFill>
                            <a:schemeClr val="tx1"/>
                          </a:solidFill>
                          <a:effectLst/>
                          <a:latin typeface="+mn-lt"/>
                          <a:ea typeface="+mn-ea"/>
                          <a:cs typeface="+mn-cs"/>
                        </a:rPr>
                        <a:t>Não foi possível mensurar o indicador.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i="0" kern="1200" baseline="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300" b="0" i="0" kern="1200" baseline="0">
                          <a:solidFill>
                            <a:schemeClr val="tx1"/>
                          </a:solidFill>
                          <a:effectLst/>
                          <a:latin typeface="+mn-lt"/>
                          <a:ea typeface="+mn-ea"/>
                          <a:cs typeface="+mn-cs"/>
                        </a:rPr>
                        <a:t>Encontra-se em andamento, 2023,  uma inciativa da SRI, com apoio da SGE,  para identificar um fluxo dos termos de cooperação</a:t>
                      </a:r>
                      <a:r>
                        <a:rPr lang="pt-BR" sz="1300" b="0" i="0" kern="1200" baseline="0">
                          <a:solidFill>
                            <a:srgbClr val="FF0000"/>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300" b="0" i="0" kern="1200" baseline="0">
                        <a:solidFill>
                          <a:srgbClr val="FF00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300" b="0" i="0" kern="1200" baseline="0">
                          <a:solidFill>
                            <a:schemeClr val="tx1"/>
                          </a:solidFill>
                          <a:effectLst/>
                          <a:latin typeface="+mn-lt"/>
                          <a:ea typeface="+mn-ea"/>
                          <a:cs typeface="+mn-cs"/>
                        </a:rPr>
                        <a:t>Nos próximos slides, são descritos alguns resultados da atuação do MPT nesse objetivo estratégico voltado a parcerias estratégicas</a:t>
                      </a:r>
                      <a:endParaRPr lang="pt-BR" sz="1300" baseline="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Sem meta definida</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Sem informações consolidadas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bl>
          </a:graphicData>
        </a:graphic>
      </p:graphicFrame>
      <p:sp>
        <p:nvSpPr>
          <p:cNvPr id="2" name="CaixaDeTexto 1">
            <a:extLst>
              <a:ext uri="{FF2B5EF4-FFF2-40B4-BE49-F238E27FC236}">
                <a16:creationId xmlns:a16="http://schemas.microsoft.com/office/drawing/2014/main" id="{BF418403-8901-49F3-73D4-08B71AA1AFE4}"/>
              </a:ext>
            </a:extLst>
          </p:cNvPr>
          <p:cNvSpPr txBox="1"/>
          <p:nvPr/>
        </p:nvSpPr>
        <p:spPr>
          <a:xfrm>
            <a:off x="11403647" y="6081190"/>
            <a:ext cx="461639" cy="261610"/>
          </a:xfrm>
          <a:prstGeom prst="rect">
            <a:avLst/>
          </a:prstGeom>
          <a:noFill/>
        </p:spPr>
        <p:txBody>
          <a:bodyPr wrap="square" rtlCol="0">
            <a:spAutoFit/>
          </a:bodyPr>
          <a:lstStyle/>
          <a:p>
            <a:r>
              <a:rPr lang="pt-BR" sz="1100"/>
              <a:t>86</a:t>
            </a:r>
          </a:p>
        </p:txBody>
      </p:sp>
    </p:spTree>
    <p:extLst>
      <p:ext uri="{BB962C8B-B14F-4D97-AF65-F5344CB8AC3E}">
        <p14:creationId xmlns:p14="http://schemas.microsoft.com/office/powerpoint/2010/main" val="21103343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39E1C73-EE17-4A6D-9004-686D3B747735}"/>
              </a:ext>
            </a:extLst>
          </p:cNvPr>
          <p:cNvSpPr txBox="1"/>
          <p:nvPr/>
        </p:nvSpPr>
        <p:spPr>
          <a:xfrm>
            <a:off x="63843" y="193014"/>
            <a:ext cx="12064314" cy="400110"/>
          </a:xfrm>
          <a:prstGeom prst="rect">
            <a:avLst/>
          </a:prstGeom>
          <a:noFill/>
        </p:spPr>
        <p:txBody>
          <a:bodyPr wrap="square" rtlCol="0">
            <a:spAutoFit/>
          </a:bodyPr>
          <a:lstStyle/>
          <a:p>
            <a:pPr algn="ctr"/>
            <a:r>
              <a:rPr lang="pt-BR" sz="2000" b="1">
                <a:solidFill>
                  <a:schemeClr val="tx1">
                    <a:lumMod val="85000"/>
                    <a:lumOff val="15000"/>
                  </a:schemeClr>
                </a:solidFill>
              </a:rPr>
              <a:t>OE6 – </a:t>
            </a:r>
            <a:r>
              <a:rPr lang="pt-BR" sz="2000" b="1"/>
              <a:t>ESTABELECER E FORTALECER PARCERIAS ESTRATÉGICAS</a:t>
            </a:r>
            <a:endParaRPr lang="pt-BR" sz="2000" b="1">
              <a:solidFill>
                <a:schemeClr val="tx1">
                  <a:lumMod val="85000"/>
                  <a:lumOff val="15000"/>
                </a:schemeClr>
              </a:solidFill>
            </a:endParaRPr>
          </a:p>
        </p:txBody>
      </p:sp>
      <p:graphicFrame>
        <p:nvGraphicFramePr>
          <p:cNvPr id="4" name="Tabela 3">
            <a:extLst>
              <a:ext uri="{FF2B5EF4-FFF2-40B4-BE49-F238E27FC236}">
                <a16:creationId xmlns:a16="http://schemas.microsoft.com/office/drawing/2014/main" id="{95287F12-AC4F-4465-A238-F5DB390DCFD2}"/>
              </a:ext>
            </a:extLst>
          </p:cNvPr>
          <p:cNvGraphicFramePr>
            <a:graphicFrameLocks noGrp="1"/>
          </p:cNvGraphicFramePr>
          <p:nvPr>
            <p:extLst>
              <p:ext uri="{D42A27DB-BD31-4B8C-83A1-F6EECF244321}">
                <p14:modId xmlns:p14="http://schemas.microsoft.com/office/powerpoint/2010/main" val="1701782833"/>
              </p:ext>
            </p:extLst>
          </p:nvPr>
        </p:nvGraphicFramePr>
        <p:xfrm>
          <a:off x="63842" y="719937"/>
          <a:ext cx="12064314" cy="6035969"/>
        </p:xfrm>
        <a:graphic>
          <a:graphicData uri="http://schemas.openxmlformats.org/drawingml/2006/table">
            <a:tbl>
              <a:tblPr firstRow="1" bandRow="1">
                <a:tableStyleId>{2D5ABB26-0587-4C30-8999-92F81FD0307C}</a:tableStyleId>
              </a:tblPr>
              <a:tblGrid>
                <a:gridCol w="2915910">
                  <a:extLst>
                    <a:ext uri="{9D8B030D-6E8A-4147-A177-3AD203B41FA5}">
                      <a16:colId xmlns:a16="http://schemas.microsoft.com/office/drawing/2014/main" val="2503338301"/>
                    </a:ext>
                  </a:extLst>
                </a:gridCol>
                <a:gridCol w="7546480">
                  <a:extLst>
                    <a:ext uri="{9D8B030D-6E8A-4147-A177-3AD203B41FA5}">
                      <a16:colId xmlns:a16="http://schemas.microsoft.com/office/drawing/2014/main" val="1283245338"/>
                    </a:ext>
                  </a:extLst>
                </a:gridCol>
                <a:gridCol w="1601924">
                  <a:extLst>
                    <a:ext uri="{9D8B030D-6E8A-4147-A177-3AD203B41FA5}">
                      <a16:colId xmlns:a16="http://schemas.microsoft.com/office/drawing/2014/main" val="1649192392"/>
                    </a:ext>
                  </a:extLst>
                </a:gridCol>
              </a:tblGrid>
              <a:tr h="316849">
                <a:tc>
                  <a:txBody>
                    <a:bodyPr/>
                    <a:lstStyle/>
                    <a:p>
                      <a:pPr algn="ctr" fontAlgn="ctr"/>
                      <a:r>
                        <a:rPr lang="pt-BR" sz="14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latin typeface="+mn-lt"/>
                        </a:rPr>
                        <a:t> 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latin typeface="+mn-lt"/>
                        </a:rPr>
                        <a:t>Órgão/segmento</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18218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300" b="0" i="0" kern="1200" baseline="0">
                          <a:solidFill>
                            <a:schemeClr val="tx1"/>
                          </a:solidFill>
                          <a:effectLst/>
                          <a:latin typeface="+mn-lt"/>
                          <a:ea typeface="+mn-ea"/>
                          <a:cs typeface="+mn-cs"/>
                        </a:rPr>
                        <a:t>Trabalhar de forma articulada com a PGR, com os outros ramos do MPU, com o CNMP, com o CNPG e com a ANPT, de forma a preservar os interesses do Ministério Público do Trabalho</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just"/>
                      <a:r>
                        <a:rPr lang="pt-BR" sz="1200" b="0" i="0" u="sng" kern="1200" baseline="0">
                          <a:solidFill>
                            <a:schemeClr val="tx1"/>
                          </a:solidFill>
                          <a:effectLst/>
                          <a:latin typeface="+mn-lt"/>
                          <a:ea typeface="+mn-ea"/>
                          <a:cs typeface="+mn-cs"/>
                        </a:rPr>
                        <a:t>CNMP</a:t>
                      </a:r>
                      <a:r>
                        <a:rPr lang="pt-BR" sz="1200" b="0" i="0" kern="1200" baseline="0">
                          <a:solidFill>
                            <a:schemeClr val="tx1"/>
                          </a:solidFill>
                          <a:effectLst/>
                          <a:latin typeface="+mn-lt"/>
                          <a:ea typeface="+mn-ea"/>
                          <a:cs typeface="+mn-cs"/>
                        </a:rPr>
                        <a:t>: Participação nas Sessões do CNMP;  Despachos com os Conselheiros do CNMP em processos de interesse do MPT; Realização de Encontro Interinstitucional, com os novos Conselheiros e ex- Conselheiros do CNMP para interação e fortalecimento das pautas em comum entre MPT e CNMP. </a:t>
                      </a:r>
                      <a:r>
                        <a:rPr lang="pt-BR" sz="1200" b="0" i="0" u="sng" kern="1200" baseline="0">
                          <a:solidFill>
                            <a:schemeClr val="tx1"/>
                          </a:solidFill>
                          <a:effectLst/>
                          <a:latin typeface="+mn-lt"/>
                          <a:ea typeface="+mn-ea"/>
                          <a:cs typeface="+mn-cs"/>
                        </a:rPr>
                        <a:t>CNPG</a:t>
                      </a:r>
                      <a:r>
                        <a:rPr lang="pt-BR" sz="1200" b="0" i="0" kern="1200" baseline="0">
                          <a:solidFill>
                            <a:schemeClr val="tx1"/>
                          </a:solidFill>
                          <a:effectLst/>
                          <a:latin typeface="+mn-lt"/>
                          <a:ea typeface="+mn-ea"/>
                          <a:cs typeface="+mn-cs"/>
                        </a:rPr>
                        <a:t>: : Participação nas Reuniões Ordinárias do CNPG; Iniciativa de apresentação de minuta da Nota Técnica 01/2022 do CNPG sobre a defesa da prerrogativa institucional do MP brasileiro quanto à definição de reversões diretas de recursos - aprovada em janeiro/2022; Apresentação de minuta de manifestação do CNPG em Pedido de Providências (CNMP) nº 1.00479/2022-42 sobre o procedimento de reversões – aprovada; peticionamento em agosto/2022</a:t>
                      </a:r>
                      <a:r>
                        <a:rPr lang="pt-BR" sz="1200" b="0" i="0" u="sng" kern="1200" baseline="0">
                          <a:solidFill>
                            <a:schemeClr val="tx1"/>
                          </a:solidFill>
                          <a:effectLst/>
                          <a:latin typeface="+mn-lt"/>
                          <a:ea typeface="+mn-ea"/>
                          <a:cs typeface="+mn-cs"/>
                        </a:rPr>
                        <a:t>. CNJ : </a:t>
                      </a:r>
                      <a:r>
                        <a:rPr lang="pt-BR" sz="1200" b="0" i="0" u="none" kern="1200" baseline="0">
                          <a:solidFill>
                            <a:schemeClr val="tx1"/>
                          </a:solidFill>
                          <a:effectLst/>
                          <a:latin typeface="+mn-lt"/>
                          <a:ea typeface="+mn-ea"/>
                          <a:cs typeface="+mn-cs"/>
                        </a:rPr>
                        <a:t>reuniões com diversos conselheiros para tratar de caso em que magistrados estavam autorizando o trabalho de menores em desacordo com a lei. Decisão favorável aos interesses do MPT. Processo sigiloso</a:t>
                      </a:r>
                      <a:r>
                        <a:rPr lang="pt-BR" sz="1300" b="0" i="0" u="none" kern="1200" baseline="0">
                          <a:solidFill>
                            <a:schemeClr val="tx1"/>
                          </a:solidFill>
                          <a:effectLst/>
                          <a:latin typeface="+mn-lt"/>
                          <a:ea typeface="+mn-ea"/>
                          <a:cs typeface="+mn-cs"/>
                        </a:rPr>
                        <a:t>.</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i="0" kern="1200" baseline="0">
                          <a:solidFill>
                            <a:schemeClr val="tx1"/>
                          </a:solidFill>
                          <a:effectLst/>
                          <a:latin typeface="+mn-lt"/>
                          <a:ea typeface="+mn-ea"/>
                          <a:cs typeface="+mn-cs"/>
                        </a:rPr>
                        <a:t>SRI</a:t>
                      </a: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439732"/>
                  </a:ext>
                </a:extLst>
              </a:tr>
              <a:tr h="38972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300" b="0" i="0" kern="1200" baseline="0">
                          <a:solidFill>
                            <a:schemeClr val="tx1"/>
                          </a:solidFill>
                          <a:effectLst/>
                          <a:latin typeface="+mn-lt"/>
                          <a:ea typeface="+mn-ea"/>
                          <a:cs typeface="+mn-cs"/>
                        </a:rPr>
                        <a:t>Forte atuação em matéria envolvendo destinações de valores de multa e de indenizações de Termos de Ajustamento de Conduta e de acordo judiciais e extrajudiciais firmados pelo MPT</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200" b="0" i="0" u="none" kern="1200" baseline="0">
                          <a:solidFill>
                            <a:schemeClr val="tx1"/>
                          </a:solidFill>
                          <a:effectLst/>
                          <a:latin typeface="+mn-lt"/>
                          <a:ea typeface="+mn-ea"/>
                          <a:cs typeface="+mn-cs"/>
                        </a:rPr>
                        <a:t>A SRI acompanhou a Representação nº 007.597/2018-5 no TCU, a ADPF nº 944 no STF, o Pedido de Providências nº 1.00479/2022-42 no CNMP, além de participar de reuniões e audiências referentes a esses procedimentos, visando à defesa da prerrogativa institucional do MP; </a:t>
                      </a:r>
                    </a:p>
                    <a:p>
                      <a:pPr algn="just"/>
                      <a:endParaRPr lang="pt-BR" sz="1200" b="0" i="0" u="none" kern="1200" baseline="0">
                        <a:solidFill>
                          <a:schemeClr val="tx1"/>
                        </a:solidFill>
                        <a:effectLst/>
                        <a:latin typeface="+mn-lt"/>
                        <a:ea typeface="+mn-ea"/>
                        <a:cs typeface="+mn-cs"/>
                      </a:endParaRPr>
                    </a:p>
                    <a:p>
                      <a:pPr algn="just"/>
                      <a:r>
                        <a:rPr lang="pt-BR" sz="1200" b="0" i="0" u="none" kern="1200" baseline="0">
                          <a:solidFill>
                            <a:schemeClr val="tx1"/>
                          </a:solidFill>
                          <a:effectLst/>
                          <a:latin typeface="+mn-lt"/>
                          <a:ea typeface="+mn-ea"/>
                          <a:cs typeface="+mn-cs"/>
                        </a:rPr>
                        <a:t>Articulação e assinatura de Termo de Cooperação com a Confederação Nacional dos Municípios, que prevê, dentre outros objetivos, a elaboração de Nota Técnica ou estudo similar sobre a possibilidade de instituição ou adaptação de fundos municipais existentes para prever ações relativas a direitos difusos e coletivos trabalhistas;</a:t>
                      </a:r>
                    </a:p>
                    <a:p>
                      <a:pPr algn="just"/>
                      <a:endParaRPr lang="pt-BR" sz="1200" b="0" i="0" u="none" kern="1200" baseline="0">
                        <a:solidFill>
                          <a:schemeClr val="tx1"/>
                        </a:solidFill>
                        <a:effectLst/>
                        <a:latin typeface="+mn-lt"/>
                        <a:ea typeface="+mn-ea"/>
                        <a:cs typeface="+mn-cs"/>
                      </a:endParaRPr>
                    </a:p>
                    <a:p>
                      <a:pPr algn="just"/>
                      <a:r>
                        <a:rPr lang="pt-BR" sz="1200" b="0" i="0" u="none" kern="1200" baseline="0">
                          <a:solidFill>
                            <a:schemeClr val="tx1"/>
                          </a:solidFill>
                          <a:effectLst/>
                          <a:latin typeface="+mn-lt"/>
                          <a:ea typeface="+mn-ea"/>
                          <a:cs typeface="+mn-cs"/>
                        </a:rPr>
                        <a:t>Subsídios nos autos do Procedimento Interno de Comissão 1.00208/2022-04, instaurado no CNMP para promover estudos, planejar, executar e monitorar estratégias e ações, extrajudiciais e judiciais, destinadas à defesa da prerrogativa institucional contida no art. 13 da Lei da Ação Civil Pública e no art. 5º, §1º da Resolução CNMP nº 179/2017;</a:t>
                      </a:r>
                    </a:p>
                    <a:p>
                      <a:pPr algn="just"/>
                      <a:endParaRPr lang="pt-BR" sz="1200" b="0" i="0" u="none" kern="1200" baseline="0">
                        <a:solidFill>
                          <a:schemeClr val="tx1"/>
                        </a:solidFill>
                        <a:effectLst/>
                        <a:latin typeface="+mn-lt"/>
                        <a:ea typeface="+mn-ea"/>
                        <a:cs typeface="+mn-cs"/>
                      </a:endParaRPr>
                    </a:p>
                    <a:p>
                      <a:pPr algn="just"/>
                      <a:r>
                        <a:rPr lang="pt-BR" sz="1200" b="0" i="0" u="none" kern="1200" baseline="0">
                          <a:solidFill>
                            <a:schemeClr val="tx1"/>
                          </a:solidFill>
                          <a:effectLst/>
                          <a:latin typeface="+mn-lt"/>
                          <a:ea typeface="+mn-ea"/>
                          <a:cs typeface="+mn-cs"/>
                        </a:rPr>
                        <a:t>Apresentação, no Curso de Ingresso e Vitaliciamento, sobre o tema reversões, com o objetivo de explicar o instituto e sanar dúvidas dos(as) novos(as) membros(as). Na ocasião, foi elaborado um “kit de reversões”, com modelos de petições, prestações de contas e convênios. A partir das necessidades percebidas no evento, a SRI solicitou à SETEF a realização de um curso mais aprofundado para os(as) membros(as) do MPT, o qual está previsto para o primeiro semestre de 2023;</a:t>
                      </a:r>
                    </a:p>
                    <a:p>
                      <a:pPr algn="just"/>
                      <a:endParaRPr lang="pt-BR" sz="1200" b="0" i="0" u="none" kern="1200" baseline="0">
                        <a:solidFill>
                          <a:schemeClr val="tx1"/>
                        </a:solidFill>
                        <a:effectLst/>
                        <a:latin typeface="+mn-lt"/>
                        <a:ea typeface="+mn-ea"/>
                        <a:cs typeface="+mn-cs"/>
                      </a:endParaRPr>
                    </a:p>
                    <a:p>
                      <a:pPr algn="just"/>
                      <a:r>
                        <a:rPr lang="pt-BR" sz="1200" b="0" i="0" u="none" kern="1200" baseline="0">
                          <a:solidFill>
                            <a:schemeClr val="tx1"/>
                          </a:solidFill>
                          <a:effectLst/>
                          <a:latin typeface="+mn-lt"/>
                          <a:ea typeface="+mn-ea"/>
                          <a:cs typeface="+mn-cs"/>
                        </a:rPr>
                        <a:t>Coordenação do GT Reversões; </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i="0" kern="1200" baseline="0">
                          <a:solidFill>
                            <a:schemeClr val="tx1"/>
                          </a:solidFill>
                          <a:effectLst/>
                          <a:latin typeface="+mn-lt"/>
                          <a:ea typeface="+mn-ea"/>
                          <a:cs typeface="+mn-cs"/>
                        </a:rPr>
                        <a:t>SRI</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65792567"/>
                  </a:ext>
                </a:extLst>
              </a:tr>
            </a:tbl>
          </a:graphicData>
        </a:graphic>
      </p:graphicFrame>
      <p:sp>
        <p:nvSpPr>
          <p:cNvPr id="2" name="CaixaDeTexto 1">
            <a:extLst>
              <a:ext uri="{FF2B5EF4-FFF2-40B4-BE49-F238E27FC236}">
                <a16:creationId xmlns:a16="http://schemas.microsoft.com/office/drawing/2014/main" id="{B8F5CDEB-0CE3-1A7E-FF86-5269A090A4E2}"/>
              </a:ext>
            </a:extLst>
          </p:cNvPr>
          <p:cNvSpPr txBox="1"/>
          <p:nvPr/>
        </p:nvSpPr>
        <p:spPr>
          <a:xfrm>
            <a:off x="11403647" y="6081190"/>
            <a:ext cx="461639" cy="261610"/>
          </a:xfrm>
          <a:prstGeom prst="rect">
            <a:avLst/>
          </a:prstGeom>
          <a:noFill/>
        </p:spPr>
        <p:txBody>
          <a:bodyPr wrap="square" rtlCol="0">
            <a:spAutoFit/>
          </a:bodyPr>
          <a:lstStyle/>
          <a:p>
            <a:r>
              <a:rPr lang="pt-BR" sz="1100"/>
              <a:t>87</a:t>
            </a:r>
          </a:p>
        </p:txBody>
      </p:sp>
    </p:spTree>
    <p:extLst>
      <p:ext uri="{BB962C8B-B14F-4D97-AF65-F5344CB8AC3E}">
        <p14:creationId xmlns:p14="http://schemas.microsoft.com/office/powerpoint/2010/main" val="20629294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39E1C73-EE17-4A6D-9004-686D3B747735}"/>
              </a:ext>
            </a:extLst>
          </p:cNvPr>
          <p:cNvSpPr txBox="1"/>
          <p:nvPr/>
        </p:nvSpPr>
        <p:spPr>
          <a:xfrm>
            <a:off x="63843" y="193014"/>
            <a:ext cx="12064314" cy="400110"/>
          </a:xfrm>
          <a:prstGeom prst="rect">
            <a:avLst/>
          </a:prstGeom>
          <a:noFill/>
        </p:spPr>
        <p:txBody>
          <a:bodyPr wrap="square" rtlCol="0">
            <a:spAutoFit/>
          </a:bodyPr>
          <a:lstStyle/>
          <a:p>
            <a:pPr algn="ctr"/>
            <a:r>
              <a:rPr lang="pt-BR" sz="2000" b="1">
                <a:solidFill>
                  <a:schemeClr val="tx1">
                    <a:lumMod val="85000"/>
                    <a:lumOff val="15000"/>
                  </a:schemeClr>
                </a:solidFill>
              </a:rPr>
              <a:t>OE6 – </a:t>
            </a:r>
            <a:r>
              <a:rPr lang="pt-BR" sz="2000" b="1"/>
              <a:t>ESTABELECER E FORTALECER PARCERIAS ESTRATÉGICAS</a:t>
            </a:r>
            <a:endParaRPr lang="pt-BR" sz="2000" b="1">
              <a:solidFill>
                <a:schemeClr val="tx1">
                  <a:lumMod val="85000"/>
                  <a:lumOff val="15000"/>
                </a:schemeClr>
              </a:solidFill>
            </a:endParaRPr>
          </a:p>
        </p:txBody>
      </p:sp>
      <p:graphicFrame>
        <p:nvGraphicFramePr>
          <p:cNvPr id="4" name="Tabela 3">
            <a:extLst>
              <a:ext uri="{FF2B5EF4-FFF2-40B4-BE49-F238E27FC236}">
                <a16:creationId xmlns:a16="http://schemas.microsoft.com/office/drawing/2014/main" id="{95287F12-AC4F-4465-A238-F5DB390DCFD2}"/>
              </a:ext>
            </a:extLst>
          </p:cNvPr>
          <p:cNvGraphicFramePr>
            <a:graphicFrameLocks noGrp="1"/>
          </p:cNvGraphicFramePr>
          <p:nvPr>
            <p:extLst>
              <p:ext uri="{D42A27DB-BD31-4B8C-83A1-F6EECF244321}">
                <p14:modId xmlns:p14="http://schemas.microsoft.com/office/powerpoint/2010/main" val="941800967"/>
              </p:ext>
            </p:extLst>
          </p:nvPr>
        </p:nvGraphicFramePr>
        <p:xfrm>
          <a:off x="150920" y="1279231"/>
          <a:ext cx="11976428" cy="3688080"/>
        </p:xfrm>
        <a:graphic>
          <a:graphicData uri="http://schemas.openxmlformats.org/drawingml/2006/table">
            <a:tbl>
              <a:tblPr firstRow="1" bandRow="1">
                <a:tableStyleId>{2D5ABB26-0587-4C30-8999-92F81FD0307C}</a:tableStyleId>
              </a:tblPr>
              <a:tblGrid>
                <a:gridCol w="2894668">
                  <a:extLst>
                    <a:ext uri="{9D8B030D-6E8A-4147-A177-3AD203B41FA5}">
                      <a16:colId xmlns:a16="http://schemas.microsoft.com/office/drawing/2014/main" val="2503338301"/>
                    </a:ext>
                  </a:extLst>
                </a:gridCol>
                <a:gridCol w="7491505">
                  <a:extLst>
                    <a:ext uri="{9D8B030D-6E8A-4147-A177-3AD203B41FA5}">
                      <a16:colId xmlns:a16="http://schemas.microsoft.com/office/drawing/2014/main" val="1283245338"/>
                    </a:ext>
                  </a:extLst>
                </a:gridCol>
                <a:gridCol w="1590255">
                  <a:extLst>
                    <a:ext uri="{9D8B030D-6E8A-4147-A177-3AD203B41FA5}">
                      <a16:colId xmlns:a16="http://schemas.microsoft.com/office/drawing/2014/main" val="1649192392"/>
                    </a:ext>
                  </a:extLst>
                </a:gridCol>
              </a:tblGrid>
              <a:tr h="304153">
                <a:tc>
                  <a:txBody>
                    <a:bodyPr/>
                    <a:lstStyle/>
                    <a:p>
                      <a:pPr algn="ctr" fontAlgn="ctr"/>
                      <a:r>
                        <a:rPr lang="pt-BR" sz="14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latin typeface="+mn-lt"/>
                        </a:rPr>
                        <a:t> 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latin typeface="+mn-lt"/>
                        </a:rPr>
                        <a:t>Órgão/segmento</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99800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300" b="0" i="0" kern="1200" baseline="0">
                          <a:solidFill>
                            <a:schemeClr val="tx1"/>
                          </a:solidFill>
                          <a:effectLst/>
                          <a:latin typeface="+mn-lt"/>
                          <a:ea typeface="+mn-ea"/>
                          <a:cs typeface="+mn-cs"/>
                        </a:rPr>
                        <a:t>Manter e ampliar o diálogo com a PGR  com os Poderes Executivo e Legislativo Federal na busca de garantir uma interação que permita a discussão de temas afetos ao MPT</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Tx/>
                        <a:buNone/>
                      </a:pPr>
                      <a:r>
                        <a:rPr lang="pt-BR" sz="1200" b="0" i="0" kern="1200" baseline="0">
                          <a:solidFill>
                            <a:schemeClr val="tx1"/>
                          </a:solidFill>
                          <a:effectLst/>
                          <a:latin typeface="+mn-lt"/>
                          <a:ea typeface="+mn-ea"/>
                          <a:cs typeface="+mn-cs"/>
                        </a:rPr>
                        <a:t>O Secretário de Relações Institucionais coordenou o GT Marco Regulatório Trabalhista, instituído pela Portaria 15.2022, que analisou a fundo pontos críticos de conformidade constitucional, legal e convencional do Marco Regulatório Trabalhista Infralegal, bem como propôs as estratégias institucionais pertinentes em ordem de prioridade, visando à tutela dos direitos sociais trabalhistas.   Resultado: Foram apresentadas, até agora, 2 Notas Técnicas sobre dispositivos do Decreto 10.854 de 2021 (uma sobre os poderes de fiscalização e de requisição do MPT e a outra sobre a exclusividade da fiscalização dos auditores fiscais do trabalho). Houve direcionamento, às  Coordenadorias Nacionais, para a elaboração de novas Notas Técnicas no tocante a mais de 60 dispositivos do referido Marco Regulatório;</a:t>
                      </a:r>
                    </a:p>
                    <a:p>
                      <a:pPr marL="0" indent="0" algn="just">
                        <a:buFontTx/>
                        <a:buNone/>
                      </a:pPr>
                      <a:endParaRPr lang="pt-BR" sz="1200" b="0" i="0" kern="1200" baseline="0">
                        <a:solidFill>
                          <a:schemeClr val="tx1"/>
                        </a:solidFill>
                        <a:effectLst/>
                        <a:latin typeface="+mn-lt"/>
                        <a:ea typeface="+mn-ea"/>
                        <a:cs typeface="+mn-cs"/>
                      </a:endParaRPr>
                    </a:p>
                    <a:p>
                      <a:pPr marL="0" indent="0" algn="just">
                        <a:buFontTx/>
                        <a:buNone/>
                      </a:pPr>
                      <a:r>
                        <a:rPr lang="pt-BR" sz="1200" b="0" i="0" kern="1200" baseline="0">
                          <a:solidFill>
                            <a:schemeClr val="tx1"/>
                          </a:solidFill>
                          <a:effectLst/>
                          <a:latin typeface="+mn-lt"/>
                          <a:ea typeface="+mn-ea"/>
                          <a:cs typeface="+mn-cs"/>
                        </a:rPr>
                        <a:t>Articulação com o Grupo de Transição Governamental e apresentação de demandas do MPT.</a:t>
                      </a:r>
                    </a:p>
                    <a:p>
                      <a:pPr marL="0" indent="0" algn="just">
                        <a:buFontTx/>
                        <a:buNone/>
                      </a:pPr>
                      <a:endParaRPr lang="pt-BR" sz="1200" b="0" i="0" kern="1200" baseline="0">
                        <a:solidFill>
                          <a:schemeClr val="tx1"/>
                        </a:solidFill>
                        <a:effectLst/>
                        <a:latin typeface="+mn-lt"/>
                        <a:ea typeface="+mn-ea"/>
                        <a:cs typeface="+mn-cs"/>
                      </a:endParaRPr>
                    </a:p>
                    <a:p>
                      <a:pPr marL="0" indent="0" algn="just">
                        <a:buFontTx/>
                        <a:buNone/>
                      </a:pPr>
                      <a:r>
                        <a:rPr lang="pt-BR" sz="1200"/>
                        <a:t>Realização de diversas reuniões e articulações com órgãos do Executivo Federal, a exemplo de Reunião entre o Departamento de Imigração do Ministério da Justiça e o MPT (SRI e CONAETE) visando à alteração da Portaria MJSP nº 87/2020, sobre tráfico de pessoas, com base na NOTATÉCNICA n. 02/2020; Articulação com o Ministério dos Direitos Humanos, visando a tratar da questão do cofinanciamento federal do Programa de Erradicação do Trabalho Infantil, a convite da </a:t>
                      </a:r>
                      <a:r>
                        <a:rPr lang="pt-BR" sz="1200" err="1"/>
                        <a:t>Coordinfância</a:t>
                      </a:r>
                      <a:endParaRPr lang="pt-BR" sz="1200" b="0" i="0" kern="1200" baseline="0">
                        <a:solidFill>
                          <a:schemeClr val="tx1"/>
                        </a:solidFill>
                        <a:effectLst/>
                        <a:latin typeface="+mn-lt"/>
                        <a:ea typeface="+mn-ea"/>
                        <a:cs typeface="+mn-cs"/>
                      </a:endParaRPr>
                    </a:p>
                    <a:p>
                      <a:pPr marL="0" indent="0" algn="just">
                        <a:buFontTx/>
                        <a:buNone/>
                      </a:pPr>
                      <a:endParaRPr lang="pt-BR" sz="1200" b="0" i="0" kern="1200" baseline="0">
                        <a:solidFill>
                          <a:schemeClr val="tx1"/>
                        </a:solidFill>
                        <a:effectLst/>
                        <a:latin typeface="+mn-lt"/>
                        <a:ea typeface="+mn-ea"/>
                        <a:cs typeface="+mn-cs"/>
                      </a:endParaRPr>
                    </a:p>
                    <a:p>
                      <a:pPr marL="0" indent="0" algn="just">
                        <a:buFontTx/>
                        <a:buNone/>
                      </a:pPr>
                      <a:endParaRPr lang="pt-BR" sz="1200" b="0" i="0" kern="1200" baseline="0">
                        <a:solidFill>
                          <a:schemeClr val="tx1"/>
                        </a:solidFill>
                        <a:effectLst/>
                        <a:latin typeface="+mn-lt"/>
                        <a:ea typeface="+mn-ea"/>
                        <a:cs typeface="+mn-cs"/>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b="0" i="0" kern="1200" baseline="0">
                          <a:solidFill>
                            <a:schemeClr val="tx1"/>
                          </a:solidFill>
                          <a:effectLst/>
                          <a:latin typeface="+mn-lt"/>
                          <a:ea typeface="+mn-ea"/>
                          <a:cs typeface="+mn-cs"/>
                        </a:rPr>
                        <a:t>SRI</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639616295"/>
                  </a:ext>
                </a:extLst>
              </a:tr>
            </a:tbl>
          </a:graphicData>
        </a:graphic>
      </p:graphicFrame>
      <p:sp>
        <p:nvSpPr>
          <p:cNvPr id="2" name="CaixaDeTexto 1">
            <a:extLst>
              <a:ext uri="{FF2B5EF4-FFF2-40B4-BE49-F238E27FC236}">
                <a16:creationId xmlns:a16="http://schemas.microsoft.com/office/drawing/2014/main" id="{736601F4-A06D-C2DF-C58B-DF8D3416179D}"/>
              </a:ext>
            </a:extLst>
          </p:cNvPr>
          <p:cNvSpPr txBox="1"/>
          <p:nvPr/>
        </p:nvSpPr>
        <p:spPr>
          <a:xfrm>
            <a:off x="11403647" y="6081190"/>
            <a:ext cx="461639" cy="261610"/>
          </a:xfrm>
          <a:prstGeom prst="rect">
            <a:avLst/>
          </a:prstGeom>
          <a:noFill/>
        </p:spPr>
        <p:txBody>
          <a:bodyPr wrap="square" rtlCol="0">
            <a:spAutoFit/>
          </a:bodyPr>
          <a:lstStyle/>
          <a:p>
            <a:r>
              <a:rPr lang="pt-BR" sz="1100"/>
              <a:t>88</a:t>
            </a:r>
          </a:p>
        </p:txBody>
      </p:sp>
    </p:spTree>
    <p:extLst>
      <p:ext uri="{BB962C8B-B14F-4D97-AF65-F5344CB8AC3E}">
        <p14:creationId xmlns:p14="http://schemas.microsoft.com/office/powerpoint/2010/main" val="25125495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39E1C73-EE17-4A6D-9004-686D3B747735}"/>
              </a:ext>
            </a:extLst>
          </p:cNvPr>
          <p:cNvSpPr txBox="1"/>
          <p:nvPr/>
        </p:nvSpPr>
        <p:spPr>
          <a:xfrm>
            <a:off x="63843" y="193014"/>
            <a:ext cx="12064314" cy="400110"/>
          </a:xfrm>
          <a:prstGeom prst="rect">
            <a:avLst/>
          </a:prstGeom>
          <a:noFill/>
        </p:spPr>
        <p:txBody>
          <a:bodyPr wrap="square" rtlCol="0">
            <a:spAutoFit/>
          </a:bodyPr>
          <a:lstStyle/>
          <a:p>
            <a:pPr algn="ctr"/>
            <a:r>
              <a:rPr lang="pt-BR" sz="2000" b="1">
                <a:solidFill>
                  <a:schemeClr val="tx1">
                    <a:lumMod val="85000"/>
                    <a:lumOff val="15000"/>
                  </a:schemeClr>
                </a:solidFill>
              </a:rPr>
              <a:t>OE6 – </a:t>
            </a:r>
            <a:r>
              <a:rPr lang="pt-BR" sz="2000" b="1"/>
              <a:t>ESTABELECER E FORTALECER PARCERIAS ESTRATÉGICAS</a:t>
            </a:r>
            <a:endParaRPr lang="pt-BR" sz="2000" b="1">
              <a:solidFill>
                <a:schemeClr val="tx1">
                  <a:lumMod val="85000"/>
                  <a:lumOff val="15000"/>
                </a:schemeClr>
              </a:solidFill>
            </a:endParaRPr>
          </a:p>
        </p:txBody>
      </p:sp>
      <p:graphicFrame>
        <p:nvGraphicFramePr>
          <p:cNvPr id="4" name="Tabela 3">
            <a:extLst>
              <a:ext uri="{FF2B5EF4-FFF2-40B4-BE49-F238E27FC236}">
                <a16:creationId xmlns:a16="http://schemas.microsoft.com/office/drawing/2014/main" id="{95287F12-AC4F-4465-A238-F5DB390DCFD2}"/>
              </a:ext>
            </a:extLst>
          </p:cNvPr>
          <p:cNvGraphicFramePr>
            <a:graphicFrameLocks noGrp="1"/>
          </p:cNvGraphicFramePr>
          <p:nvPr>
            <p:extLst>
              <p:ext uri="{D42A27DB-BD31-4B8C-83A1-F6EECF244321}">
                <p14:modId xmlns:p14="http://schemas.microsoft.com/office/powerpoint/2010/main" val="3717331727"/>
              </p:ext>
            </p:extLst>
          </p:nvPr>
        </p:nvGraphicFramePr>
        <p:xfrm>
          <a:off x="72270" y="743524"/>
          <a:ext cx="12064314" cy="6107812"/>
        </p:xfrm>
        <a:graphic>
          <a:graphicData uri="http://schemas.openxmlformats.org/drawingml/2006/table">
            <a:tbl>
              <a:tblPr firstRow="1" bandRow="1">
                <a:tableStyleId>{2D5ABB26-0587-4C30-8999-92F81FD0307C}</a:tableStyleId>
              </a:tblPr>
              <a:tblGrid>
                <a:gridCol w="2915910">
                  <a:extLst>
                    <a:ext uri="{9D8B030D-6E8A-4147-A177-3AD203B41FA5}">
                      <a16:colId xmlns:a16="http://schemas.microsoft.com/office/drawing/2014/main" val="2503338301"/>
                    </a:ext>
                  </a:extLst>
                </a:gridCol>
                <a:gridCol w="7546480">
                  <a:extLst>
                    <a:ext uri="{9D8B030D-6E8A-4147-A177-3AD203B41FA5}">
                      <a16:colId xmlns:a16="http://schemas.microsoft.com/office/drawing/2014/main" val="1283245338"/>
                    </a:ext>
                  </a:extLst>
                </a:gridCol>
                <a:gridCol w="1601924">
                  <a:extLst>
                    <a:ext uri="{9D8B030D-6E8A-4147-A177-3AD203B41FA5}">
                      <a16:colId xmlns:a16="http://schemas.microsoft.com/office/drawing/2014/main" val="1649192392"/>
                    </a:ext>
                  </a:extLst>
                </a:gridCol>
              </a:tblGrid>
              <a:tr h="316612">
                <a:tc>
                  <a:txBody>
                    <a:bodyPr/>
                    <a:lstStyle/>
                    <a:p>
                      <a:pPr algn="ctr" fontAlgn="ctr"/>
                      <a:r>
                        <a:rPr lang="pt-BR" sz="1400" b="0" i="0" u="none" strike="noStrike">
                          <a:solidFill>
                            <a:srgbClr val="000000"/>
                          </a:solidFill>
                          <a:effectLst/>
                          <a:latin typeface="+mn-lt"/>
                        </a:rPr>
                        <a:t>Iniciativa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latin typeface="+mn-lt"/>
                        </a:rPr>
                        <a:t> Resultado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latin typeface="+mn-lt"/>
                        </a:rPr>
                        <a:t>Órgão/segmento</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5653721"/>
                  </a:ext>
                </a:extLst>
              </a:tr>
              <a:tr h="710508">
                <a:tc row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Atuação integrada e cooperada junto a instituições/ organizações na temática internacional trabalhista</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u="none">
                          <a:latin typeface="+mn-lt"/>
                        </a:rPr>
                        <a:t>Assinado, em 2022,  Memorando de Entendimento (MOU) entre o MPT e o UNOPS, instituição que tem por objeto a cooperação em atividades como a gestão e execução de projetos relacionados com a promoção dos direitos humanos.</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latin typeface="+mn-lt"/>
                        </a:rPr>
                        <a:t>SCIT</a:t>
                      </a:r>
                    </a:p>
                  </a:txBody>
                  <a:tcPr anchor="ctr">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439732"/>
                  </a:ext>
                </a:extLst>
              </a:tr>
              <a:tr h="710507">
                <a:tc vMerge="1">
                  <a:txBody>
                    <a:bodyPr/>
                    <a:lstStyle/>
                    <a:p>
                      <a:endParaRPr lang="pt-BR"/>
                    </a:p>
                  </a:txBody>
                  <a:tcPr/>
                </a:tc>
                <a:tc>
                  <a:txBody>
                    <a:bodyPr/>
                    <a:lstStyle/>
                    <a:p>
                      <a:pPr algn="just"/>
                      <a:r>
                        <a:rPr lang="pt-BR" sz="1400" u="none">
                          <a:latin typeface="+mn-lt"/>
                        </a:rPr>
                        <a:t>Participação do MPT na delegação brasileira da 110ª  Sessão da Conferência Internacional do Trabalho</a:t>
                      </a:r>
                    </a:p>
                    <a:p>
                      <a:pPr algn="just"/>
                      <a:r>
                        <a:rPr lang="pt-BR" sz="1400" u="none">
                          <a:latin typeface="+mn-lt"/>
                        </a:rPr>
                        <a:t>da OIT. Na ocasião foram aprovadas as “condições de trabalho seguras e saudáveis” no quadro de princípios e direitos fundamentais no trabalho da OIT. </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461735948"/>
                  </a:ext>
                </a:extLst>
              </a:tr>
              <a:tr h="710508">
                <a:tc vMerge="1">
                  <a:txBody>
                    <a:bodyPr/>
                    <a:lstStyle/>
                    <a:p>
                      <a:endParaRPr lang="pt-BR"/>
                    </a:p>
                  </a:txBody>
                  <a:tcPr/>
                </a:tc>
                <a:tc>
                  <a:txBody>
                    <a:bodyPr/>
                    <a:lstStyle/>
                    <a:p>
                      <a:pPr algn="just"/>
                      <a:r>
                        <a:rPr lang="pt-BR" sz="1400" u="none">
                          <a:latin typeface="+mn-lt"/>
                        </a:rPr>
                        <a:t>Participação do MPT no encontro virtual “Cooperação Sul-Sul: Boas Práticas de Inspeção do Trabalho na Prevenção e Erradicação do Trabalho Infantil”, organizado pelo Ministério do Trabalho e Previdência (MTP) e pela Agência Brasileira de Cooperação, com apoio do Escritório da Organização Internacional do Trabalho para o Brasil. Na ocasião, Brasil, Cabo Verde, Peru, Portugal e Uruguai uniram-se para compartilhar conhecimentos sobre como um sistema de inspeção do trabalho eficaz pode desempenhar um papel central no combate ao trabalho infantil.</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468944971"/>
                  </a:ext>
                </a:extLst>
              </a:tr>
              <a:tr h="696547">
                <a:tc vMerge="1">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Acompanhar no âmbito da AGU e do </a:t>
                      </a:r>
                      <a:r>
                        <a:rPr lang="pt-BR" sz="1400" b="0" i="0" kern="1200" err="1">
                          <a:solidFill>
                            <a:schemeClr val="tx1"/>
                          </a:solidFill>
                          <a:effectLst/>
                          <a:latin typeface="+mn-lt"/>
                          <a:ea typeface="+mn-ea"/>
                          <a:cs typeface="+mn-cs"/>
                        </a:rPr>
                        <a:t>TCU,os</a:t>
                      </a:r>
                      <a:r>
                        <a:rPr lang="pt-BR" sz="1400" b="0" i="0" kern="1200">
                          <a:solidFill>
                            <a:schemeClr val="tx1"/>
                          </a:solidFill>
                          <a:effectLst/>
                          <a:latin typeface="+mn-lt"/>
                          <a:ea typeface="+mn-ea"/>
                          <a:cs typeface="+mn-cs"/>
                        </a:rPr>
                        <a:t> procedimentos administrativos e eventuais processos judiciais que possuam como objeto a análise das destinações de valores de multa e de indenizações de Termos de Ajustamento de Conduta e de acordo judiciais e extrajudiciais firmados pelo MPT</a:t>
                      </a:r>
                    </a:p>
                  </a:txBody>
                  <a:tcPr marL="9525" marR="9525" marT="9525" marB="0"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just"/>
                      <a:r>
                        <a:rPr lang="pt-BR" sz="1400" u="none" kern="1200">
                          <a:solidFill>
                            <a:schemeClr val="tx1"/>
                          </a:solidFill>
                          <a:latin typeface="+mn-lt"/>
                          <a:ea typeface="+mn-ea"/>
                          <a:cs typeface="+mn-cs"/>
                        </a:rPr>
                        <a:t>Em acompanhamento à efetivação da sentença proferida em 15 de julho de 2020, pela Corte Interamericana de Direitos Humanos, no Caso dos Empregados da Fábrica de Fogos de Artifício em Santo Antônio de Jesus/BA Vs. Brasil, foi realizada reunião presencial na Procuradoria-Geral do Trabalho, com a participação da Coordenadora de Contenciosos Internacionais de Direitos Humanos da Assessoria Especial de Assuntos Internacionais do Ministério da Mulher, da Família e dos Direitos Humanos.</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latin typeface="+mn-lt"/>
                        </a:rPr>
                        <a:t>SCIT</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65792567"/>
                  </a:ext>
                </a:extLst>
              </a:tr>
              <a:tr h="696547">
                <a:tc vMerge="1">
                  <a:txBody>
                    <a:bodyPr/>
                    <a:lstStyle/>
                    <a:p>
                      <a:endParaRPr lang="pt-B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u="none" kern="1200">
                          <a:solidFill>
                            <a:schemeClr val="tx1"/>
                          </a:solidFill>
                          <a:latin typeface="+mn-lt"/>
                          <a:ea typeface="+mn-ea"/>
                          <a:cs typeface="+mn-cs"/>
                        </a:rPr>
                        <a:t>Promovido pela Escola Superior do MPU, na modalidade presencial, o curso de aperfeiçoamento “A atuação do MPT no Sistema Interamericano de Direitos Humanos”, com o objetivo de capacitar membros e servidores do MPT sobre os conceitos, mecanismos e atuações no Sistema Interamericano de Direitos Humanos (SIDH), bem como dar conhecimento acerca das experiências internacionais vivenciadas pelos representantes do MPT na Relatoria Especial sobre Direitos Econômicos, Sociais, Culturais e Ambientais (REDESCA) da CIDH.</a:t>
                      </a:r>
                    </a:p>
                    <a:p>
                      <a:pPr algn="just"/>
                      <a:endParaRPr lang="pt-BR" sz="1400" b="0" i="0" u="sng" strike="noStrike" kern="1200" baseline="0">
                        <a:solidFill>
                          <a:schemeClr val="tx1"/>
                        </a:solidFill>
                        <a:latin typeface="+mn-lt"/>
                        <a:ea typeface="+mn-ea"/>
                        <a:cs typeface="+mn-cs"/>
                      </a:endParaRP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382149386"/>
                  </a:ext>
                </a:extLst>
              </a:tr>
            </a:tbl>
          </a:graphicData>
        </a:graphic>
      </p:graphicFrame>
      <p:sp>
        <p:nvSpPr>
          <p:cNvPr id="2" name="CaixaDeTexto 1">
            <a:extLst>
              <a:ext uri="{FF2B5EF4-FFF2-40B4-BE49-F238E27FC236}">
                <a16:creationId xmlns:a16="http://schemas.microsoft.com/office/drawing/2014/main" id="{674406FD-30B0-61F9-8C40-05DD7811B461}"/>
              </a:ext>
            </a:extLst>
          </p:cNvPr>
          <p:cNvSpPr txBox="1"/>
          <p:nvPr/>
        </p:nvSpPr>
        <p:spPr>
          <a:xfrm>
            <a:off x="11403647" y="6081190"/>
            <a:ext cx="461639" cy="261610"/>
          </a:xfrm>
          <a:prstGeom prst="rect">
            <a:avLst/>
          </a:prstGeom>
          <a:noFill/>
        </p:spPr>
        <p:txBody>
          <a:bodyPr wrap="square" rtlCol="0">
            <a:spAutoFit/>
          </a:bodyPr>
          <a:lstStyle/>
          <a:p>
            <a:r>
              <a:rPr lang="pt-BR" sz="1100"/>
              <a:t>89</a:t>
            </a:r>
          </a:p>
        </p:txBody>
      </p:sp>
    </p:spTree>
    <p:extLst>
      <p:ext uri="{BB962C8B-B14F-4D97-AF65-F5344CB8AC3E}">
        <p14:creationId xmlns:p14="http://schemas.microsoft.com/office/powerpoint/2010/main" val="345288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8DB0FBD-6A63-95A3-FC5B-AFE3AB69E59F}"/>
              </a:ext>
            </a:extLst>
          </p:cNvPr>
          <p:cNvPicPr>
            <a:picLocks noChangeAspect="1"/>
          </p:cNvPicPr>
          <p:nvPr/>
        </p:nvPicPr>
        <p:blipFill>
          <a:blip r:embed="rId2"/>
          <a:stretch>
            <a:fillRect/>
          </a:stretch>
        </p:blipFill>
        <p:spPr>
          <a:xfrm>
            <a:off x="1753587" y="0"/>
            <a:ext cx="8684825" cy="6542843"/>
          </a:xfrm>
          <a:prstGeom prst="rect">
            <a:avLst/>
          </a:prstGeom>
        </p:spPr>
      </p:pic>
      <p:sp>
        <p:nvSpPr>
          <p:cNvPr id="2" name="CaixaDeTexto 1">
            <a:extLst>
              <a:ext uri="{FF2B5EF4-FFF2-40B4-BE49-F238E27FC236}">
                <a16:creationId xmlns:a16="http://schemas.microsoft.com/office/drawing/2014/main" id="{B0034FFA-C35A-3D9A-8884-3A3E548B22BC}"/>
              </a:ext>
            </a:extLst>
          </p:cNvPr>
          <p:cNvSpPr txBox="1"/>
          <p:nvPr/>
        </p:nvSpPr>
        <p:spPr>
          <a:xfrm>
            <a:off x="0" y="6542843"/>
            <a:ext cx="6098958" cy="307777"/>
          </a:xfrm>
          <a:prstGeom prst="rect">
            <a:avLst/>
          </a:prstGeom>
          <a:noFill/>
        </p:spPr>
        <p:txBody>
          <a:bodyPr wrap="square">
            <a:spAutoFit/>
          </a:bodyPr>
          <a:lstStyle/>
          <a:p>
            <a:r>
              <a:rPr lang="pt-BR" sz="1400">
                <a:hlinkClick r:id="rId3"/>
              </a:rPr>
              <a:t>Acesse aqui </a:t>
            </a:r>
            <a:r>
              <a:rPr lang="pt-BR" sz="1400"/>
              <a:t> para consultar o plano e o monitoramento </a:t>
            </a:r>
          </a:p>
        </p:txBody>
      </p:sp>
      <p:sp>
        <p:nvSpPr>
          <p:cNvPr id="4" name="Espaço Reservado para Número de Slide 3">
            <a:extLst>
              <a:ext uri="{FF2B5EF4-FFF2-40B4-BE49-F238E27FC236}">
                <a16:creationId xmlns:a16="http://schemas.microsoft.com/office/drawing/2014/main" id="{48165B6C-42D1-C8FD-1789-569CA6B93230}"/>
              </a:ext>
            </a:extLst>
          </p:cNvPr>
          <p:cNvSpPr>
            <a:spLocks noGrp="1"/>
          </p:cNvSpPr>
          <p:nvPr>
            <p:ph type="sldNum" sz="quarter" idx="12"/>
          </p:nvPr>
        </p:nvSpPr>
        <p:spPr/>
        <p:txBody>
          <a:bodyPr/>
          <a:lstStyle/>
          <a:p>
            <a:fld id="{5B4D3E00-F9DC-44C3-A5AD-6FF7F956D7EE}" type="slidenum">
              <a:rPr lang="pt-BR" smtClean="0"/>
              <a:t>9</a:t>
            </a:fld>
            <a:endParaRPr lang="pt-BR"/>
          </a:p>
        </p:txBody>
      </p:sp>
    </p:spTree>
    <p:extLst>
      <p:ext uri="{BB962C8B-B14F-4D97-AF65-F5344CB8AC3E}">
        <p14:creationId xmlns:p14="http://schemas.microsoft.com/office/powerpoint/2010/main" val="2452725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1065126" y="1781611"/>
            <a:ext cx="9947868" cy="2308324"/>
          </a:xfrm>
          <a:prstGeom prst="rect">
            <a:avLst/>
          </a:prstGeom>
          <a:noFill/>
        </p:spPr>
        <p:txBody>
          <a:bodyPr wrap="square" rtlCol="0">
            <a:spAutoFit/>
          </a:bodyPr>
          <a:lstStyle/>
          <a:p>
            <a:pPr algn="ctr"/>
            <a:r>
              <a:rPr lang="pt-BR" sz="3200" b="1">
                <a:solidFill>
                  <a:schemeClr val="tx1">
                    <a:lumMod val="85000"/>
                    <a:lumOff val="15000"/>
                  </a:schemeClr>
                </a:solidFill>
              </a:rPr>
              <a:t>OBJETIVO ESTRATÉGICO 7 (OE7)</a:t>
            </a:r>
          </a:p>
          <a:p>
            <a:endParaRPr lang="pt-BR" sz="3200" b="1">
              <a:solidFill>
                <a:schemeClr val="tx1">
                  <a:lumMod val="85000"/>
                  <a:lumOff val="15000"/>
                </a:schemeClr>
              </a:solidFill>
            </a:endParaRPr>
          </a:p>
          <a:p>
            <a:pPr algn="ctr"/>
            <a:r>
              <a:rPr lang="pt-BR" sz="4000" b="1"/>
              <a:t>Fortalecer a comunicação, a transparência institucional e o diálogo com a sociedade</a:t>
            </a:r>
            <a:endParaRPr lang="pt-BR" sz="4000" b="1">
              <a:solidFill>
                <a:schemeClr val="tx1">
                  <a:lumMod val="85000"/>
                  <a:lumOff val="15000"/>
                </a:schemeClr>
              </a:solidFill>
            </a:endParaRPr>
          </a:p>
        </p:txBody>
      </p:sp>
      <p:sp>
        <p:nvSpPr>
          <p:cNvPr id="2" name="CaixaDeTexto 1">
            <a:extLst>
              <a:ext uri="{FF2B5EF4-FFF2-40B4-BE49-F238E27FC236}">
                <a16:creationId xmlns:a16="http://schemas.microsoft.com/office/drawing/2014/main" id="{23F5EA40-DC3B-9C15-DAAA-55300A6C7869}"/>
              </a:ext>
            </a:extLst>
          </p:cNvPr>
          <p:cNvSpPr txBox="1"/>
          <p:nvPr/>
        </p:nvSpPr>
        <p:spPr>
          <a:xfrm>
            <a:off x="11403647" y="6081190"/>
            <a:ext cx="461639" cy="261610"/>
          </a:xfrm>
          <a:prstGeom prst="rect">
            <a:avLst/>
          </a:prstGeom>
          <a:noFill/>
        </p:spPr>
        <p:txBody>
          <a:bodyPr wrap="square" rtlCol="0">
            <a:spAutoFit/>
          </a:bodyPr>
          <a:lstStyle/>
          <a:p>
            <a:r>
              <a:rPr lang="pt-BR" sz="1100"/>
              <a:t>90</a:t>
            </a:r>
          </a:p>
        </p:txBody>
      </p:sp>
    </p:spTree>
    <p:extLst>
      <p:ext uri="{BB962C8B-B14F-4D97-AF65-F5344CB8AC3E}">
        <p14:creationId xmlns:p14="http://schemas.microsoft.com/office/powerpoint/2010/main" val="2652730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D9CF0B-82EB-4F81-B988-26AAB98F5365}"/>
              </a:ext>
            </a:extLst>
          </p:cNvPr>
          <p:cNvSpPr txBox="1"/>
          <p:nvPr/>
        </p:nvSpPr>
        <p:spPr>
          <a:xfrm>
            <a:off x="1" y="311610"/>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OE7 – INDICADORES</a:t>
            </a:r>
            <a:endParaRPr lang="pt-BR" sz="2200" b="1">
              <a:solidFill>
                <a:schemeClr val="tx1">
                  <a:lumMod val="85000"/>
                  <a:lumOff val="15000"/>
                </a:schemeClr>
              </a:solidFill>
            </a:endParaRPr>
          </a:p>
        </p:txBody>
      </p:sp>
      <p:graphicFrame>
        <p:nvGraphicFramePr>
          <p:cNvPr id="3" name="Tabela 2">
            <a:extLst>
              <a:ext uri="{FF2B5EF4-FFF2-40B4-BE49-F238E27FC236}">
                <a16:creationId xmlns:a16="http://schemas.microsoft.com/office/drawing/2014/main" id="{3900BE8E-631A-449C-9886-CAC557868364}"/>
              </a:ext>
            </a:extLst>
          </p:cNvPr>
          <p:cNvGraphicFramePr>
            <a:graphicFrameLocks noGrp="1"/>
          </p:cNvGraphicFramePr>
          <p:nvPr>
            <p:extLst>
              <p:ext uri="{D42A27DB-BD31-4B8C-83A1-F6EECF244321}">
                <p14:modId xmlns:p14="http://schemas.microsoft.com/office/powerpoint/2010/main" val="797529670"/>
              </p:ext>
            </p:extLst>
          </p:nvPr>
        </p:nvGraphicFramePr>
        <p:xfrm>
          <a:off x="196499" y="672813"/>
          <a:ext cx="11799001" cy="4389120"/>
        </p:xfrm>
        <a:graphic>
          <a:graphicData uri="http://schemas.openxmlformats.org/drawingml/2006/table">
            <a:tbl>
              <a:tblPr firstRow="1" bandRow="1">
                <a:tableStyleId>{2D5ABB26-0587-4C30-8999-92F81FD0307C}</a:tableStyleId>
              </a:tblPr>
              <a:tblGrid>
                <a:gridCol w="3199729">
                  <a:extLst>
                    <a:ext uri="{9D8B030D-6E8A-4147-A177-3AD203B41FA5}">
                      <a16:colId xmlns:a16="http://schemas.microsoft.com/office/drawing/2014/main" val="3523583392"/>
                    </a:ext>
                  </a:extLst>
                </a:gridCol>
                <a:gridCol w="1199899">
                  <a:extLst>
                    <a:ext uri="{9D8B030D-6E8A-4147-A177-3AD203B41FA5}">
                      <a16:colId xmlns:a16="http://schemas.microsoft.com/office/drawing/2014/main" val="2083650228"/>
                    </a:ext>
                  </a:extLst>
                </a:gridCol>
                <a:gridCol w="985966">
                  <a:extLst>
                    <a:ext uri="{9D8B030D-6E8A-4147-A177-3AD203B41FA5}">
                      <a16:colId xmlns:a16="http://schemas.microsoft.com/office/drawing/2014/main" val="4005437970"/>
                    </a:ext>
                  </a:extLst>
                </a:gridCol>
                <a:gridCol w="5199639">
                  <a:extLst>
                    <a:ext uri="{9D8B030D-6E8A-4147-A177-3AD203B41FA5}">
                      <a16:colId xmlns:a16="http://schemas.microsoft.com/office/drawing/2014/main" val="3618430312"/>
                    </a:ext>
                  </a:extLst>
                </a:gridCol>
                <a:gridCol w="1213768">
                  <a:extLst>
                    <a:ext uri="{9D8B030D-6E8A-4147-A177-3AD203B41FA5}">
                      <a16:colId xmlns:a16="http://schemas.microsoft.com/office/drawing/2014/main" val="3629710529"/>
                    </a:ext>
                  </a:extLst>
                </a:gridCol>
              </a:tblGrid>
              <a:tr h="699201">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495267">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Índice de curtidas nas publicações </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pt-BR" sz="1400" b="0" i="0" u="none" strike="noStrike">
                          <a:solidFill>
                            <a:srgbClr val="000000"/>
                          </a:solidFill>
                          <a:effectLst/>
                          <a:latin typeface="Calibri" panose="020F0502020204030204" pitchFamily="34" charset="0"/>
                        </a:rPr>
                        <a:t>130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390,34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Implementação de melhoria estrutural das </a:t>
                      </a:r>
                      <a:r>
                        <a:rPr lang="pt-BR" sz="1400" b="0" i="0" kern="1200" err="1">
                          <a:solidFill>
                            <a:schemeClr val="tx1"/>
                          </a:solidFill>
                          <a:effectLst/>
                          <a:latin typeface="+mn-lt"/>
                          <a:ea typeface="+mn-ea"/>
                          <a:cs typeface="+mn-cs"/>
                        </a:rPr>
                        <a:t>ASCOMs</a:t>
                      </a:r>
                      <a:r>
                        <a:rPr lang="pt-BR" sz="1400" b="0" i="0" kern="1200">
                          <a:solidFill>
                            <a:schemeClr val="tx1"/>
                          </a:solidFill>
                          <a:effectLst/>
                          <a:latin typeface="+mn-lt"/>
                          <a:ea typeface="+mn-ea"/>
                          <a:cs typeface="+mn-cs"/>
                        </a:rPr>
                        <a:t> bem como ampliar a integração entre elas. </a:t>
                      </a:r>
                    </a:p>
                    <a:p>
                      <a:pPr algn="just"/>
                      <a:r>
                        <a:rPr lang="pt-BR" sz="1400" b="0" i="0" kern="1200">
                          <a:solidFill>
                            <a:schemeClr val="tx1"/>
                          </a:solidFill>
                          <a:effectLst/>
                          <a:latin typeface="+mn-lt"/>
                          <a:ea typeface="+mn-ea"/>
                          <a:cs typeface="+mn-cs"/>
                        </a:rPr>
                        <a:t>2022: </a:t>
                      </a:r>
                      <a:r>
                        <a:rPr lang="pt-BR" sz="1400">
                          <a:latin typeface="+mn-lt"/>
                        </a:rPr>
                        <a:t>Realizado estudo sobre  </a:t>
                      </a:r>
                      <a:r>
                        <a:rPr lang="pt-BR" sz="1400" err="1">
                          <a:latin typeface="+mn-lt"/>
                        </a:rPr>
                        <a:t>ASCOMs</a:t>
                      </a:r>
                      <a:r>
                        <a:rPr lang="pt-BR" sz="1400">
                          <a:latin typeface="+mn-lt"/>
                        </a:rPr>
                        <a:t> nas Unidades Regionais – quantitativo integrantes das equipes.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pt-BR" sz="1400"/>
                        <a:t>390,34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495267">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Realização em redes sociais de campanhas para cobertura de datas relevantes à atuação do MPT.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814898"/>
                  </a:ext>
                </a:extLst>
              </a:tr>
              <a:tr h="699201">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Criação de identidade para o MPT por meio de realização de campanhas de âmbito nacional para promover a atuação do MPT com base nas diretrizes definidas pelo Cecom.</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977135"/>
                  </a:ext>
                </a:extLst>
              </a:tr>
              <a:tr h="6229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rejeição às campanhas publicadas na intranet</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b="0"/>
                        <a:t> reduzir para 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kern="1200">
                          <a:solidFill>
                            <a:schemeClr val="tx1"/>
                          </a:solidFill>
                          <a:latin typeface="+mn-lt"/>
                          <a:ea typeface="+mn-ea"/>
                          <a:cs typeface="+mn-cs"/>
                        </a:rPr>
                        <a:t>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Implementação de medidas de usabilidade da intranet (</a:t>
                      </a:r>
                      <a:r>
                        <a:rPr lang="pt-BR" sz="1400" b="0" i="0" kern="1200" err="1">
                          <a:solidFill>
                            <a:schemeClr val="tx1"/>
                          </a:solidFill>
                          <a:effectLst/>
                          <a:latin typeface="+mn-lt"/>
                          <a:ea typeface="+mn-ea"/>
                          <a:cs typeface="+mn-cs"/>
                        </a:rPr>
                        <a:t>ex</a:t>
                      </a:r>
                      <a:r>
                        <a:rPr lang="pt-BR" sz="1400" b="0" i="0" kern="1200">
                          <a:solidFill>
                            <a:schemeClr val="tx1"/>
                          </a:solidFill>
                          <a:effectLst/>
                          <a:latin typeface="+mn-lt"/>
                          <a:ea typeface="+mn-ea"/>
                          <a:cs typeface="+mn-cs"/>
                        </a:rPr>
                        <a:t>: tamanho e tempo de passagem do banner, </a:t>
                      </a:r>
                      <a:r>
                        <a:rPr lang="pt-BR" sz="1400" b="0" i="0" kern="1200" err="1">
                          <a:solidFill>
                            <a:schemeClr val="tx1"/>
                          </a:solidFill>
                          <a:effectLst/>
                          <a:latin typeface="+mn-lt"/>
                          <a:ea typeface="+mn-ea"/>
                          <a:cs typeface="+mn-cs"/>
                        </a:rPr>
                        <a:t>brieffings</a:t>
                      </a:r>
                      <a:r>
                        <a:rPr lang="pt-BR" sz="1400" b="0" i="0" kern="1200">
                          <a:solidFill>
                            <a:schemeClr val="tx1"/>
                          </a:solidFill>
                          <a:effectLst/>
                          <a:latin typeface="+mn-lt"/>
                          <a:ea typeface="+mn-ea"/>
                          <a:cs typeface="+mn-cs"/>
                        </a:rPr>
                        <a:t>) </a:t>
                      </a:r>
                    </a:p>
                    <a:p>
                      <a:pPr algn="just"/>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kern="1200">
                          <a:solidFill>
                            <a:schemeClr val="tx1"/>
                          </a:solidFill>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666332"/>
                  </a:ext>
                </a:extLst>
              </a:tr>
              <a:tr h="6229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acesso ao memorial virtual do MPT</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5.000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highlight>
                            <a:srgbClr val="FFFFFF"/>
                          </a:highlight>
                        </a:rPr>
                        <a:t>5.443</a:t>
                      </a:r>
                      <a:endParaRPr lang="pt-BR" sz="1400" b="0" i="0" u="none" strike="noStrike">
                        <a:solidFill>
                          <a:srgbClr val="000000"/>
                        </a:solidFill>
                        <a:effectLst/>
                        <a:highlight>
                          <a:srgbClr val="FFFFFF"/>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Criar banco de dados no Memorial Virtual do MPT para fins de registro histórico da atuação institucional, tendo como marco inicial as ações decorrentes da pandemia de Covid-19.</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400"/>
                        <a:t>5.443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720536"/>
                  </a:ext>
                </a:extLst>
              </a:tr>
            </a:tbl>
          </a:graphicData>
        </a:graphic>
      </p:graphicFrame>
      <p:sp>
        <p:nvSpPr>
          <p:cNvPr id="2" name="CaixaDeTexto 1">
            <a:extLst>
              <a:ext uri="{FF2B5EF4-FFF2-40B4-BE49-F238E27FC236}">
                <a16:creationId xmlns:a16="http://schemas.microsoft.com/office/drawing/2014/main" id="{F6FC6853-B31D-1F9F-7E65-E10588D4DEEF}"/>
              </a:ext>
            </a:extLst>
          </p:cNvPr>
          <p:cNvSpPr txBox="1"/>
          <p:nvPr/>
        </p:nvSpPr>
        <p:spPr>
          <a:xfrm>
            <a:off x="11403647" y="6081190"/>
            <a:ext cx="461639" cy="261610"/>
          </a:xfrm>
          <a:prstGeom prst="rect">
            <a:avLst/>
          </a:prstGeom>
          <a:noFill/>
        </p:spPr>
        <p:txBody>
          <a:bodyPr wrap="square" rtlCol="0">
            <a:spAutoFit/>
          </a:bodyPr>
          <a:lstStyle/>
          <a:p>
            <a:r>
              <a:rPr lang="pt-BR" sz="1100"/>
              <a:t>91</a:t>
            </a:r>
          </a:p>
        </p:txBody>
      </p:sp>
    </p:spTree>
    <p:extLst>
      <p:ext uri="{BB962C8B-B14F-4D97-AF65-F5344CB8AC3E}">
        <p14:creationId xmlns:p14="http://schemas.microsoft.com/office/powerpoint/2010/main" val="246430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D9CF0B-82EB-4F81-B988-26AAB98F5365}"/>
              </a:ext>
            </a:extLst>
          </p:cNvPr>
          <p:cNvSpPr txBox="1"/>
          <p:nvPr/>
        </p:nvSpPr>
        <p:spPr>
          <a:xfrm>
            <a:off x="1" y="311610"/>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OE7 – INDICADORES</a:t>
            </a:r>
            <a:endParaRPr lang="pt-BR" sz="2200" b="1">
              <a:solidFill>
                <a:schemeClr val="tx1">
                  <a:lumMod val="85000"/>
                  <a:lumOff val="15000"/>
                </a:schemeClr>
              </a:solidFill>
            </a:endParaRPr>
          </a:p>
        </p:txBody>
      </p:sp>
      <p:graphicFrame>
        <p:nvGraphicFramePr>
          <p:cNvPr id="3" name="Tabela 2">
            <a:extLst>
              <a:ext uri="{FF2B5EF4-FFF2-40B4-BE49-F238E27FC236}">
                <a16:creationId xmlns:a16="http://schemas.microsoft.com/office/drawing/2014/main" id="{3900BE8E-631A-449C-9886-CAC557868364}"/>
              </a:ext>
            </a:extLst>
          </p:cNvPr>
          <p:cNvGraphicFramePr>
            <a:graphicFrameLocks noGrp="1"/>
          </p:cNvGraphicFramePr>
          <p:nvPr>
            <p:extLst>
              <p:ext uri="{D42A27DB-BD31-4B8C-83A1-F6EECF244321}">
                <p14:modId xmlns:p14="http://schemas.microsoft.com/office/powerpoint/2010/main" val="4115998835"/>
              </p:ext>
            </p:extLst>
          </p:nvPr>
        </p:nvGraphicFramePr>
        <p:xfrm>
          <a:off x="196499" y="991789"/>
          <a:ext cx="11799001" cy="4158617"/>
        </p:xfrm>
        <a:graphic>
          <a:graphicData uri="http://schemas.openxmlformats.org/drawingml/2006/table">
            <a:tbl>
              <a:tblPr firstRow="1" bandRow="1">
                <a:tableStyleId>{2D5ABB26-0587-4C30-8999-92F81FD0307C}</a:tableStyleId>
              </a:tblPr>
              <a:tblGrid>
                <a:gridCol w="3199729">
                  <a:extLst>
                    <a:ext uri="{9D8B030D-6E8A-4147-A177-3AD203B41FA5}">
                      <a16:colId xmlns:a16="http://schemas.microsoft.com/office/drawing/2014/main" val="3523583392"/>
                    </a:ext>
                  </a:extLst>
                </a:gridCol>
                <a:gridCol w="1199899">
                  <a:extLst>
                    <a:ext uri="{9D8B030D-6E8A-4147-A177-3AD203B41FA5}">
                      <a16:colId xmlns:a16="http://schemas.microsoft.com/office/drawing/2014/main" val="2083650228"/>
                    </a:ext>
                  </a:extLst>
                </a:gridCol>
                <a:gridCol w="1108637">
                  <a:extLst>
                    <a:ext uri="{9D8B030D-6E8A-4147-A177-3AD203B41FA5}">
                      <a16:colId xmlns:a16="http://schemas.microsoft.com/office/drawing/2014/main" val="4005437970"/>
                    </a:ext>
                  </a:extLst>
                </a:gridCol>
                <a:gridCol w="5076968">
                  <a:extLst>
                    <a:ext uri="{9D8B030D-6E8A-4147-A177-3AD203B41FA5}">
                      <a16:colId xmlns:a16="http://schemas.microsoft.com/office/drawing/2014/main" val="3618430312"/>
                    </a:ext>
                  </a:extLst>
                </a:gridCol>
                <a:gridCol w="1213768">
                  <a:extLst>
                    <a:ext uri="{9D8B030D-6E8A-4147-A177-3AD203B41FA5}">
                      <a16:colId xmlns:a16="http://schemas.microsoft.com/office/drawing/2014/main" val="3629710529"/>
                    </a:ext>
                  </a:extLst>
                </a:gridCol>
              </a:tblGrid>
              <a:tr h="699201">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495267">
                <a:tc row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publicações de comunicação</a:t>
                      </a:r>
                      <a:endParaRPr lang="pt-BR" sz="1400" b="0"/>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r>
                        <a:rPr lang="pt-BR" sz="1400" b="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algn="ctr" defTabSz="914400" rtl="0" eaLnBrk="1" fontAlgn="ctr" latinLnBrk="0" hangingPunct="1"/>
                      <a:r>
                        <a:rPr lang="pt-BR" sz="1400" b="0" kern="1200">
                          <a:solidFill>
                            <a:schemeClr val="tx1"/>
                          </a:solidFill>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Elaboração e divulgação de Boletins Informativos da Corregedoria</a:t>
                      </a:r>
                    </a:p>
                    <a:p>
                      <a:pPr algn="l" fontAlgn="ctr"/>
                      <a:r>
                        <a:rPr lang="pt-BR" sz="1400"/>
                        <a:t>2022:  4  previstos e 4 realizados</a:t>
                      </a:r>
                      <a:endParaRPr lang="pt-BR" sz="14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400" b="0"/>
                        <a:t>4</a:t>
                      </a:r>
                    </a:p>
                    <a:p>
                      <a:pPr marL="0" algn="ctr" defTabSz="914400" rtl="0" eaLnBrk="1" fontAlgn="ctr" latinLnBrk="0" hangingPunct="1"/>
                      <a:endParaRPr lang="pt-BR" sz="1400" b="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092742"/>
                  </a:ext>
                </a:extLst>
              </a:tr>
              <a:tr h="510067">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endParaRPr lang="pt-BR" sz="1400" b="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Elaboração e divulgação de Boletins da SSI</a:t>
                      </a:r>
                    </a:p>
                    <a:p>
                      <a:pPr algn="l" fontAlgn="ctr"/>
                      <a:r>
                        <a:rPr lang="pt-BR" sz="1400" b="0" i="0" u="none" strike="noStrike">
                          <a:solidFill>
                            <a:srgbClr val="000000"/>
                          </a:solidFill>
                          <a:effectLst/>
                          <a:latin typeface="Calibri" panose="020F0502020204030204" pitchFamily="34" charset="0"/>
                        </a:rPr>
                        <a:t>2022: descontinuado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kern="1200">
                          <a:solidFill>
                            <a:schemeClr val="tx1"/>
                          </a:solidFill>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610212"/>
                  </a:ext>
                </a:extLst>
              </a:tr>
              <a:tr h="495267">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endParaRPr lang="pt-BR" sz="1400" b="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Elaboração e divulgação de boletins informativos da SGE</a:t>
                      </a:r>
                    </a:p>
                    <a:p>
                      <a:pPr algn="l" fontAlgn="ctr"/>
                      <a:r>
                        <a:rPr lang="pt-BR" sz="1400" b="0" i="0" u="none" strike="noStrike">
                          <a:solidFill>
                            <a:srgbClr val="000000"/>
                          </a:solidFill>
                          <a:effectLst/>
                          <a:latin typeface="Calibri" panose="020F0502020204030204" pitchFamily="34" charset="0"/>
                        </a:rPr>
                        <a:t>2022: 12 previstos e 12 realizados. Divulgação para equipe interna.</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kern="1200">
                          <a:solidFill>
                            <a:schemeClr val="tx1"/>
                          </a:solidFill>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100984"/>
                  </a:ext>
                </a:extLst>
              </a:tr>
              <a:tr h="495402">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endParaRPr lang="pt-BR" sz="1400" b="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Elaboração e divulgação de boletins socioambiental</a:t>
                      </a:r>
                    </a:p>
                    <a:p>
                      <a:pPr algn="l" fontAlgn="ctr"/>
                      <a:r>
                        <a:rPr lang="pt-BR" sz="1400" kern="1200">
                          <a:solidFill>
                            <a:schemeClr val="tx1"/>
                          </a:solidFill>
                          <a:latin typeface="+mn-lt"/>
                          <a:ea typeface="+mn-ea"/>
                          <a:cs typeface="+mn-cs"/>
                        </a:rPr>
                        <a:t>2022: 4 previstos e 4 realizados</a:t>
                      </a:r>
                      <a:endParaRPr lang="pt-BR" sz="14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kern="1200">
                          <a:solidFill>
                            <a:schemeClr val="tx1"/>
                          </a:solidFill>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067918"/>
                  </a:ext>
                </a:extLst>
              </a:tr>
              <a:tr h="622937">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endParaRPr lang="pt-BR" sz="1400" b="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Elaboração e divulgação do boletim DAIS informa</a:t>
                      </a:r>
                    </a:p>
                    <a:p>
                      <a:pPr algn="l" fontAlgn="ctr"/>
                      <a:r>
                        <a:rPr lang="pt-BR" sz="1400" b="0" i="0" u="none" strike="noStrike">
                          <a:solidFill>
                            <a:srgbClr val="000000"/>
                          </a:solidFill>
                          <a:effectLst/>
                          <a:latin typeface="Calibri" panose="020F0502020204030204" pitchFamily="34" charset="0"/>
                        </a:rPr>
                        <a:t>2022: 6 previstos e 5 realizados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kern="1200">
                          <a:solidFill>
                            <a:schemeClr val="tx1"/>
                          </a:solidFill>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685335"/>
                  </a:ext>
                </a:extLst>
              </a:tr>
              <a:tr h="622937">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endParaRPr lang="pt-BR" sz="1400" b="0"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Elaboração e divulgação do boletim/relatório informativo da SCI</a:t>
                      </a:r>
                    </a:p>
                    <a:p>
                      <a:pPr marL="0" marR="0" lvl="0" indent="0" algn="l" defTabSz="914400" rtl="0" eaLnBrk="1" fontAlgn="ctr"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2022: 3 previstos e 3 realizados</a:t>
                      </a:r>
                    </a:p>
                    <a:p>
                      <a:pPr algn="l" fontAlgn="ctr"/>
                      <a:endParaRPr lang="pt-BR" sz="14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kern="1200">
                          <a:solidFill>
                            <a:schemeClr val="tx1"/>
                          </a:solidFill>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7685514"/>
                  </a:ext>
                </a:extLst>
              </a:tr>
            </a:tbl>
          </a:graphicData>
        </a:graphic>
      </p:graphicFrame>
      <p:sp>
        <p:nvSpPr>
          <p:cNvPr id="2" name="CaixaDeTexto 1">
            <a:extLst>
              <a:ext uri="{FF2B5EF4-FFF2-40B4-BE49-F238E27FC236}">
                <a16:creationId xmlns:a16="http://schemas.microsoft.com/office/drawing/2014/main" id="{04B7B6D4-8FE8-9EA9-1E2A-3DA4B12CAE69}"/>
              </a:ext>
            </a:extLst>
          </p:cNvPr>
          <p:cNvSpPr txBox="1"/>
          <p:nvPr/>
        </p:nvSpPr>
        <p:spPr>
          <a:xfrm>
            <a:off x="11403647" y="6081190"/>
            <a:ext cx="461639" cy="261610"/>
          </a:xfrm>
          <a:prstGeom prst="rect">
            <a:avLst/>
          </a:prstGeom>
          <a:noFill/>
        </p:spPr>
        <p:txBody>
          <a:bodyPr wrap="square" rtlCol="0">
            <a:spAutoFit/>
          </a:bodyPr>
          <a:lstStyle/>
          <a:p>
            <a:r>
              <a:rPr lang="pt-BR" sz="1100"/>
              <a:t>92</a:t>
            </a:r>
          </a:p>
        </p:txBody>
      </p:sp>
    </p:spTree>
    <p:extLst>
      <p:ext uri="{BB962C8B-B14F-4D97-AF65-F5344CB8AC3E}">
        <p14:creationId xmlns:p14="http://schemas.microsoft.com/office/powerpoint/2010/main" val="2455696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500201" y="1570599"/>
            <a:ext cx="11177954" cy="2308324"/>
          </a:xfrm>
          <a:prstGeom prst="rect">
            <a:avLst/>
          </a:prstGeom>
          <a:noFill/>
        </p:spPr>
        <p:txBody>
          <a:bodyPr wrap="square" rtlCol="0">
            <a:spAutoFit/>
          </a:bodyPr>
          <a:lstStyle/>
          <a:p>
            <a:pPr algn="ctr"/>
            <a:r>
              <a:rPr lang="pt-BR" sz="3200" b="1"/>
              <a:t>OBJETIVO ESTRATÉGICO 8 (OE8) </a:t>
            </a:r>
          </a:p>
          <a:p>
            <a:endParaRPr lang="pt-BR" sz="3200" b="1"/>
          </a:p>
          <a:p>
            <a:pPr algn="ctr"/>
            <a:r>
              <a:rPr lang="pt-BR" sz="4000" b="1"/>
              <a:t>Desenvolver a cultura da gestão estratégica orientada para resultados</a:t>
            </a:r>
            <a:endParaRPr lang="pt-BR" sz="3200" b="1"/>
          </a:p>
        </p:txBody>
      </p:sp>
      <p:sp>
        <p:nvSpPr>
          <p:cNvPr id="2" name="CaixaDeTexto 1">
            <a:extLst>
              <a:ext uri="{FF2B5EF4-FFF2-40B4-BE49-F238E27FC236}">
                <a16:creationId xmlns:a16="http://schemas.microsoft.com/office/drawing/2014/main" id="{EADF1FAA-595B-A145-EA71-E995CABB9859}"/>
              </a:ext>
            </a:extLst>
          </p:cNvPr>
          <p:cNvSpPr txBox="1"/>
          <p:nvPr/>
        </p:nvSpPr>
        <p:spPr>
          <a:xfrm>
            <a:off x="11403647" y="6081190"/>
            <a:ext cx="461639" cy="261610"/>
          </a:xfrm>
          <a:prstGeom prst="rect">
            <a:avLst/>
          </a:prstGeom>
          <a:noFill/>
        </p:spPr>
        <p:txBody>
          <a:bodyPr wrap="square" rtlCol="0">
            <a:spAutoFit/>
          </a:bodyPr>
          <a:lstStyle/>
          <a:p>
            <a:r>
              <a:rPr lang="pt-BR" sz="1100"/>
              <a:t>93</a:t>
            </a:r>
          </a:p>
        </p:txBody>
      </p:sp>
    </p:spTree>
    <p:extLst>
      <p:ext uri="{BB962C8B-B14F-4D97-AF65-F5344CB8AC3E}">
        <p14:creationId xmlns:p14="http://schemas.microsoft.com/office/powerpoint/2010/main" val="21779377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A68A6115-F9DB-4C29-A026-E7231E175034}"/>
              </a:ext>
            </a:extLst>
          </p:cNvPr>
          <p:cNvGraphicFramePr>
            <a:graphicFrameLocks noGrp="1"/>
          </p:cNvGraphicFramePr>
          <p:nvPr>
            <p:extLst>
              <p:ext uri="{D42A27DB-BD31-4B8C-83A1-F6EECF244321}">
                <p14:modId xmlns:p14="http://schemas.microsoft.com/office/powerpoint/2010/main" val="327759446"/>
              </p:ext>
            </p:extLst>
          </p:nvPr>
        </p:nvGraphicFramePr>
        <p:xfrm>
          <a:off x="245996" y="694359"/>
          <a:ext cx="11821956" cy="5791200"/>
        </p:xfrm>
        <a:graphic>
          <a:graphicData uri="http://schemas.openxmlformats.org/drawingml/2006/table">
            <a:tbl>
              <a:tblPr firstRow="1" bandRow="1">
                <a:tableStyleId>{2D5ABB26-0587-4C30-8999-92F81FD0307C}</a:tableStyleId>
              </a:tblPr>
              <a:tblGrid>
                <a:gridCol w="3205963">
                  <a:extLst>
                    <a:ext uri="{9D8B030D-6E8A-4147-A177-3AD203B41FA5}">
                      <a16:colId xmlns:a16="http://schemas.microsoft.com/office/drawing/2014/main" val="3523583392"/>
                    </a:ext>
                  </a:extLst>
                </a:gridCol>
                <a:gridCol w="928655">
                  <a:extLst>
                    <a:ext uri="{9D8B030D-6E8A-4147-A177-3AD203B41FA5}">
                      <a16:colId xmlns:a16="http://schemas.microsoft.com/office/drawing/2014/main" val="2083650228"/>
                    </a:ext>
                  </a:extLst>
                </a:gridCol>
                <a:gridCol w="946298">
                  <a:extLst>
                    <a:ext uri="{9D8B030D-6E8A-4147-A177-3AD203B41FA5}">
                      <a16:colId xmlns:a16="http://schemas.microsoft.com/office/drawing/2014/main" val="4005437970"/>
                    </a:ext>
                  </a:extLst>
                </a:gridCol>
                <a:gridCol w="5673472">
                  <a:extLst>
                    <a:ext uri="{9D8B030D-6E8A-4147-A177-3AD203B41FA5}">
                      <a16:colId xmlns:a16="http://schemas.microsoft.com/office/drawing/2014/main" val="3618430312"/>
                    </a:ext>
                  </a:extLst>
                </a:gridCol>
                <a:gridCol w="1067568">
                  <a:extLst>
                    <a:ext uri="{9D8B030D-6E8A-4147-A177-3AD203B41FA5}">
                      <a16:colId xmlns:a16="http://schemas.microsoft.com/office/drawing/2014/main" val="3629710529"/>
                    </a:ext>
                  </a:extLst>
                </a:gridCol>
              </a:tblGrid>
              <a:tr h="37084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370840">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reuniões de monitoramento da estratégia realizadas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pt-BR" sz="1400" b="0" i="0" u="none" strike="noStrike">
                          <a:solidFill>
                            <a:srgbClr val="000000"/>
                          </a:solidFill>
                          <a:effectLst/>
                          <a:latin typeface="Calibri" panose="020F0502020204030204" pitchFamily="34" charset="0"/>
                        </a:rPr>
                        <a:t>80%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Fomento ao funcionamento do SIGGE.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t>70% - Valor </a:t>
                      </a:r>
                      <a:r>
                        <a:rPr lang="pt-BR" sz="1400" err="1"/>
                        <a:t>apresenta-do</a:t>
                      </a:r>
                      <a:r>
                        <a:rPr lang="pt-BR" sz="1400"/>
                        <a:t> sem </a:t>
                      </a:r>
                      <a:r>
                        <a:rPr lang="pt-BR" sz="1400" err="1"/>
                        <a:t>individuali-zação</a:t>
                      </a:r>
                      <a:r>
                        <a:rPr lang="pt-BR" sz="1400"/>
                        <a:t> por ação</a:t>
                      </a:r>
                    </a:p>
                    <a:p>
                      <a:pPr algn="ct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Fomento às ações integradas com as unidades regionais.</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79326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projetos do portfólio estratégico que entregaram relatório de avaliação anual</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100%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i="0" u="none" strike="noStrike" kern="1200">
                          <a:solidFill>
                            <a:srgbClr val="000000"/>
                          </a:solidFill>
                          <a:effectLst/>
                          <a:latin typeface="Calibri" panose="020F0502020204030204" pitchFamily="34" charset="0"/>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Profissionalização da atuação por projetos com a simplificação de metodologia, mentoria com os gerentes de projetos, revisão de normas.</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pt-BR" sz="1400" b="0" i="0" u="none" strike="noStrike" kern="1200">
                          <a:solidFill>
                            <a:srgbClr val="000000"/>
                          </a:solidFill>
                          <a:effectLst/>
                          <a:latin typeface="Calibri" panose="020F0502020204030204" pitchFamily="34" charset="0"/>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82996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Número de segmentos com processos de trabalho mapeados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Sem meta definida</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400" b="0" i="0" kern="1200">
                          <a:solidFill>
                            <a:schemeClr val="tx1"/>
                          </a:solidFill>
                          <a:effectLst/>
                          <a:latin typeface="+mn-lt"/>
                          <a:ea typeface="+mn-ea"/>
                          <a:cs typeface="+mn-cs"/>
                        </a:rPr>
                        <a:t>Promoção da melhoria dos processos de trabalho críticos do MPT</a:t>
                      </a:r>
                    </a:p>
                    <a:p>
                      <a:pPr algn="just"/>
                      <a:endParaRPr lang="pt-BR" sz="1400" b="0" i="0" kern="1200">
                        <a:solidFill>
                          <a:schemeClr val="tx1"/>
                        </a:solidFill>
                        <a:effectLst/>
                        <a:latin typeface="+mn-lt"/>
                        <a:ea typeface="+mn-ea"/>
                        <a:cs typeface="+mn-cs"/>
                      </a:endParaRPr>
                    </a:p>
                    <a:p>
                      <a:pPr algn="just"/>
                      <a:r>
                        <a:rPr lang="pt-BR" sz="1200" b="0" i="0" kern="1200">
                          <a:solidFill>
                            <a:schemeClr val="tx1"/>
                          </a:solidFill>
                          <a:effectLst/>
                          <a:latin typeface="+mn-lt"/>
                          <a:ea typeface="+mn-ea"/>
                          <a:cs typeface="+mn-cs"/>
                        </a:rPr>
                        <a:t>Em 2022 a gestão priorizou outras ações estratégicas em gestão de processos que envolveram iniciativas estruturantes para a temática, como a construção da Arquitetura de Processos do Órgão, que poderá nortear de forma mais estratégica as prioridades de mapeamento e modelagem de processos a serem desenvolvidos. Nesse sentido, as ações de mapeamento foram reduzidas para que os esforços fossem concentrados nessas ações estruturantes. Ainda sobre a gestão de processos de trabalho da Instituição, foi dada especial atenção à atuação finalística, empreendendo-se esforços na organização dos manuais e cartilhas das Coordenadorias temáticas, todos consolidados de forma fácil e prática. Além disso, foi continuado o apoio metodológico às iniciativas de mapeamento, por meio de reuniões e esclarecimentos técnicos, planejando-se o avanço e conclusão de</a:t>
                      </a:r>
                      <a:r>
                        <a:rPr lang="pt-BR" sz="1200" kern="1200">
                          <a:solidFill>
                            <a:schemeClr val="tx1"/>
                          </a:solidFill>
                          <a:effectLst/>
                          <a:latin typeface="+mn-lt"/>
                          <a:ea typeface="+mn-ea"/>
                          <a:cs typeface="+mn-cs"/>
                        </a:rPr>
                        <a:t>ssas iniciativas em 2022.</a:t>
                      </a: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795952"/>
                  </a:ext>
                </a:extLst>
              </a:tr>
            </a:tbl>
          </a:graphicData>
        </a:graphic>
      </p:graphicFrame>
      <p:sp>
        <p:nvSpPr>
          <p:cNvPr id="4" name="CaixaDeTexto 3">
            <a:extLst>
              <a:ext uri="{FF2B5EF4-FFF2-40B4-BE49-F238E27FC236}">
                <a16:creationId xmlns:a16="http://schemas.microsoft.com/office/drawing/2014/main" id="{512D3964-20AB-4F32-8209-E2ABC61D607A}"/>
              </a:ext>
            </a:extLst>
          </p:cNvPr>
          <p:cNvSpPr txBox="1"/>
          <p:nvPr/>
        </p:nvSpPr>
        <p:spPr>
          <a:xfrm>
            <a:off x="1" y="259797"/>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OE8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A6644E7C-D230-CC33-7BDF-EE83D3076302}"/>
              </a:ext>
            </a:extLst>
          </p:cNvPr>
          <p:cNvSpPr txBox="1"/>
          <p:nvPr/>
        </p:nvSpPr>
        <p:spPr>
          <a:xfrm>
            <a:off x="11403647" y="6081190"/>
            <a:ext cx="461639" cy="261610"/>
          </a:xfrm>
          <a:prstGeom prst="rect">
            <a:avLst/>
          </a:prstGeom>
          <a:noFill/>
        </p:spPr>
        <p:txBody>
          <a:bodyPr wrap="square" rtlCol="0">
            <a:spAutoFit/>
          </a:bodyPr>
          <a:lstStyle/>
          <a:p>
            <a:r>
              <a:rPr lang="pt-BR" sz="1100"/>
              <a:t>94</a:t>
            </a:r>
          </a:p>
        </p:txBody>
      </p:sp>
    </p:spTree>
    <p:extLst>
      <p:ext uri="{BB962C8B-B14F-4D97-AF65-F5344CB8AC3E}">
        <p14:creationId xmlns:p14="http://schemas.microsoft.com/office/powerpoint/2010/main" val="32355119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A68A6115-F9DB-4C29-A026-E7231E175034}"/>
              </a:ext>
            </a:extLst>
          </p:cNvPr>
          <p:cNvGraphicFramePr>
            <a:graphicFrameLocks noGrp="1"/>
          </p:cNvGraphicFramePr>
          <p:nvPr>
            <p:extLst>
              <p:ext uri="{D42A27DB-BD31-4B8C-83A1-F6EECF244321}">
                <p14:modId xmlns:p14="http://schemas.microsoft.com/office/powerpoint/2010/main" val="3091985551"/>
              </p:ext>
            </p:extLst>
          </p:nvPr>
        </p:nvGraphicFramePr>
        <p:xfrm>
          <a:off x="235363" y="960173"/>
          <a:ext cx="11821956" cy="2047240"/>
        </p:xfrm>
        <a:graphic>
          <a:graphicData uri="http://schemas.openxmlformats.org/drawingml/2006/table">
            <a:tbl>
              <a:tblPr firstRow="1" bandRow="1">
                <a:tableStyleId>{2D5ABB26-0587-4C30-8999-92F81FD0307C}</a:tableStyleId>
              </a:tblPr>
              <a:tblGrid>
                <a:gridCol w="3205963">
                  <a:extLst>
                    <a:ext uri="{9D8B030D-6E8A-4147-A177-3AD203B41FA5}">
                      <a16:colId xmlns:a16="http://schemas.microsoft.com/office/drawing/2014/main" val="3523583392"/>
                    </a:ext>
                  </a:extLst>
                </a:gridCol>
                <a:gridCol w="928655">
                  <a:extLst>
                    <a:ext uri="{9D8B030D-6E8A-4147-A177-3AD203B41FA5}">
                      <a16:colId xmlns:a16="http://schemas.microsoft.com/office/drawing/2014/main" val="2083650228"/>
                    </a:ext>
                  </a:extLst>
                </a:gridCol>
                <a:gridCol w="946298">
                  <a:extLst>
                    <a:ext uri="{9D8B030D-6E8A-4147-A177-3AD203B41FA5}">
                      <a16:colId xmlns:a16="http://schemas.microsoft.com/office/drawing/2014/main" val="4005437970"/>
                    </a:ext>
                  </a:extLst>
                </a:gridCol>
                <a:gridCol w="5345803">
                  <a:extLst>
                    <a:ext uri="{9D8B030D-6E8A-4147-A177-3AD203B41FA5}">
                      <a16:colId xmlns:a16="http://schemas.microsoft.com/office/drawing/2014/main" val="3618430312"/>
                    </a:ext>
                  </a:extLst>
                </a:gridCol>
                <a:gridCol w="1395237">
                  <a:extLst>
                    <a:ext uri="{9D8B030D-6E8A-4147-A177-3AD203B41FA5}">
                      <a16:colId xmlns:a16="http://schemas.microsoft.com/office/drawing/2014/main" val="3629710529"/>
                    </a:ext>
                  </a:extLst>
                </a:gridCol>
              </a:tblGrid>
              <a:tr h="37084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370840">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Unidades com PGU implantado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pt-BR" sz="1400" b="0" i="0" u="none" strike="noStrike">
                          <a:solidFill>
                            <a:srgbClr val="000000"/>
                          </a:solidFill>
                          <a:effectLst/>
                          <a:latin typeface="Calibri" panose="020F0502020204030204" pitchFamily="34" charset="0"/>
                        </a:rPr>
                        <a:t>100%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highlight>
                            <a:srgbClr val="FFFFFF"/>
                          </a:highlight>
                          <a:latin typeface="Calibri" panose="020F0502020204030204" pitchFamily="34" charset="0"/>
                        </a:rPr>
                        <a:t>92</a:t>
                      </a:r>
                      <a:r>
                        <a:rPr lang="pt-BR" sz="1400" b="0" i="0" u="none" strike="noStrike">
                          <a:solidFill>
                            <a:srgbClr val="000000"/>
                          </a:solidFill>
                          <a:effectLst/>
                          <a:latin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Fomento e coordenação do Plano de Gestão Nacional (PGN).</a:t>
                      </a: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t>92% - Valor apresentado sem individualização por ação</a:t>
                      </a:r>
                    </a:p>
                    <a:p>
                      <a:pPr algn="ct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Coordenação da elaboração dos Planos de Gestão das Unidades (PGUs) (criar metodologia para desenvolver os PGUs).</a:t>
                      </a:r>
                      <a:endParaRPr lang="pt-BR" sz="1400" b="0"/>
                    </a:p>
                    <a:p>
                      <a:pPr algn="just"/>
                      <a:endParaRPr lang="pt-BR" sz="1400" b="0"/>
                    </a:p>
                    <a:p>
                      <a:pPr algn="just"/>
                      <a:r>
                        <a:rPr lang="pt-BR" sz="1400" b="0"/>
                        <a:t>Em 2022 das 24 Unidades Regionais, 23 instituíram o Plano de Gestão das Unidades.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793262"/>
                  </a:ext>
                </a:extLst>
              </a:tr>
            </a:tbl>
          </a:graphicData>
        </a:graphic>
      </p:graphicFrame>
      <p:sp>
        <p:nvSpPr>
          <p:cNvPr id="4" name="CaixaDeTexto 3">
            <a:extLst>
              <a:ext uri="{FF2B5EF4-FFF2-40B4-BE49-F238E27FC236}">
                <a16:creationId xmlns:a16="http://schemas.microsoft.com/office/drawing/2014/main" id="{512D3964-20AB-4F32-8209-E2ABC61D607A}"/>
              </a:ext>
            </a:extLst>
          </p:cNvPr>
          <p:cNvSpPr txBox="1"/>
          <p:nvPr/>
        </p:nvSpPr>
        <p:spPr>
          <a:xfrm>
            <a:off x="1" y="259797"/>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OE8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2D8A1563-948F-D74B-53FB-B5E201FB2056}"/>
              </a:ext>
            </a:extLst>
          </p:cNvPr>
          <p:cNvSpPr txBox="1"/>
          <p:nvPr/>
        </p:nvSpPr>
        <p:spPr>
          <a:xfrm>
            <a:off x="11403647" y="6081190"/>
            <a:ext cx="461639" cy="261610"/>
          </a:xfrm>
          <a:prstGeom prst="rect">
            <a:avLst/>
          </a:prstGeom>
          <a:noFill/>
        </p:spPr>
        <p:txBody>
          <a:bodyPr wrap="square" rtlCol="0">
            <a:spAutoFit/>
          </a:bodyPr>
          <a:lstStyle/>
          <a:p>
            <a:r>
              <a:rPr lang="pt-BR" sz="1100"/>
              <a:t>95</a:t>
            </a:r>
          </a:p>
        </p:txBody>
      </p:sp>
    </p:spTree>
    <p:extLst>
      <p:ext uri="{BB962C8B-B14F-4D97-AF65-F5344CB8AC3E}">
        <p14:creationId xmlns:p14="http://schemas.microsoft.com/office/powerpoint/2010/main" val="10879574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500201" y="1570599"/>
            <a:ext cx="11177954" cy="2308324"/>
          </a:xfrm>
          <a:prstGeom prst="rect">
            <a:avLst/>
          </a:prstGeom>
          <a:noFill/>
        </p:spPr>
        <p:txBody>
          <a:bodyPr wrap="square" rtlCol="0">
            <a:spAutoFit/>
          </a:bodyPr>
          <a:lstStyle/>
          <a:p>
            <a:pPr algn="ctr"/>
            <a:r>
              <a:rPr lang="pt-BR" sz="3200" b="1"/>
              <a:t>OBJETIVO ESTRATÉGICO 9 (OE9) </a:t>
            </a:r>
          </a:p>
          <a:p>
            <a:endParaRPr lang="pt-BR" sz="3200" b="1"/>
          </a:p>
          <a:p>
            <a:pPr algn="ctr"/>
            <a:r>
              <a:rPr lang="pt-BR" sz="4000" b="1"/>
              <a:t>Otimizar a gestão orçamentária e financeira, assegurando a execução da estratégia</a:t>
            </a:r>
            <a:endParaRPr lang="pt-BR" sz="3200" b="1"/>
          </a:p>
        </p:txBody>
      </p:sp>
      <p:sp>
        <p:nvSpPr>
          <p:cNvPr id="2" name="CaixaDeTexto 1">
            <a:extLst>
              <a:ext uri="{FF2B5EF4-FFF2-40B4-BE49-F238E27FC236}">
                <a16:creationId xmlns:a16="http://schemas.microsoft.com/office/drawing/2014/main" id="{89981022-0A4A-68AC-42AD-A7117DB223AE}"/>
              </a:ext>
            </a:extLst>
          </p:cNvPr>
          <p:cNvSpPr txBox="1"/>
          <p:nvPr/>
        </p:nvSpPr>
        <p:spPr>
          <a:xfrm>
            <a:off x="11403647" y="6081190"/>
            <a:ext cx="461639" cy="261610"/>
          </a:xfrm>
          <a:prstGeom prst="rect">
            <a:avLst/>
          </a:prstGeom>
          <a:noFill/>
        </p:spPr>
        <p:txBody>
          <a:bodyPr wrap="square" rtlCol="0">
            <a:spAutoFit/>
          </a:bodyPr>
          <a:lstStyle/>
          <a:p>
            <a:r>
              <a:rPr lang="pt-BR" sz="1100"/>
              <a:t>96</a:t>
            </a:r>
          </a:p>
        </p:txBody>
      </p:sp>
    </p:spTree>
    <p:extLst>
      <p:ext uri="{BB962C8B-B14F-4D97-AF65-F5344CB8AC3E}">
        <p14:creationId xmlns:p14="http://schemas.microsoft.com/office/powerpoint/2010/main" val="20582235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E9238999-B073-49D7-B4C2-14AFA958D3A4}"/>
              </a:ext>
            </a:extLst>
          </p:cNvPr>
          <p:cNvGraphicFramePr>
            <a:graphicFrameLocks noGrp="1"/>
          </p:cNvGraphicFramePr>
          <p:nvPr>
            <p:extLst>
              <p:ext uri="{D42A27DB-BD31-4B8C-83A1-F6EECF244321}">
                <p14:modId xmlns:p14="http://schemas.microsoft.com/office/powerpoint/2010/main" val="2953494837"/>
              </p:ext>
            </p:extLst>
          </p:nvPr>
        </p:nvGraphicFramePr>
        <p:xfrm>
          <a:off x="59928" y="781216"/>
          <a:ext cx="11988000" cy="5467985"/>
        </p:xfrm>
        <a:graphic>
          <a:graphicData uri="http://schemas.openxmlformats.org/drawingml/2006/table">
            <a:tbl>
              <a:tblPr firstRow="1" bandRow="1">
                <a:tableStyleId>{2D5ABB26-0587-4C30-8999-92F81FD0307C}</a:tableStyleId>
              </a:tblPr>
              <a:tblGrid>
                <a:gridCol w="3250994">
                  <a:extLst>
                    <a:ext uri="{9D8B030D-6E8A-4147-A177-3AD203B41FA5}">
                      <a16:colId xmlns:a16="http://schemas.microsoft.com/office/drawing/2014/main" val="3523583392"/>
                    </a:ext>
                  </a:extLst>
                </a:gridCol>
                <a:gridCol w="1219118">
                  <a:extLst>
                    <a:ext uri="{9D8B030D-6E8A-4147-A177-3AD203B41FA5}">
                      <a16:colId xmlns:a16="http://schemas.microsoft.com/office/drawing/2014/main" val="2083650228"/>
                    </a:ext>
                  </a:extLst>
                </a:gridCol>
                <a:gridCol w="1219118">
                  <a:extLst>
                    <a:ext uri="{9D8B030D-6E8A-4147-A177-3AD203B41FA5}">
                      <a16:colId xmlns:a16="http://schemas.microsoft.com/office/drawing/2014/main" val="4005437970"/>
                    </a:ext>
                  </a:extLst>
                </a:gridCol>
                <a:gridCol w="4876472">
                  <a:extLst>
                    <a:ext uri="{9D8B030D-6E8A-4147-A177-3AD203B41FA5}">
                      <a16:colId xmlns:a16="http://schemas.microsoft.com/office/drawing/2014/main" val="3618430312"/>
                    </a:ext>
                  </a:extLst>
                </a:gridCol>
                <a:gridCol w="1422298">
                  <a:extLst>
                    <a:ext uri="{9D8B030D-6E8A-4147-A177-3AD203B41FA5}">
                      <a16:colId xmlns:a16="http://schemas.microsoft.com/office/drawing/2014/main" val="3629710529"/>
                    </a:ext>
                  </a:extLst>
                </a:gridCol>
              </a:tblGrid>
              <a:tr h="370840">
                <a:tc>
                  <a:txBody>
                    <a:bodyPr/>
                    <a:lstStyle/>
                    <a:p>
                      <a:pPr algn="ctr"/>
                      <a:r>
                        <a:rPr lang="pt-BR" sz="1400" b="0"/>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370840">
                <a:tc rowSpan="7">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orçamento executado até setembro</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fontAlgn="ctr"/>
                      <a:r>
                        <a:rPr lang="pt-BR" sz="1400" b="0" i="0" u="none" strike="noStrike">
                          <a:solidFill>
                            <a:srgbClr val="000000"/>
                          </a:solidFill>
                          <a:effectLst/>
                          <a:latin typeface="Calibri" panose="020F0502020204030204" pitchFamily="34" charset="0"/>
                        </a:rPr>
                        <a:t>60%</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90,4%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Realização de licitações centralizadas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t>90,4% - Valor apresentado sem individualização por ação</a:t>
                      </a:r>
                    </a:p>
                    <a:p>
                      <a:pPr algn="ct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700745"/>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Elaboração de painel com dados orçamentários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814898"/>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Monitoramento dos valores orçamentários solicitados pelas unidades e valores efetivamente executados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607160"/>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Estabelecimento de marcos temporais para a execução orçamentária pelas Unidades a fim de otimização do recurso</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196938"/>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Criação de diretrizes e coordenação para adequação dos contratos de terceirização por força das novas orientações de limpeza, higienização e desinfecção decorrentes da pandemia – COVID-19</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9973407"/>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Implementação do Plano Anual de Aquisições e Contratações – PAAC</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90323"/>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pt-BR" sz="1400" b="0" i="0" u="none" strike="noStrike">
                          <a:solidFill>
                            <a:srgbClr val="000000"/>
                          </a:solidFill>
                          <a:effectLst/>
                          <a:latin typeface="Calibri" panose="020F0502020204030204" pitchFamily="34" charset="0"/>
                        </a:rPr>
                        <a:t>Execução da programação orçamentária destinada às respectivas Unidades Gestoras, atendendo às necessidades e demandas institucionais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046669"/>
                  </a:ext>
                </a:extLst>
              </a:tr>
              <a:tr h="370840">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do orçamento destinado ao pagamento de energia elétrica</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pt-BR" sz="1400" b="0" i="0" u="none" strike="noStrike">
                          <a:solidFill>
                            <a:srgbClr val="000000"/>
                          </a:solidFill>
                          <a:effectLst/>
                          <a:latin typeface="Calibri" panose="020F0502020204030204" pitchFamily="34" charset="0"/>
                        </a:rPr>
                        <a:t>3,5%</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3,5 %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Elaboração de estudo da demanda contratada nas unidades regionais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t>3,5% - Valor apresentado sem individualização por ação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003214"/>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Repactuação dos contratos para adequar a demanda contratada ao consumo real das Unidades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493567"/>
                  </a:ext>
                </a:extLst>
              </a:tr>
              <a:tr h="37084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Implantação de painéis solares nas Unidades do MPT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638007"/>
                  </a:ext>
                </a:extLst>
              </a:tr>
            </a:tbl>
          </a:graphicData>
        </a:graphic>
      </p:graphicFrame>
      <p:sp>
        <p:nvSpPr>
          <p:cNvPr id="4" name="CaixaDeTexto 3">
            <a:extLst>
              <a:ext uri="{FF2B5EF4-FFF2-40B4-BE49-F238E27FC236}">
                <a16:creationId xmlns:a16="http://schemas.microsoft.com/office/drawing/2014/main" id="{0826121E-350F-4F1B-902E-300B418AD28E}"/>
              </a:ext>
            </a:extLst>
          </p:cNvPr>
          <p:cNvSpPr txBox="1"/>
          <p:nvPr/>
        </p:nvSpPr>
        <p:spPr>
          <a:xfrm>
            <a:off x="1" y="226189"/>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OE9 – INDICADORES</a:t>
            </a:r>
            <a:endParaRPr lang="pt-BR" sz="2200" b="1">
              <a:solidFill>
                <a:schemeClr val="tx1">
                  <a:lumMod val="85000"/>
                  <a:lumOff val="15000"/>
                </a:schemeClr>
              </a:solidFill>
            </a:endParaRPr>
          </a:p>
        </p:txBody>
      </p:sp>
      <p:sp>
        <p:nvSpPr>
          <p:cNvPr id="5" name="CaixaDeTexto 4">
            <a:extLst>
              <a:ext uri="{FF2B5EF4-FFF2-40B4-BE49-F238E27FC236}">
                <a16:creationId xmlns:a16="http://schemas.microsoft.com/office/drawing/2014/main" id="{29D41F6B-9882-3BDE-F438-3D56EC7DBD15}"/>
              </a:ext>
            </a:extLst>
          </p:cNvPr>
          <p:cNvSpPr txBox="1"/>
          <p:nvPr/>
        </p:nvSpPr>
        <p:spPr>
          <a:xfrm>
            <a:off x="11403647" y="6249201"/>
            <a:ext cx="461639" cy="261610"/>
          </a:xfrm>
          <a:prstGeom prst="rect">
            <a:avLst/>
          </a:prstGeom>
          <a:noFill/>
        </p:spPr>
        <p:txBody>
          <a:bodyPr wrap="square" rtlCol="0">
            <a:spAutoFit/>
          </a:bodyPr>
          <a:lstStyle/>
          <a:p>
            <a:r>
              <a:rPr lang="pt-BR" sz="1100"/>
              <a:t>97</a:t>
            </a:r>
          </a:p>
        </p:txBody>
      </p:sp>
    </p:spTree>
    <p:extLst>
      <p:ext uri="{BB962C8B-B14F-4D97-AF65-F5344CB8AC3E}">
        <p14:creationId xmlns:p14="http://schemas.microsoft.com/office/powerpoint/2010/main" val="902556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5ED52D74-8588-4A75-A9C9-3900F950069B}"/>
              </a:ext>
            </a:extLst>
          </p:cNvPr>
          <p:cNvGraphicFramePr>
            <a:graphicFrameLocks noGrp="1"/>
          </p:cNvGraphicFramePr>
          <p:nvPr>
            <p:extLst>
              <p:ext uri="{D42A27DB-BD31-4B8C-83A1-F6EECF244321}">
                <p14:modId xmlns:p14="http://schemas.microsoft.com/office/powerpoint/2010/main" val="3699145230"/>
              </p:ext>
            </p:extLst>
          </p:nvPr>
        </p:nvGraphicFramePr>
        <p:xfrm>
          <a:off x="325396" y="1031945"/>
          <a:ext cx="11555396" cy="3314726"/>
        </p:xfrm>
        <a:graphic>
          <a:graphicData uri="http://schemas.openxmlformats.org/drawingml/2006/table">
            <a:tbl>
              <a:tblPr firstRow="1" bandRow="1">
                <a:tableStyleId>{2D5ABB26-0587-4C30-8999-92F81FD0307C}</a:tableStyleId>
              </a:tblPr>
              <a:tblGrid>
                <a:gridCol w="3153364">
                  <a:extLst>
                    <a:ext uri="{9D8B030D-6E8A-4147-A177-3AD203B41FA5}">
                      <a16:colId xmlns:a16="http://schemas.microsoft.com/office/drawing/2014/main" val="3523583392"/>
                    </a:ext>
                  </a:extLst>
                </a:gridCol>
                <a:gridCol w="1080000">
                  <a:extLst>
                    <a:ext uri="{9D8B030D-6E8A-4147-A177-3AD203B41FA5}">
                      <a16:colId xmlns:a16="http://schemas.microsoft.com/office/drawing/2014/main" val="2083650228"/>
                    </a:ext>
                  </a:extLst>
                </a:gridCol>
                <a:gridCol w="1080000">
                  <a:extLst>
                    <a:ext uri="{9D8B030D-6E8A-4147-A177-3AD203B41FA5}">
                      <a16:colId xmlns:a16="http://schemas.microsoft.com/office/drawing/2014/main" val="4005437970"/>
                    </a:ext>
                  </a:extLst>
                </a:gridCol>
                <a:gridCol w="4730032">
                  <a:extLst>
                    <a:ext uri="{9D8B030D-6E8A-4147-A177-3AD203B41FA5}">
                      <a16:colId xmlns:a16="http://schemas.microsoft.com/office/drawing/2014/main" val="3618430312"/>
                    </a:ext>
                  </a:extLst>
                </a:gridCol>
                <a:gridCol w="1512000">
                  <a:extLst>
                    <a:ext uri="{9D8B030D-6E8A-4147-A177-3AD203B41FA5}">
                      <a16:colId xmlns:a16="http://schemas.microsoft.com/office/drawing/2014/main" val="3629710529"/>
                    </a:ext>
                  </a:extLst>
                </a:gridCol>
              </a:tblGrid>
              <a:tr h="500289">
                <a:tc>
                  <a:txBody>
                    <a:bodyPr/>
                    <a:lstStyle/>
                    <a:p>
                      <a:pPr algn="ctr"/>
                      <a:r>
                        <a:rPr lang="pt-BR" sz="1400" b="0"/>
                        <a:t>Indicador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Iniciativa e Atualizações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t-BR" sz="1400" b="0"/>
                        <a:t>Valor observado por iniciativa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7842430"/>
                  </a:ext>
                </a:extLst>
              </a:tr>
              <a:tr h="460684">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do orçamento destinado ao pagamento de aluguel</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pt-BR" sz="1400" b="0" i="0" u="none" strike="noStrike">
                          <a:solidFill>
                            <a:srgbClr val="000000"/>
                          </a:solidFill>
                          <a:effectLst/>
                          <a:latin typeface="Calibri" panose="020F0502020204030204" pitchFamily="34" charset="0"/>
                        </a:rPr>
                        <a:t>6%</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6,13%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Elaboração de estudo para definição de critérios para aquisição de sedes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t>6,13% - Valor apresentado sem individualização por ação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003214"/>
                  </a:ext>
                </a:extLst>
              </a:tr>
              <a:tr h="460684">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Substituição de aluguéis, para sedes próprias, de Unidades que comprometam o orçamento do MPT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493567"/>
                  </a:ext>
                </a:extLst>
              </a:tr>
              <a:tr h="405791">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pt-BR" sz="12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Calibri" panose="020F0502020204030204" pitchFamily="34" charset="0"/>
                        </a:rPr>
                        <a:t>Repactuação dos contratos de aluguel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638007"/>
                  </a:ext>
                </a:extLst>
              </a:tr>
              <a:tr h="405791">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do orçamento destinado ao pagamento de água</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pt-BR" sz="1400" b="0" i="0" u="none" strike="noStrike">
                          <a:solidFill>
                            <a:srgbClr val="000000"/>
                          </a:solidFill>
                          <a:effectLst/>
                          <a:latin typeface="Calibri" panose="020F0502020204030204" pitchFamily="34" charset="0"/>
                        </a:rPr>
                        <a:t>1,4%</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kern="1200">
                          <a:solidFill>
                            <a:schemeClr val="tx1"/>
                          </a:solidFill>
                          <a:effectLst/>
                          <a:latin typeface="+mn-lt"/>
                          <a:ea typeface="+mn-ea"/>
                          <a:cs typeface="+mn-cs"/>
                        </a:rPr>
                        <a:t>Instalação de arejador nas Unidades do MPT</a:t>
                      </a:r>
                      <a:endParaRPr lang="pt-BR" sz="14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a:t>1,4% - Valor apresentado sem individualização por ação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1494180"/>
                  </a:ext>
                </a:extLst>
              </a:tr>
              <a:tr h="405791">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r>
                        <a:rPr lang="pt-BR" sz="1200" b="0" i="0" u="none" strike="noStrike">
                          <a:solidFill>
                            <a:srgbClr val="000000"/>
                          </a:solidFill>
                          <a:effectLst/>
                          <a:latin typeface="Calibri" panose="020F0502020204030204" pitchFamily="34" charset="0"/>
                        </a:rPr>
                        <a:t>1,6%</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i="0" u="none" strike="noStrike">
                          <a:solidFill>
                            <a:srgbClr val="000000"/>
                          </a:solidFill>
                          <a:effectLst/>
                          <a:latin typeface="Calibri" panose="020F0502020204030204" pitchFamily="34" charset="0"/>
                        </a:rPr>
                        <a:t>0,51%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kern="1200">
                          <a:solidFill>
                            <a:schemeClr val="tx1"/>
                          </a:solidFill>
                          <a:effectLst/>
                          <a:latin typeface="+mn-lt"/>
                          <a:ea typeface="+mn-ea"/>
                          <a:cs typeface="+mn-cs"/>
                        </a:rPr>
                        <a:t>Realização de campanhas de conscientização no consumo de água</a:t>
                      </a:r>
                      <a:endParaRPr lang="pt-BR" sz="14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285144"/>
                  </a:ext>
                </a:extLst>
              </a:tr>
              <a:tr h="46068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400" b="0" i="0" kern="1200">
                          <a:solidFill>
                            <a:schemeClr val="tx1"/>
                          </a:solidFill>
                          <a:effectLst/>
                          <a:latin typeface="+mn-lt"/>
                          <a:ea typeface="+mn-ea"/>
                          <a:cs typeface="+mn-cs"/>
                        </a:rPr>
                        <a:t>Percentual de metas do PLS alcançadas</a:t>
                      </a:r>
                      <a:endParaRPr lang="pt-B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panose="020F0502020204030204" pitchFamily="34" charset="0"/>
                        </a:rPr>
                        <a:t>64,29%</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u="none" strike="noStrike">
                          <a:solidFill>
                            <a:srgbClr val="000000"/>
                          </a:solidFill>
                          <a:effectLst/>
                          <a:latin typeface="Calibri" panose="020F0502020204030204" pitchFamily="34" charset="0"/>
                        </a:rPr>
                        <a:t>64,29%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kern="1200">
                          <a:solidFill>
                            <a:schemeClr val="tx1"/>
                          </a:solidFill>
                          <a:effectLst/>
                          <a:latin typeface="+mn-lt"/>
                          <a:ea typeface="+mn-ea"/>
                          <a:cs typeface="+mn-cs"/>
                        </a:rPr>
                        <a:t>Cumprimento das ações constantes no Plano de Logística Sustentável MPT</a:t>
                      </a:r>
                      <a:endParaRPr lang="pt-BR" sz="1400" b="0" i="0" u="none" strike="noStrike">
                        <a:solidFill>
                          <a:srgbClr val="000000"/>
                        </a:solidFill>
                        <a:effectLst/>
                        <a:latin typeface="Calibri" panose="020F0502020204030204"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a:t>64,29%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3328118"/>
                  </a:ext>
                </a:extLst>
              </a:tr>
            </a:tbl>
          </a:graphicData>
        </a:graphic>
      </p:graphicFrame>
      <p:sp>
        <p:nvSpPr>
          <p:cNvPr id="4" name="CaixaDeTexto 3">
            <a:extLst>
              <a:ext uri="{FF2B5EF4-FFF2-40B4-BE49-F238E27FC236}">
                <a16:creationId xmlns:a16="http://schemas.microsoft.com/office/drawing/2014/main" id="{265E76AF-2F00-4189-9971-CFF2D31CA10E}"/>
              </a:ext>
            </a:extLst>
          </p:cNvPr>
          <p:cNvSpPr txBox="1"/>
          <p:nvPr/>
        </p:nvSpPr>
        <p:spPr>
          <a:xfrm>
            <a:off x="1" y="167197"/>
            <a:ext cx="12191999" cy="400110"/>
          </a:xfrm>
          <a:prstGeom prst="rect">
            <a:avLst/>
          </a:prstGeom>
          <a:noFill/>
        </p:spPr>
        <p:txBody>
          <a:bodyPr wrap="square" rtlCol="0">
            <a:spAutoFit/>
          </a:bodyPr>
          <a:lstStyle/>
          <a:p>
            <a:pPr algn="ctr"/>
            <a:r>
              <a:rPr lang="pt-BR" sz="2000" b="1">
                <a:solidFill>
                  <a:schemeClr val="tx1">
                    <a:lumMod val="85000"/>
                    <a:lumOff val="15000"/>
                  </a:schemeClr>
                </a:solidFill>
              </a:rPr>
              <a:t>OE9 – INDICADORES</a:t>
            </a:r>
            <a:endParaRPr lang="pt-BR" sz="2200" b="1">
              <a:solidFill>
                <a:schemeClr val="tx1">
                  <a:lumMod val="85000"/>
                  <a:lumOff val="15000"/>
                </a:schemeClr>
              </a:solidFill>
            </a:endParaRPr>
          </a:p>
        </p:txBody>
      </p:sp>
      <p:sp>
        <p:nvSpPr>
          <p:cNvPr id="2" name="CaixaDeTexto 1">
            <a:extLst>
              <a:ext uri="{FF2B5EF4-FFF2-40B4-BE49-F238E27FC236}">
                <a16:creationId xmlns:a16="http://schemas.microsoft.com/office/drawing/2014/main" id="{BC662E59-9C31-E5B7-49C7-BC7C13AF6DB8}"/>
              </a:ext>
            </a:extLst>
          </p:cNvPr>
          <p:cNvSpPr txBox="1"/>
          <p:nvPr/>
        </p:nvSpPr>
        <p:spPr>
          <a:xfrm>
            <a:off x="11403647" y="6081190"/>
            <a:ext cx="461639" cy="261610"/>
          </a:xfrm>
          <a:prstGeom prst="rect">
            <a:avLst/>
          </a:prstGeom>
          <a:noFill/>
        </p:spPr>
        <p:txBody>
          <a:bodyPr wrap="square" rtlCol="0">
            <a:spAutoFit/>
          </a:bodyPr>
          <a:lstStyle/>
          <a:p>
            <a:r>
              <a:rPr lang="pt-BR" sz="1100"/>
              <a:t>98</a:t>
            </a:r>
          </a:p>
        </p:txBody>
      </p:sp>
    </p:spTree>
    <p:extLst>
      <p:ext uri="{BB962C8B-B14F-4D97-AF65-F5344CB8AC3E}">
        <p14:creationId xmlns:p14="http://schemas.microsoft.com/office/powerpoint/2010/main" val="27886666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7910B16-249E-4F5D-845D-1BA837638621}"/>
              </a:ext>
            </a:extLst>
          </p:cNvPr>
          <p:cNvSpPr txBox="1"/>
          <p:nvPr/>
        </p:nvSpPr>
        <p:spPr>
          <a:xfrm>
            <a:off x="500201" y="1570599"/>
            <a:ext cx="11177954" cy="2308324"/>
          </a:xfrm>
          <a:prstGeom prst="rect">
            <a:avLst/>
          </a:prstGeom>
          <a:noFill/>
        </p:spPr>
        <p:txBody>
          <a:bodyPr wrap="square" rtlCol="0">
            <a:spAutoFit/>
          </a:bodyPr>
          <a:lstStyle/>
          <a:p>
            <a:pPr algn="ctr"/>
            <a:r>
              <a:rPr lang="pt-BR" sz="3200" b="1"/>
              <a:t>OBJETIVO ESTRATÉGICO 10 (OE10) </a:t>
            </a:r>
          </a:p>
          <a:p>
            <a:endParaRPr lang="pt-BR" sz="3200" b="1"/>
          </a:p>
          <a:p>
            <a:pPr algn="ctr"/>
            <a:r>
              <a:rPr lang="pt-BR" sz="4000" b="1"/>
              <a:t>Garantir a inovação e a eficiência dos produtos e serviços de tecnologia da informação</a:t>
            </a:r>
            <a:endParaRPr lang="pt-BR" sz="3200" b="1"/>
          </a:p>
        </p:txBody>
      </p:sp>
      <p:sp>
        <p:nvSpPr>
          <p:cNvPr id="2" name="CaixaDeTexto 1">
            <a:extLst>
              <a:ext uri="{FF2B5EF4-FFF2-40B4-BE49-F238E27FC236}">
                <a16:creationId xmlns:a16="http://schemas.microsoft.com/office/drawing/2014/main" id="{D3632634-97F4-67B0-24EA-BB109507A2A5}"/>
              </a:ext>
            </a:extLst>
          </p:cNvPr>
          <p:cNvSpPr txBox="1"/>
          <p:nvPr/>
        </p:nvSpPr>
        <p:spPr>
          <a:xfrm>
            <a:off x="11403647" y="6081190"/>
            <a:ext cx="461639" cy="261610"/>
          </a:xfrm>
          <a:prstGeom prst="rect">
            <a:avLst/>
          </a:prstGeom>
          <a:noFill/>
        </p:spPr>
        <p:txBody>
          <a:bodyPr wrap="square" rtlCol="0">
            <a:spAutoFit/>
          </a:bodyPr>
          <a:lstStyle/>
          <a:p>
            <a:r>
              <a:rPr lang="pt-BR" sz="1100"/>
              <a:t>99</a:t>
            </a:r>
          </a:p>
        </p:txBody>
      </p:sp>
    </p:spTree>
    <p:extLst>
      <p:ext uri="{BB962C8B-B14F-4D97-AF65-F5344CB8AC3E}">
        <p14:creationId xmlns:p14="http://schemas.microsoft.com/office/powerpoint/2010/main" val="137295179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7ffbdee-7441-47b1-8d93-28951729e4c5">
      <Terms xmlns="http://schemas.microsoft.com/office/infopath/2007/PartnerControls"/>
    </lcf76f155ced4ddcb4097134ff3c332f>
    <TaxCatchAll xmlns="d7a57d01-9122-4b39-ba4e-48ffde5c07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8297F462163CC4BA57ED258C00CAE61" ma:contentTypeVersion="15" ma:contentTypeDescription="Crie um novo documento." ma:contentTypeScope="" ma:versionID="9b49ce8cb4257fae69083946a159bc44">
  <xsd:schema xmlns:xsd="http://www.w3.org/2001/XMLSchema" xmlns:xs="http://www.w3.org/2001/XMLSchema" xmlns:p="http://schemas.microsoft.com/office/2006/metadata/properties" xmlns:ns2="07ffbdee-7441-47b1-8d93-28951729e4c5" xmlns:ns3="d7a57d01-9122-4b39-ba4e-48ffde5c0765" targetNamespace="http://schemas.microsoft.com/office/2006/metadata/properties" ma:root="true" ma:fieldsID="e4766b461c48f9723b3dab838668e54a" ns2:_="" ns3:_="">
    <xsd:import namespace="07ffbdee-7441-47b1-8d93-28951729e4c5"/>
    <xsd:import namespace="d7a57d01-9122-4b39-ba4e-48ffde5c07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ffbdee-7441-47b1-8d93-28951729e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cdb9122e-baa1-448c-81ae-1a7a81f6ca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a57d01-9122-4b39-ba4e-48ffde5c076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e3b316e-7238-43f4-a4fc-a2935a8e129d}" ma:internalName="TaxCatchAll" ma:showField="CatchAllData" ma:web="d7a57d01-9122-4b39-ba4e-48ffde5c076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48880-7452-49C0-8E7A-C9B9154465BA}">
  <ds:schemaRefs>
    <ds:schemaRef ds:uri="http://schemas.microsoft.com/sharepoint/v3/contenttype/forms"/>
  </ds:schemaRefs>
</ds:datastoreItem>
</file>

<file path=customXml/itemProps2.xml><?xml version="1.0" encoding="utf-8"?>
<ds:datastoreItem xmlns:ds="http://schemas.openxmlformats.org/officeDocument/2006/customXml" ds:itemID="{5C0EC84C-962D-4DA6-BC55-32440A02BC15}">
  <ds:schemaRefs>
    <ds:schemaRef ds:uri="07ffbdee-7441-47b1-8d93-28951729e4c5"/>
    <ds:schemaRef ds:uri="d7a57d01-9122-4b39-ba4e-48ffde5c07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044456-0464-4BBA-AFFB-E49BFEA25843}">
  <ds:schemaRefs>
    <ds:schemaRef ds:uri="07ffbdee-7441-47b1-8d93-28951729e4c5"/>
    <ds:schemaRef ds:uri="d7a57d01-9122-4b39-ba4e-48ffde5c07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511aacd-8b6e-4fe1-8773-9724e26e88a3}" enabled="0" method="" siteId="{d511aacd-8b6e-4fe1-8773-9724e26e88a3}" removed="1"/>
</clbl:labelList>
</file>

<file path=docProps/app.xml><?xml version="1.0" encoding="utf-8"?>
<Properties xmlns="http://schemas.openxmlformats.org/officeDocument/2006/extended-properties" xmlns:vt="http://schemas.openxmlformats.org/officeDocument/2006/docPropsVTypes">
  <Template/>
  <TotalTime>47</TotalTime>
  <Words>10988</Words>
  <Application>Microsoft Office PowerPoint</Application>
  <PresentationFormat>Widescreen</PresentationFormat>
  <Paragraphs>1311</Paragraphs>
  <Slides>109</Slides>
  <Notes>42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109</vt:i4>
      </vt:variant>
    </vt:vector>
  </HeadingPairs>
  <TitlesOfParts>
    <vt:vector size="118" baseType="lpstr">
      <vt:lpstr>Arial</vt:lpstr>
      <vt:lpstr>Calibri</vt:lpstr>
      <vt:lpstr>Calibri Light</vt:lpstr>
      <vt:lpstr>Courier New</vt:lpstr>
      <vt:lpstr>Gill Sans Nova</vt:lpstr>
      <vt:lpstr>Lato</vt:lpstr>
      <vt:lpstr>PT Sans</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MINISTÉRIO PÚBLICO DO TRABALHO</dc:title>
  <dc:creator>Filipe de Mello Sampaio Cunha</dc:creator>
  <cp:lastModifiedBy>Andre Luis Souza</cp:lastModifiedBy>
  <cp:revision>2</cp:revision>
  <cp:lastPrinted>2019-11-27T00:15:19Z</cp:lastPrinted>
  <dcterms:created xsi:type="dcterms:W3CDTF">2019-09-13T16:04:47Z</dcterms:created>
  <dcterms:modified xsi:type="dcterms:W3CDTF">2023-06-19T20:14:42Z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0x01010098297F462163CC4BA57ED258C00CAE61</vt:lpwstr>
  </property>
  <property fmtid="{D5CDD505-2E9C-101B-9397-08002B2CF9AE}" pid="3" name="MediaServiceImageTags">
    <vt:lpwstr/>
  </property>
</Properties>
</file>